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0" r:id="rId2"/>
  </p:sldMasterIdLst>
  <p:notesMasterIdLst>
    <p:notesMasterId r:id="rId12"/>
  </p:notesMasterIdLst>
  <p:sldIdLst>
    <p:sldId id="288" r:id="rId3"/>
    <p:sldId id="350" r:id="rId4"/>
    <p:sldId id="353" r:id="rId5"/>
    <p:sldId id="355" r:id="rId6"/>
    <p:sldId id="356" r:id="rId7"/>
    <p:sldId id="357" r:id="rId8"/>
    <p:sldId id="358" r:id="rId9"/>
    <p:sldId id="359" r:id="rId10"/>
    <p:sldId id="3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7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A3A62"/>
    <a:srgbClr val="FBFBFB"/>
    <a:srgbClr val="005091"/>
    <a:srgbClr val="511210"/>
    <a:srgbClr val="747700"/>
    <a:srgbClr val="1D5E90"/>
    <a:srgbClr val="442C07"/>
    <a:srgbClr val="D1DBBD"/>
    <a:srgbClr val="6C0000"/>
    <a:srgbClr val="FDFDF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56" y="-102"/>
      </p:cViewPr>
      <p:guideLst>
        <p:guide orient="horz" pos="347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ristotelis\&#916;&#953;&#945;&#966;&#959;&#961;&#945;\eett\&#931;&#933;&#925;&#927;&#923;&#921;&#922;&#927;%20EXCEL-4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ristotelis\&#916;&#953;&#945;&#966;&#959;&#961;&#945;\eett\&#931;&#933;&#925;&#927;&#923;&#921;&#922;&#927;%20EXCEL-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ristotelis\&#916;&#953;&#945;&#966;&#959;&#961;&#945;\eett\&#931;&#933;&#925;&#927;&#923;&#921;&#922;&#927;%20EXCEL-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ristotelis\&#916;&#953;&#945;&#966;&#959;&#961;&#945;\eett\&#931;&#933;&#925;&#927;&#923;&#921;&#922;&#927;%20EXCEL-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kafsissrv2\Users\alekatsas\zafdza\eekt%20Q1\&#931;&#933;&#925;&#927;&#923;&#921;&#922;&#927;%20EXCEL-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ristotelis\&#916;&#953;&#945;&#966;&#959;&#961;&#945;\eett\&#931;&#933;&#925;&#927;&#923;&#921;&#922;&#927;%20EXCEL-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ristotelis\&#916;&#953;&#945;&#966;&#959;&#961;&#945;\eett\&#931;&#933;&#925;&#927;&#923;&#921;&#922;&#927;%20EXCEL-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ristotelis\&#916;&#953;&#945;&#966;&#959;&#961;&#945;\eett\&#931;&#933;&#925;&#927;&#923;&#921;&#922;&#927;%20EXCEL-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ristotelis\&#916;&#953;&#945;&#966;&#959;&#961;&#945;\eett\&#931;&#933;&#925;&#927;&#923;&#921;&#922;&#927;%20EXCEL-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ristotelis\&#916;&#953;&#945;&#966;&#959;&#961;&#945;\eett\&#931;&#933;&#925;&#927;&#923;&#921;&#922;&#927;%20EXCEL-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1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l-GR" sz="1100" b="1">
                <a:solidFill>
                  <a:sysClr val="windowText" lastClr="000000"/>
                </a:solidFill>
              </a:rPr>
              <a:t>Μεταβολή εσόδων</a:t>
            </a:r>
            <a:r>
              <a:rPr lang="el-GR" sz="1100" b="1" baseline="0">
                <a:solidFill>
                  <a:sysClr val="windowText" lastClr="000000"/>
                </a:solidFill>
              </a:rPr>
              <a:t> </a:t>
            </a:r>
            <a:r>
              <a:rPr lang="en-US" sz="1100" b="1" baseline="0">
                <a:solidFill>
                  <a:sysClr val="windowText" lastClr="000000"/>
                </a:solidFill>
              </a:rPr>
              <a:t>Q1-2018/Q1-2017</a:t>
            </a:r>
            <a:endParaRPr lang="en-US" sz="1100" b="1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'QUARTERLY FINANCIAL'!$B$187:$B$191</c:f>
              <c:strCache>
                <c:ptCount val="5"/>
                <c:pt idx="0">
                  <c:v>Σύνολο εσόδων</c:v>
                </c:pt>
                <c:pt idx="1">
                  <c:v>Έσοδα από υπηρεσίες</c:v>
                </c:pt>
                <c:pt idx="2">
                  <c:v>Λιανικά έσοδα φωνής</c:v>
                </c:pt>
                <c:pt idx="3">
                  <c:v>Λιανικά έσοδα από μηνύματα</c:v>
                </c:pt>
                <c:pt idx="4">
                  <c:v>Λιανικά έσοδα από δεδομένα</c:v>
                </c:pt>
              </c:strCache>
            </c:strRef>
          </c:cat>
          <c:val>
            <c:numRef>
              <c:f>'QUARTERLY FINANCIAL'!$G$187:$G$191</c:f>
              <c:numCache>
                <c:formatCode>0.0%</c:formatCode>
                <c:ptCount val="5"/>
                <c:pt idx="0">
                  <c:v>2.9555732590798474E-2</c:v>
                </c:pt>
                <c:pt idx="1">
                  <c:v>2.3775372334097437E-2</c:v>
                </c:pt>
                <c:pt idx="2">
                  <c:v>-2.1965839350891025E-2</c:v>
                </c:pt>
                <c:pt idx="3">
                  <c:v>-6.6099557800912159E-2</c:v>
                </c:pt>
                <c:pt idx="4">
                  <c:v>0.24477465850073221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7F-481C-819A-34CF1E247134}"/>
            </c:ext>
          </c:extLst>
        </c:ser>
        <c:gapWidth val="219"/>
        <c:overlap val="-27"/>
        <c:axId val="80015744"/>
        <c:axId val="80017280"/>
      </c:barChart>
      <c:catAx>
        <c:axId val="80015744"/>
        <c:scaling>
          <c:orientation val="minMax"/>
        </c:scaling>
        <c:axPos val="b"/>
        <c:numFmt formatCode="General" sourceLinked="1"/>
        <c:maj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80017280"/>
        <c:crosses val="autoZero"/>
        <c:auto val="1"/>
        <c:lblAlgn val="ctr"/>
        <c:lblOffset val="100"/>
      </c:catAx>
      <c:valAx>
        <c:axId val="80017280"/>
        <c:scaling>
          <c:orientation val="minMax"/>
        </c:scaling>
        <c:axPos val="l"/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8001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1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100" b="1" baseline="0">
                <a:solidFill>
                  <a:sysClr val="windowText" lastClr="000000"/>
                </a:solidFill>
              </a:rPr>
              <a:t>Change in prices</a:t>
            </a:r>
            <a:r>
              <a:rPr lang="el-GR" sz="1100" b="1" baseline="0">
                <a:solidFill>
                  <a:sysClr val="windowText" lastClr="000000"/>
                </a:solidFill>
              </a:rPr>
              <a:t> </a:t>
            </a:r>
            <a:r>
              <a:rPr lang="en-US" sz="1100" b="1" baseline="0">
                <a:solidFill>
                  <a:sysClr val="windowText" lastClr="000000"/>
                </a:solidFill>
              </a:rPr>
              <a:t>Q1-2018/Q1-2017</a:t>
            </a:r>
            <a:endParaRPr lang="en-US" sz="1100" b="1">
              <a:solidFill>
                <a:sysClr val="windowText" lastClr="000000"/>
              </a:solidFill>
            </a:endParaRP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'QUARTERLY FINANCIAL'!$A$193:$A$195</c:f>
              <c:strCache>
                <c:ptCount val="3"/>
                <c:pt idx="0">
                  <c:v>Price per minute</c:v>
                </c:pt>
                <c:pt idx="1">
                  <c:v>Price per message</c:v>
                </c:pt>
                <c:pt idx="2">
                  <c:v>Price per gigabyte</c:v>
                </c:pt>
              </c:strCache>
            </c:strRef>
          </c:cat>
          <c:val>
            <c:numRef>
              <c:f>'QUARTERLY FINANCIAL'!$G$193:$G$195</c:f>
              <c:numCache>
                <c:formatCode>0.0%</c:formatCode>
                <c:ptCount val="3"/>
                <c:pt idx="0">
                  <c:v>-4.0717267274905551E-2</c:v>
                </c:pt>
                <c:pt idx="1">
                  <c:v>3.1691606002302926E-2</c:v>
                </c:pt>
                <c:pt idx="2">
                  <c:v>-0.29155396920812776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920-46E1-AC34-770C39021145}"/>
            </c:ext>
          </c:extLst>
        </c:ser>
        <c:gapWidth val="219"/>
        <c:overlap val="-27"/>
        <c:axId val="113078272"/>
        <c:axId val="113079808"/>
      </c:barChart>
      <c:catAx>
        <c:axId val="113078272"/>
        <c:scaling>
          <c:orientation val="minMax"/>
        </c:scaling>
        <c:axPos val="b"/>
        <c:numFmt formatCode="General" sourceLinked="1"/>
        <c:maj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13079808"/>
        <c:crosses val="autoZero"/>
        <c:auto val="1"/>
        <c:lblAlgn val="ctr"/>
        <c:lblOffset val="100"/>
      </c:catAx>
      <c:valAx>
        <c:axId val="113079808"/>
        <c:scaling>
          <c:orientation val="minMax"/>
        </c:scaling>
        <c:axPos val="l"/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13078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1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l-GR" sz="1100" b="1" baseline="0">
                <a:solidFill>
                  <a:sysClr val="windowText" lastClr="000000"/>
                </a:solidFill>
              </a:rPr>
              <a:t>Μεταβολή όγκων </a:t>
            </a:r>
            <a:r>
              <a:rPr lang="en-US" sz="1100" b="1" baseline="0">
                <a:solidFill>
                  <a:sysClr val="windowText" lastClr="000000"/>
                </a:solidFill>
              </a:rPr>
              <a:t>Q1-2018/Q1-2017</a:t>
            </a:r>
            <a:endParaRPr lang="en-US" sz="1100" b="1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'QUARTERLY VOLUMES'!$B$58:$B$61</c:f>
              <c:strCache>
                <c:ptCount val="4"/>
                <c:pt idx="0">
                  <c:v>Λεπτά ομιλίας</c:v>
                </c:pt>
                <c:pt idx="1">
                  <c:v>Μηνύματα</c:v>
                </c:pt>
                <c:pt idx="2">
                  <c:v>Δεδομένα</c:v>
                </c:pt>
                <c:pt idx="3">
                  <c:v>Συνδρομητές</c:v>
                </c:pt>
              </c:strCache>
            </c:strRef>
          </c:cat>
          <c:val>
            <c:numRef>
              <c:f>'QUARTERLY VOLUMES'!$G$58:$G$61</c:f>
              <c:numCache>
                <c:formatCode>0.0%</c:formatCode>
                <c:ptCount val="4"/>
                <c:pt idx="0">
                  <c:v>2.4732271692180285E-2</c:v>
                </c:pt>
                <c:pt idx="1">
                  <c:v>-8.1745524603816233E-2</c:v>
                </c:pt>
                <c:pt idx="2">
                  <c:v>0.7567260634615578</c:v>
                </c:pt>
                <c:pt idx="3">
                  <c:v>5.1891773145769982E-2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64-4F0C-AA96-07B6DC5A88C9}"/>
            </c:ext>
          </c:extLst>
        </c:ser>
        <c:gapWidth val="219"/>
        <c:overlap val="-27"/>
        <c:axId val="85235968"/>
        <c:axId val="85258240"/>
      </c:barChart>
      <c:catAx>
        <c:axId val="85235968"/>
        <c:scaling>
          <c:orientation val="minMax"/>
        </c:scaling>
        <c:axPos val="b"/>
        <c:numFmt formatCode="General" sourceLinked="1"/>
        <c:maj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85258240"/>
        <c:crosses val="autoZero"/>
        <c:auto val="1"/>
        <c:lblAlgn val="ctr"/>
        <c:lblOffset val="100"/>
      </c:catAx>
      <c:valAx>
        <c:axId val="85258240"/>
        <c:scaling>
          <c:orientation val="minMax"/>
        </c:scaling>
        <c:axPos val="l"/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8523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1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l-GR" sz="1100" b="1">
                <a:solidFill>
                  <a:sysClr val="windowText" lastClr="000000"/>
                </a:solidFill>
              </a:rPr>
              <a:t>Επενδύσεις</a:t>
            </a:r>
            <a:endParaRPr lang="en-US" sz="1100" b="1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stacked"/>
        <c:ser>
          <c:idx val="0"/>
          <c:order val="0"/>
          <c:tx>
            <c:strRef>
              <c:f>'QUARTERLY FINANCIAL'!$B$159</c:f>
              <c:strCache>
                <c:ptCount val="1"/>
                <c:pt idx="0">
                  <c:v>Επενδύσεις σε ενσώματες ακινητοποιήσεις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'QUARTERLY FINANCIAL'!$C$150:$G$150</c:f>
              <c:strCache>
                <c:ptCount val="5"/>
                <c:pt idx="0">
                  <c:v>1/1/2017 - 31/3/2017</c:v>
                </c:pt>
                <c:pt idx="1">
                  <c:v>1/4/2017 - 30/6/2017</c:v>
                </c:pt>
                <c:pt idx="2">
                  <c:v>1/7/2017 - 30/9/2017</c:v>
                </c:pt>
                <c:pt idx="3">
                  <c:v>1/10/2017 - 31/12/2017</c:v>
                </c:pt>
                <c:pt idx="4">
                  <c:v>1/1/2018-31/03/2018</c:v>
                </c:pt>
              </c:strCache>
            </c:strRef>
          </c:cat>
          <c:val>
            <c:numRef>
              <c:f>'QUARTERLY FINANCIAL'!$C$159:$G$159</c:f>
              <c:numCache>
                <c:formatCode>#,##0</c:formatCode>
                <c:ptCount val="5"/>
                <c:pt idx="0">
                  <c:v>63023411.200000003</c:v>
                </c:pt>
                <c:pt idx="1">
                  <c:v>66391830.860000007</c:v>
                </c:pt>
                <c:pt idx="2">
                  <c:v>58997148.480000004</c:v>
                </c:pt>
                <c:pt idx="3">
                  <c:v>74759738.299999997</c:v>
                </c:pt>
                <c:pt idx="4">
                  <c:v>54183867.25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41-4162-9989-7E9609254B40}"/>
            </c:ext>
          </c:extLst>
        </c:ser>
        <c:ser>
          <c:idx val="1"/>
          <c:order val="1"/>
          <c:tx>
            <c:strRef>
              <c:f>'QUARTERLY FINANCIAL'!$B$163</c:f>
              <c:strCache>
                <c:ptCount val="1"/>
                <c:pt idx="0">
                  <c:v>Επενδύσεις σε ασώματες ακινητοποιήσεις </c:v>
                </c:pt>
              </c:strCache>
            </c:strRef>
          </c:tx>
          <c:spPr>
            <a:solidFill>
              <a:srgbClr val="00FFCC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'QUARTERLY FINANCIAL'!$C$150:$G$150</c:f>
              <c:strCache>
                <c:ptCount val="5"/>
                <c:pt idx="0">
                  <c:v>1/1/2017 - 31/3/2017</c:v>
                </c:pt>
                <c:pt idx="1">
                  <c:v>1/4/2017 - 30/6/2017</c:v>
                </c:pt>
                <c:pt idx="2">
                  <c:v>1/7/2017 - 30/9/2017</c:v>
                </c:pt>
                <c:pt idx="3">
                  <c:v>1/10/2017 - 31/12/2017</c:v>
                </c:pt>
                <c:pt idx="4">
                  <c:v>1/1/2018-31/03/2018</c:v>
                </c:pt>
              </c:strCache>
            </c:strRef>
          </c:cat>
          <c:val>
            <c:numRef>
              <c:f>'QUARTERLY FINANCIAL'!$C$163:$G$163</c:f>
              <c:numCache>
                <c:formatCode>#,##0</c:formatCode>
                <c:ptCount val="5"/>
                <c:pt idx="0">
                  <c:v>21709603.470000003</c:v>
                </c:pt>
                <c:pt idx="1">
                  <c:v>14569486.729999997</c:v>
                </c:pt>
                <c:pt idx="2">
                  <c:v>14571644.099999996</c:v>
                </c:pt>
                <c:pt idx="3">
                  <c:v>223408073.46000001</c:v>
                </c:pt>
                <c:pt idx="4">
                  <c:v>9654067.9600000009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641-4162-9989-7E9609254B40}"/>
            </c:ext>
          </c:extLst>
        </c:ser>
        <c:overlap val="100"/>
        <c:axId val="106024320"/>
        <c:axId val="106034304"/>
      </c:barChart>
      <c:lineChart>
        <c:grouping val="standard"/>
        <c:ser>
          <c:idx val="2"/>
          <c:order val="2"/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2848141146817918E-2"/>
                  <c:y val="-3.104786124240888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641-4162-9989-7E9609254B40}"/>
                </c:ext>
              </c:extLst>
            </c:dLbl>
            <c:dLbl>
              <c:idx val="1"/>
              <c:layout>
                <c:manualLayout>
                  <c:x val="-5.0000000000000024E-2"/>
                  <c:y val="-5.092592592592592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41-4162-9989-7E9609254B40}"/>
                </c:ext>
              </c:extLst>
            </c:dLbl>
            <c:dLbl>
              <c:idx val="2"/>
              <c:layout>
                <c:manualLayout>
                  <c:x val="-4.166666666666672E-2"/>
                  <c:y val="-5.092592592592592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41-4162-9989-7E9609254B40}"/>
                </c:ext>
              </c:extLst>
            </c:dLbl>
            <c:dLbl>
              <c:idx val="3"/>
              <c:layout>
                <c:manualLayout>
                  <c:x val="-4.1666666666666782E-2"/>
                  <c:y val="-5.092592592592599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41-4162-9989-7E9609254B40}"/>
                </c:ext>
              </c:extLst>
            </c:dLbl>
            <c:dLbl>
              <c:idx val="4"/>
              <c:layout>
                <c:manualLayout>
                  <c:x val="-1.6666666666666781E-2"/>
                  <c:y val="-5.555555555555546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68-4F34-AED6-51BE67860AC4}"/>
                </c:ext>
              </c:extLst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'QUARTERLY FINANCIAL'!$D$150:$G$150</c:f>
              <c:strCache>
                <c:ptCount val="4"/>
                <c:pt idx="0">
                  <c:v>1/4/2017 - 30/6/2017</c:v>
                </c:pt>
                <c:pt idx="1">
                  <c:v>1/7/2017 - 30/9/2017</c:v>
                </c:pt>
                <c:pt idx="2">
                  <c:v>1/10/2017 - 31/12/2017</c:v>
                </c:pt>
                <c:pt idx="3">
                  <c:v>1/1/2018-31/03/2018</c:v>
                </c:pt>
              </c:strCache>
            </c:strRef>
          </c:cat>
          <c:val>
            <c:numRef>
              <c:f>'QUARTERLY FINANCIAL'!$C$158:$G$158</c:f>
              <c:numCache>
                <c:formatCode>#,##0</c:formatCode>
                <c:ptCount val="5"/>
                <c:pt idx="0">
                  <c:v>84733014.669999987</c:v>
                </c:pt>
                <c:pt idx="1">
                  <c:v>80961317.590000004</c:v>
                </c:pt>
                <c:pt idx="2">
                  <c:v>73568792.579999998</c:v>
                </c:pt>
                <c:pt idx="3">
                  <c:v>298167811.75999999</c:v>
                </c:pt>
                <c:pt idx="4">
                  <c:v>63837935.210000001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641-4162-9989-7E9609254B40}"/>
            </c:ext>
          </c:extLst>
        </c:ser>
        <c:marker val="1"/>
        <c:axId val="106024320"/>
        <c:axId val="106034304"/>
      </c:lineChart>
      <c:catAx>
        <c:axId val="1060243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06034304"/>
        <c:crosses val="autoZero"/>
        <c:auto val="1"/>
        <c:lblAlgn val="ctr"/>
        <c:lblOffset val="100"/>
      </c:catAx>
      <c:valAx>
        <c:axId val="1060343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0602432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lang="en-US" sz="10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l-GR">
                      <a:solidFill>
                        <a:sysClr val="windowText" lastClr="000000"/>
                      </a:solidFill>
                    </a:rPr>
                    <a:t>σε εκ. €</a:t>
                  </a:r>
                  <a:endParaRPr lang="en-US">
                    <a:solidFill>
                      <a:sysClr val="windowText" lastClr="000000"/>
                    </a:solidFill>
                  </a:endParaRPr>
                </a:p>
              </c:rich>
            </c:tx>
            <c:spPr>
              <a:noFill/>
              <a:ln>
                <a:noFill/>
              </a:ln>
              <a:effectLst/>
            </c:sp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</c:legendEntry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lang="en-US"/>
            </a:pPr>
            <a:r>
              <a:rPr lang="el-GR" sz="1100" dirty="0" smtClean="0"/>
              <a:t>Τιμές</a:t>
            </a:r>
            <a:r>
              <a:rPr lang="en-US" sz="1100" dirty="0" smtClean="0"/>
              <a:t>, </a:t>
            </a:r>
            <a:r>
              <a:rPr lang="el-GR" sz="1100" dirty="0" smtClean="0"/>
              <a:t>έτος</a:t>
            </a:r>
            <a:r>
              <a:rPr lang="el-GR" sz="1100" baseline="0" dirty="0" smtClean="0"/>
              <a:t> βάσης 2010=100</a:t>
            </a:r>
            <a:endParaRPr lang="el-GR" sz="1100" dirty="0"/>
          </a:p>
        </c:rich>
      </c:tx>
      <c:layout/>
    </c:title>
    <c:plotArea>
      <c:layout/>
      <c:lineChart>
        <c:grouping val="standard"/>
        <c:ser>
          <c:idx val="1"/>
          <c:order val="0"/>
          <c:tx>
            <c:strRef>
              <c:f>'[ΣΥΝΟΛΙΚΟ EXCEL-3.xlsx]QUARTERLY FINANCIAL'!$B$233</c:f>
              <c:strCache>
                <c:ptCount val="1"/>
                <c:pt idx="0">
                  <c:v>Τιμή προ φόρων ανά λεπτό ομιλίας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circle"/>
            <c:size val="5"/>
            <c:spPr>
              <a:solidFill>
                <a:srgbClr val="0070C0"/>
              </a:solidFill>
              <a:ln>
                <a:solidFill>
                  <a:schemeClr val="bg1"/>
                </a:solidFill>
              </a:ln>
            </c:spPr>
          </c:marker>
          <c:cat>
            <c:strRef>
              <c:f>'[ΣΥΝΟΛΙΚΟ EXCEL-3.xlsx]QUARTERLY FINANCIAL'!$C$227:$K$227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Q1-2018</c:v>
                </c:pt>
              </c:strCache>
            </c:strRef>
          </c:cat>
          <c:val>
            <c:numRef>
              <c:f>'[ΣΥΝΟΛΙΚΟ EXCEL-3.xlsx]QUARTERLY FINANCIAL'!$C$233:$K$233</c:f>
              <c:numCache>
                <c:formatCode>0.0</c:formatCode>
                <c:ptCount val="9"/>
                <c:pt idx="0" formatCode="General">
                  <c:v>100</c:v>
                </c:pt>
                <c:pt idx="1">
                  <c:v>86.476287296397373</c:v>
                </c:pt>
                <c:pt idx="2">
                  <c:v>79.884507443856108</c:v>
                </c:pt>
                <c:pt idx="3">
                  <c:v>68.749813922455971</c:v>
                </c:pt>
                <c:pt idx="4">
                  <c:v>61.388328507326413</c:v>
                </c:pt>
                <c:pt idx="5">
                  <c:v>56.944272624779302</c:v>
                </c:pt>
                <c:pt idx="6">
                  <c:v>54.931550945199511</c:v>
                </c:pt>
                <c:pt idx="7">
                  <c:v>51.176112365442854</c:v>
                </c:pt>
                <c:pt idx="8">
                  <c:v>50.302686927093283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39-4CC7-92B8-CB0999780D59}"/>
            </c:ext>
          </c:extLst>
        </c:ser>
        <c:ser>
          <c:idx val="3"/>
          <c:order val="1"/>
          <c:tx>
            <c:strRef>
              <c:f>'[ΣΥΝΟΛΙΚΟ EXCEL-3.xlsx]QUARTERLY FINANCIAL'!$B$234</c:f>
              <c:strCache>
                <c:ptCount val="1"/>
                <c:pt idx="0">
                  <c:v>Τιμή προ φόρων ανά gigabyte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circle"/>
            <c:size val="5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</c:spPr>
          </c:marker>
          <c:cat>
            <c:strRef>
              <c:f>'[ΣΥΝΟΛΙΚΟ EXCEL-3.xlsx]QUARTERLY FINANCIAL'!$C$227:$K$227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Q1-2018</c:v>
                </c:pt>
              </c:strCache>
            </c:strRef>
          </c:cat>
          <c:val>
            <c:numRef>
              <c:f>'[ΣΥΝΟΛΙΚΟ EXCEL-3.xlsx]QUARTERLY FINANCIAL'!$C$234:$K$234</c:f>
              <c:numCache>
                <c:formatCode>0.0</c:formatCode>
                <c:ptCount val="9"/>
                <c:pt idx="0" formatCode="General">
                  <c:v>100</c:v>
                </c:pt>
                <c:pt idx="1">
                  <c:v>97.353205518070979</c:v>
                </c:pt>
                <c:pt idx="2">
                  <c:v>106.96378888350478</c:v>
                </c:pt>
                <c:pt idx="3">
                  <c:v>84.614900040388434</c:v>
                </c:pt>
                <c:pt idx="4">
                  <c:v>72.441727214180133</c:v>
                </c:pt>
                <c:pt idx="5">
                  <c:v>49.709725373971985</c:v>
                </c:pt>
                <c:pt idx="6">
                  <c:v>32.008273706928087</c:v>
                </c:pt>
                <c:pt idx="7">
                  <c:v>19.725795294933018</c:v>
                </c:pt>
                <c:pt idx="8">
                  <c:v>16.514627364916731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139-4CC7-92B8-CB0999780D59}"/>
            </c:ext>
          </c:extLst>
        </c:ser>
        <c:marker val="1"/>
        <c:axId val="103886848"/>
        <c:axId val="103888384"/>
      </c:lineChart>
      <c:catAx>
        <c:axId val="1038868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l-GR"/>
          </a:p>
        </c:txPr>
        <c:crossAx val="103888384"/>
        <c:crosses val="autoZero"/>
        <c:auto val="1"/>
        <c:lblAlgn val="ctr"/>
        <c:lblOffset val="100"/>
      </c:catAx>
      <c:valAx>
        <c:axId val="1038883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l-GR"/>
                  <a:t>σε €</a:t>
                </a: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 lang="en-US"/>
            </a:pPr>
            <a:endParaRPr lang="el-GR"/>
          </a:p>
        </c:txPr>
        <c:crossAx val="10388684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n-US"/>
          </a:pPr>
          <a:endParaRPr lang="el-GR"/>
        </a:p>
      </c:txPr>
    </c:legend>
    <c:plotVisOnly val="1"/>
    <c:dispBlanksAs val="gap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1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l-GR" sz="1100" b="1" baseline="0">
                <a:solidFill>
                  <a:sysClr val="windowText" lastClr="000000"/>
                </a:solidFill>
              </a:rPr>
              <a:t>Μεταβολή τιμών </a:t>
            </a:r>
            <a:r>
              <a:rPr lang="en-US" sz="1100" b="1" baseline="0">
                <a:solidFill>
                  <a:sysClr val="windowText" lastClr="000000"/>
                </a:solidFill>
              </a:rPr>
              <a:t>Q1-2018/Q1-2017</a:t>
            </a:r>
            <a:endParaRPr lang="en-US" sz="1100" b="1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'QUARTERLY FINANCIAL'!$B$193:$B$195</c:f>
              <c:strCache>
                <c:ptCount val="3"/>
                <c:pt idx="0">
                  <c:v>Τιμή προ φόρων ανά λεπτό ομιλίας</c:v>
                </c:pt>
                <c:pt idx="1">
                  <c:v>Τιμή προ φόρων ανά μήνυμα</c:v>
                </c:pt>
                <c:pt idx="2">
                  <c:v>Τιμή προ φόρων ανά megabyte</c:v>
                </c:pt>
              </c:strCache>
            </c:strRef>
          </c:cat>
          <c:val>
            <c:numRef>
              <c:f>'QUARTERLY FINANCIAL'!$G$193:$G$195</c:f>
              <c:numCache>
                <c:formatCode>0.0%</c:formatCode>
                <c:ptCount val="3"/>
                <c:pt idx="0">
                  <c:v>-4.0717267274905551E-2</c:v>
                </c:pt>
                <c:pt idx="1">
                  <c:v>3.1691606002302926E-2</c:v>
                </c:pt>
                <c:pt idx="2">
                  <c:v>-0.29155396920812776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920-46E1-AC34-770C39021145}"/>
            </c:ext>
          </c:extLst>
        </c:ser>
        <c:gapWidth val="219"/>
        <c:overlap val="-27"/>
        <c:axId val="103905152"/>
        <c:axId val="103906688"/>
      </c:barChart>
      <c:catAx>
        <c:axId val="103905152"/>
        <c:scaling>
          <c:orientation val="minMax"/>
        </c:scaling>
        <c:axPos val="b"/>
        <c:numFmt formatCode="General" sourceLinked="1"/>
        <c:maj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03906688"/>
        <c:crosses val="autoZero"/>
        <c:auto val="1"/>
        <c:lblAlgn val="ctr"/>
        <c:lblOffset val="100"/>
      </c:catAx>
      <c:valAx>
        <c:axId val="103906688"/>
        <c:scaling>
          <c:orientation val="minMax"/>
        </c:scaling>
        <c:axPos val="l"/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0390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1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sz="1100" b="1">
                <a:solidFill>
                  <a:sysClr val="windowText" lastClr="000000"/>
                </a:solidFill>
              </a:rPr>
              <a:t>Change in revenues Q1-2018 / Q1-2017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'QUARTERLY FINANCIAL'!$A$187:$A$191</c:f>
              <c:strCache>
                <c:ptCount val="5"/>
                <c:pt idx="0">
                  <c:v>Total revenues</c:v>
                </c:pt>
                <c:pt idx="1">
                  <c:v>Service revenues</c:v>
                </c:pt>
                <c:pt idx="2">
                  <c:v>Retail voice revenues</c:v>
                </c:pt>
                <c:pt idx="3">
                  <c:v>Retail messaging revenues</c:v>
                </c:pt>
                <c:pt idx="4">
                  <c:v>Retail data revenues</c:v>
                </c:pt>
              </c:strCache>
            </c:strRef>
          </c:cat>
          <c:val>
            <c:numRef>
              <c:f>'QUARTERLY FINANCIAL'!$G$187:$G$191</c:f>
              <c:numCache>
                <c:formatCode>0.0%</c:formatCode>
                <c:ptCount val="5"/>
                <c:pt idx="0">
                  <c:v>2.955573259079847E-2</c:v>
                </c:pt>
                <c:pt idx="1">
                  <c:v>2.3775372334097437E-2</c:v>
                </c:pt>
                <c:pt idx="2">
                  <c:v>-2.1965839350891022E-2</c:v>
                </c:pt>
                <c:pt idx="3">
                  <c:v>-6.6099557800912159E-2</c:v>
                </c:pt>
                <c:pt idx="4">
                  <c:v>0.24477465850073221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7F-481C-819A-34CF1E247134}"/>
            </c:ext>
          </c:extLst>
        </c:ser>
        <c:gapWidth val="219"/>
        <c:overlap val="-27"/>
        <c:axId val="106094592"/>
        <c:axId val="106096128"/>
      </c:barChart>
      <c:catAx>
        <c:axId val="106094592"/>
        <c:scaling>
          <c:orientation val="minMax"/>
        </c:scaling>
        <c:axPos val="b"/>
        <c:numFmt formatCode="General" sourceLinked="1"/>
        <c:maj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06096128"/>
        <c:crosses val="autoZero"/>
        <c:auto val="1"/>
        <c:lblAlgn val="ctr"/>
        <c:lblOffset val="100"/>
      </c:catAx>
      <c:valAx>
        <c:axId val="106096128"/>
        <c:scaling>
          <c:orientation val="minMax"/>
        </c:scaling>
        <c:axPos val="l"/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06094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1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sz="1100" b="1" baseline="0">
                <a:solidFill>
                  <a:sysClr val="windowText" lastClr="000000"/>
                </a:solidFill>
              </a:rPr>
              <a:t>Change in volumes Q1-2018 / Q1-2017</a:t>
            </a:r>
            <a:endParaRPr sz="1100" b="1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'QUARTERLY VOLUMES'!$A$58:$A$61</c:f>
              <c:strCache>
                <c:ptCount val="4"/>
                <c:pt idx="0">
                  <c:v>Voice minutes</c:v>
                </c:pt>
                <c:pt idx="1">
                  <c:v>SMS/MMS</c:v>
                </c:pt>
                <c:pt idx="2">
                  <c:v>Data</c:v>
                </c:pt>
                <c:pt idx="3">
                  <c:v>Subscribers</c:v>
                </c:pt>
              </c:strCache>
            </c:strRef>
          </c:cat>
          <c:val>
            <c:numRef>
              <c:f>'QUARTERLY VOLUMES'!$G$58:$G$61</c:f>
              <c:numCache>
                <c:formatCode>0.0%</c:formatCode>
                <c:ptCount val="4"/>
                <c:pt idx="0">
                  <c:v>2.4732271692180285E-2</c:v>
                </c:pt>
                <c:pt idx="1">
                  <c:v>-8.1745524603816233E-2</c:v>
                </c:pt>
                <c:pt idx="2">
                  <c:v>0.7567260634615578</c:v>
                </c:pt>
                <c:pt idx="3">
                  <c:v>5.1891773145769982E-2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64-4F0C-AA96-07B6DC5A88C9}"/>
            </c:ext>
          </c:extLst>
        </c:ser>
        <c:gapWidth val="219"/>
        <c:overlap val="-27"/>
        <c:axId val="106149760"/>
        <c:axId val="106151296"/>
      </c:barChart>
      <c:catAx>
        <c:axId val="106149760"/>
        <c:scaling>
          <c:orientation val="minMax"/>
        </c:scaling>
        <c:axPos val="b"/>
        <c:numFmt formatCode="General" sourceLinked="1"/>
        <c:maj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06151296"/>
        <c:crosses val="autoZero"/>
        <c:auto val="1"/>
        <c:lblAlgn val="ctr"/>
        <c:lblOffset val="100"/>
      </c:catAx>
      <c:valAx>
        <c:axId val="106151296"/>
        <c:scaling>
          <c:orientation val="minMax"/>
        </c:scaling>
        <c:axPos val="l"/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06149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1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100" b="1">
                <a:solidFill>
                  <a:sysClr val="windowText" lastClr="000000"/>
                </a:solidFill>
              </a:rPr>
              <a:t>Capex</a:t>
            </a:r>
          </a:p>
        </c:rich>
      </c:tx>
      <c:layout>
        <c:manualLayout>
          <c:xMode val="edge"/>
          <c:yMode val="edge"/>
          <c:x val="0.44141146817895421"/>
          <c:y val="2.0698574161605879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stacked"/>
        <c:ser>
          <c:idx val="0"/>
          <c:order val="0"/>
          <c:tx>
            <c:strRef>
              <c:f>'QUARTERLY FINANCIAL'!$A$159</c:f>
              <c:strCache>
                <c:ptCount val="1"/>
                <c:pt idx="0">
                  <c:v>Capex in fixed assets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'QUARTERLY FINANCIAL'!$C$150:$G$150</c:f>
              <c:strCache>
                <c:ptCount val="5"/>
                <c:pt idx="0">
                  <c:v>1/1/2017 - 31/3/2017</c:v>
                </c:pt>
                <c:pt idx="1">
                  <c:v>1/4/2017 - 30/6/2017</c:v>
                </c:pt>
                <c:pt idx="2">
                  <c:v>1/7/2017 - 30/9/2017</c:v>
                </c:pt>
                <c:pt idx="3">
                  <c:v>1/10/2017 - 31/12/2017</c:v>
                </c:pt>
                <c:pt idx="4">
                  <c:v>1/1/2018-31/03/2018</c:v>
                </c:pt>
              </c:strCache>
            </c:strRef>
          </c:cat>
          <c:val>
            <c:numRef>
              <c:f>'QUARTERLY FINANCIAL'!$C$159:$G$159</c:f>
              <c:numCache>
                <c:formatCode>#,##0</c:formatCode>
                <c:ptCount val="5"/>
                <c:pt idx="0">
                  <c:v>63023411.200000003</c:v>
                </c:pt>
                <c:pt idx="1">
                  <c:v>66391830.860000007</c:v>
                </c:pt>
                <c:pt idx="2">
                  <c:v>58997148.480000004</c:v>
                </c:pt>
                <c:pt idx="3">
                  <c:v>74759738.299999997</c:v>
                </c:pt>
                <c:pt idx="4">
                  <c:v>54183867.25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41-4162-9989-7E9609254B40}"/>
            </c:ext>
          </c:extLst>
        </c:ser>
        <c:ser>
          <c:idx val="1"/>
          <c:order val="1"/>
          <c:tx>
            <c:strRef>
              <c:f>'QUARTERLY FINANCIAL'!$A$163</c:f>
              <c:strCache>
                <c:ptCount val="1"/>
                <c:pt idx="0">
                  <c:v>Capex in intangible assets</c:v>
                </c:pt>
              </c:strCache>
            </c:strRef>
          </c:tx>
          <c:spPr>
            <a:solidFill>
              <a:srgbClr val="00FFCC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'QUARTERLY FINANCIAL'!$C$150:$G$150</c:f>
              <c:strCache>
                <c:ptCount val="5"/>
                <c:pt idx="0">
                  <c:v>1/1/2017 - 31/3/2017</c:v>
                </c:pt>
                <c:pt idx="1">
                  <c:v>1/4/2017 - 30/6/2017</c:v>
                </c:pt>
                <c:pt idx="2">
                  <c:v>1/7/2017 - 30/9/2017</c:v>
                </c:pt>
                <c:pt idx="3">
                  <c:v>1/10/2017 - 31/12/2017</c:v>
                </c:pt>
                <c:pt idx="4">
                  <c:v>1/1/2018-31/03/2018</c:v>
                </c:pt>
              </c:strCache>
            </c:strRef>
          </c:cat>
          <c:val>
            <c:numRef>
              <c:f>'QUARTERLY FINANCIAL'!$C$163:$G$163</c:f>
              <c:numCache>
                <c:formatCode>#,##0</c:formatCode>
                <c:ptCount val="5"/>
                <c:pt idx="0">
                  <c:v>21709603.470000003</c:v>
                </c:pt>
                <c:pt idx="1">
                  <c:v>14569486.729999997</c:v>
                </c:pt>
                <c:pt idx="2">
                  <c:v>14571644.099999996</c:v>
                </c:pt>
                <c:pt idx="3">
                  <c:v>223408073.46000001</c:v>
                </c:pt>
                <c:pt idx="4">
                  <c:v>9654067.9600000009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641-4162-9989-7E9609254B40}"/>
            </c:ext>
          </c:extLst>
        </c:ser>
        <c:overlap val="100"/>
        <c:axId val="112999040"/>
        <c:axId val="112935296"/>
      </c:barChart>
      <c:lineChart>
        <c:grouping val="standard"/>
        <c:ser>
          <c:idx val="2"/>
          <c:order val="2"/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2848141146817918E-2"/>
                  <c:y val="-3.104786124240888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641-4162-9989-7E9609254B40}"/>
                </c:ext>
              </c:extLst>
            </c:dLbl>
            <c:dLbl>
              <c:idx val="1"/>
              <c:layout>
                <c:manualLayout>
                  <c:x val="-5.0000000000000024E-2"/>
                  <c:y val="-5.092592592592592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41-4162-9989-7E9609254B40}"/>
                </c:ext>
              </c:extLst>
            </c:dLbl>
            <c:dLbl>
              <c:idx val="2"/>
              <c:layout>
                <c:manualLayout>
                  <c:x val="-4.166666666666672E-2"/>
                  <c:y val="-5.092592592592592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41-4162-9989-7E9609254B40}"/>
                </c:ext>
              </c:extLst>
            </c:dLbl>
            <c:dLbl>
              <c:idx val="3"/>
              <c:layout>
                <c:manualLayout>
                  <c:x val="-4.1666666666666782E-2"/>
                  <c:y val="-5.092592592592599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41-4162-9989-7E9609254B40}"/>
                </c:ext>
              </c:extLst>
            </c:dLbl>
            <c:dLbl>
              <c:idx val="4"/>
              <c:layout>
                <c:manualLayout>
                  <c:x val="-1.6666666666666781E-2"/>
                  <c:y val="-5.555555555555545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68-4F34-AED6-51BE67860AC4}"/>
                </c:ext>
              </c:extLst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'QUARTERLY FINANCIAL'!$D$150:$G$150</c:f>
              <c:strCache>
                <c:ptCount val="4"/>
                <c:pt idx="0">
                  <c:v>1/4/2017 - 30/6/2017</c:v>
                </c:pt>
                <c:pt idx="1">
                  <c:v>1/7/2017 - 30/9/2017</c:v>
                </c:pt>
                <c:pt idx="2">
                  <c:v>1/10/2017 - 31/12/2017</c:v>
                </c:pt>
                <c:pt idx="3">
                  <c:v>1/1/2018-31/03/2018</c:v>
                </c:pt>
              </c:strCache>
            </c:strRef>
          </c:cat>
          <c:val>
            <c:numRef>
              <c:f>'QUARTERLY FINANCIAL'!$C$158:$G$158</c:f>
              <c:numCache>
                <c:formatCode>#,##0</c:formatCode>
                <c:ptCount val="5"/>
                <c:pt idx="0">
                  <c:v>84733014.669999987</c:v>
                </c:pt>
                <c:pt idx="1">
                  <c:v>80961317.590000004</c:v>
                </c:pt>
                <c:pt idx="2">
                  <c:v>73568792.579999998</c:v>
                </c:pt>
                <c:pt idx="3">
                  <c:v>298167811.75999999</c:v>
                </c:pt>
                <c:pt idx="4">
                  <c:v>63837935.210000001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641-4162-9989-7E9609254B40}"/>
            </c:ext>
          </c:extLst>
        </c:ser>
        <c:marker val="1"/>
        <c:axId val="112999040"/>
        <c:axId val="112935296"/>
      </c:lineChart>
      <c:catAx>
        <c:axId val="1129990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12935296"/>
        <c:crosses val="autoZero"/>
        <c:auto val="1"/>
        <c:lblAlgn val="ctr"/>
        <c:lblOffset val="100"/>
      </c:catAx>
      <c:valAx>
        <c:axId val="1129352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1299904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lang="en-US" sz="10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>
                      <a:solidFill>
                        <a:sysClr val="windowText" lastClr="000000"/>
                      </a:solidFill>
                    </a:rPr>
                    <a:t>in </a:t>
                  </a:r>
                  <a:r>
                    <a:rPr lang="el-GR">
                      <a:solidFill>
                        <a:sysClr val="windowText" lastClr="000000"/>
                      </a:solidFill>
                    </a:rPr>
                    <a:t>€</a:t>
                  </a:r>
                  <a:r>
                    <a:rPr lang="en-US">
                      <a:solidFill>
                        <a:sysClr val="windowText" lastClr="000000"/>
                      </a:solidFill>
                    </a:rPr>
                    <a:t>M</a:t>
                  </a:r>
                </a:p>
              </c:rich>
            </c:tx>
            <c:spPr>
              <a:noFill/>
              <a:ln>
                <a:noFill/>
              </a:ln>
              <a:effectLst/>
            </c:sp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</c:legendEntry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lang="en-US"/>
            </a:pPr>
            <a:r>
              <a:rPr sz="1100"/>
              <a:t>Prices, 2010=100</a:t>
            </a:r>
          </a:p>
        </c:rich>
      </c:tx>
    </c:title>
    <c:plotArea>
      <c:layout/>
      <c:lineChart>
        <c:grouping val="standard"/>
        <c:ser>
          <c:idx val="1"/>
          <c:order val="0"/>
          <c:tx>
            <c:strRef>
              <c:f>'QUARTERLY FINANCIAL'!$A$233</c:f>
              <c:strCache>
                <c:ptCount val="1"/>
                <c:pt idx="0">
                  <c:v>Pre-tax price per minute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circle"/>
            <c:size val="5"/>
            <c:spPr>
              <a:solidFill>
                <a:srgbClr val="0070C0"/>
              </a:solidFill>
              <a:ln>
                <a:solidFill>
                  <a:schemeClr val="bg1"/>
                </a:solidFill>
              </a:ln>
            </c:spPr>
          </c:marker>
          <c:cat>
            <c:strRef>
              <c:f>'QUARTERLY FINANCIAL'!$C$227:$K$227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Q1-2018</c:v>
                </c:pt>
              </c:strCache>
            </c:strRef>
          </c:cat>
          <c:val>
            <c:numRef>
              <c:f>'QUARTERLY FINANCIAL'!$C$233:$K$233</c:f>
              <c:numCache>
                <c:formatCode>0.0</c:formatCode>
                <c:ptCount val="9"/>
                <c:pt idx="0" formatCode="General">
                  <c:v>100</c:v>
                </c:pt>
                <c:pt idx="1">
                  <c:v>86.476287296397373</c:v>
                </c:pt>
                <c:pt idx="2">
                  <c:v>79.884507443856123</c:v>
                </c:pt>
                <c:pt idx="3">
                  <c:v>68.749813922455971</c:v>
                </c:pt>
                <c:pt idx="4">
                  <c:v>61.38832850732642</c:v>
                </c:pt>
                <c:pt idx="5">
                  <c:v>56.944272624779302</c:v>
                </c:pt>
                <c:pt idx="6">
                  <c:v>54.931550945199511</c:v>
                </c:pt>
                <c:pt idx="7">
                  <c:v>51.176112365442847</c:v>
                </c:pt>
                <c:pt idx="8">
                  <c:v>49.875940409990775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6E-4600-8DBA-355D7B2B357F}"/>
            </c:ext>
          </c:extLst>
        </c:ser>
        <c:ser>
          <c:idx val="3"/>
          <c:order val="1"/>
          <c:tx>
            <c:strRef>
              <c:f>'QUARTERLY FINANCIAL'!$A$234</c:f>
              <c:strCache>
                <c:ptCount val="1"/>
                <c:pt idx="0">
                  <c:v>Pre-tax price per gigabyte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circle"/>
            <c:size val="5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</c:spPr>
          </c:marker>
          <c:cat>
            <c:strRef>
              <c:f>'QUARTERLY FINANCIAL'!$C$227:$K$227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Q1-2018</c:v>
                </c:pt>
              </c:strCache>
            </c:strRef>
          </c:cat>
          <c:val>
            <c:numRef>
              <c:f>'QUARTERLY FINANCIAL'!$C$234:$K$234</c:f>
              <c:numCache>
                <c:formatCode>0.0</c:formatCode>
                <c:ptCount val="9"/>
                <c:pt idx="0" formatCode="General">
                  <c:v>100</c:v>
                </c:pt>
                <c:pt idx="1">
                  <c:v>97.353205518070979</c:v>
                </c:pt>
                <c:pt idx="2">
                  <c:v>106.9637888835048</c:v>
                </c:pt>
                <c:pt idx="3">
                  <c:v>84.614900040388434</c:v>
                </c:pt>
                <c:pt idx="4">
                  <c:v>72.441727214180133</c:v>
                </c:pt>
                <c:pt idx="5">
                  <c:v>49.70972537397197</c:v>
                </c:pt>
                <c:pt idx="6">
                  <c:v>32.00827370692808</c:v>
                </c:pt>
                <c:pt idx="7">
                  <c:v>19.725795294933025</c:v>
                </c:pt>
                <c:pt idx="8">
                  <c:v>16.505419544627532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C6E-4600-8DBA-355D7B2B357F}"/>
            </c:ext>
          </c:extLst>
        </c:ser>
        <c:marker val="1"/>
        <c:axId val="112969600"/>
        <c:axId val="113025024"/>
      </c:lineChart>
      <c:catAx>
        <c:axId val="1129696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l-GR"/>
          </a:p>
        </c:txPr>
        <c:crossAx val="113025024"/>
        <c:crosses val="autoZero"/>
        <c:auto val="1"/>
        <c:lblAlgn val="ctr"/>
        <c:lblOffset val="100"/>
      </c:catAx>
      <c:valAx>
        <c:axId val="113025024"/>
        <c:scaling>
          <c:orientation val="minMax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lang="en-US"/>
            </a:pPr>
            <a:endParaRPr lang="el-GR"/>
          </a:p>
        </c:txPr>
        <c:crossAx val="112969600"/>
        <c:crosses val="autoZero"/>
        <c:crossBetween val="between"/>
      </c:valAx>
    </c:plotArea>
    <c:legend>
      <c:legendPos val="b"/>
      <c:txPr>
        <a:bodyPr/>
        <a:lstStyle/>
        <a:p>
          <a:pPr>
            <a:defRPr lang="en-US"/>
          </a:pPr>
          <a:endParaRPr lang="el-GR"/>
        </a:p>
      </c:txPr>
    </c:legend>
    <c:plotVisOnly val="1"/>
    <c:dispBlanksAs val="gap"/>
  </c:chart>
  <c:spPr>
    <a:ln>
      <a:noFill/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81367-FCF3-41C0-9CF0-C5708E3A9158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82975-922B-49D1-A68F-7F1AB5C535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0734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5E439-C423-4F47-A06F-25741947163B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6D34-8263-4233-BFF7-48008ED00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746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5E439-C423-4F47-A06F-25741947163B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6D34-8263-4233-BFF7-48008ED00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560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5E439-C423-4F47-A06F-25741947163B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6D34-8263-4233-BFF7-48008ED00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0803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6941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9817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5819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9133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8341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7670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44102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706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5E439-C423-4F47-A06F-25741947163B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6D34-8263-4233-BFF7-48008ED00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95302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09122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9123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00731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791326"/>
            <a:ext cx="9144000" cy="66675"/>
          </a:xfrm>
          <a:prstGeom prst="rect">
            <a:avLst/>
          </a:prstGeom>
          <a:solidFill>
            <a:srgbClr val="384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tr-TR" sz="13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374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5E439-C423-4F47-A06F-25741947163B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6D34-8263-4233-BFF7-48008ED00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068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5E439-C423-4F47-A06F-25741947163B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6D34-8263-4233-BFF7-48008ED00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4022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5E439-C423-4F47-A06F-25741947163B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6D34-8263-4233-BFF7-48008ED00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81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5E439-C423-4F47-A06F-25741947163B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6D34-8263-4233-BFF7-48008ED00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7636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5E439-C423-4F47-A06F-25741947163B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6D34-8263-4233-BFF7-48008ED00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917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5E439-C423-4F47-A06F-25741947163B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6D34-8263-4233-BFF7-48008ED00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031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5E439-C423-4F47-A06F-25741947163B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6D34-8263-4233-BFF7-48008ED00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6355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5E439-C423-4F47-A06F-25741947163B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16D34-8263-4233-BFF7-48008ED00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0381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F2AF2-EA92-44F8-853B-5E3554E36C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75539-BFBE-477A-BDB6-9CA7B44D81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808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69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677738"/>
            <a:ext cx="9144000" cy="1502525"/>
          </a:xfrm>
          <a:prstGeom prst="rect">
            <a:avLst/>
          </a:prstGeom>
          <a:solidFill>
            <a:schemeClr val="bg1">
              <a:alpha val="9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9317" y="3152001"/>
            <a:ext cx="58453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5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ΟΙ ΚΙΝΗΤΕΣ ΕΠΙΚΟΙΝΩΝΙΕΣ ΚΑΙ Η ΚΙΝΗΤΗ</a:t>
            </a:r>
            <a:r>
              <a:rPr lang="en-US" sz="15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l-GR" sz="15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ΕΥΡΥΖΩΝΙΚΟΤΗΤΑ </a:t>
            </a:r>
            <a:endParaRPr lang="en-US" sz="1500" b="1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/>
            <a:r>
              <a:rPr lang="el-GR" sz="1500" b="1" dirty="0"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ΑΠΟΤΕΛΕΣΜΑΤΑ ΚΛΑΔΟΥ </a:t>
            </a:r>
            <a:r>
              <a:rPr lang="en-US" sz="1500" b="1" dirty="0"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Q1-</a:t>
            </a:r>
            <a:r>
              <a:rPr lang="el-GR" sz="1500" b="1" dirty="0"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</a:t>
            </a:r>
            <a:r>
              <a:rPr lang="en-US" sz="1500" b="1" dirty="0"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</a:p>
        </p:txBody>
      </p:sp>
      <p:pic>
        <p:nvPicPr>
          <p:cNvPr id="6" name="Picture 5" descr="C:\Users\panos\Desktop\Report\Elements\eekt_logo.pn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9" y="2774054"/>
            <a:ext cx="1236804" cy="442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panos\Desktop\Report\Elements\AUEB_logo_BW.pn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924" r="38750"/>
          <a:stretch/>
        </p:blipFill>
        <p:spPr bwMode="auto">
          <a:xfrm>
            <a:off x="7900035" y="3842602"/>
            <a:ext cx="1243965" cy="33766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9" name="Rectangle 8"/>
          <p:cNvSpPr/>
          <p:nvPr/>
        </p:nvSpPr>
        <p:spPr>
          <a:xfrm>
            <a:off x="7779524" y="6511751"/>
            <a:ext cx="1132041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l-GR" sz="11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ΙΟΥΝΙΟΣ 2018</a:t>
            </a:r>
            <a:endParaRPr lang="en-US" sz="14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2073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2" y="1026603"/>
            <a:ext cx="7415870" cy="738664"/>
          </a:xfrm>
          <a:prstGeom prst="rect">
            <a:avLst/>
          </a:prstGeom>
          <a:solidFill>
            <a:schemeClr val="bg1">
              <a:lumMod val="9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7236" y="1078409"/>
            <a:ext cx="73086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l-GR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Το α’ τρίμηνο 2018 τα έσοδα από υπηρεσίες </a:t>
            </a:r>
            <a:r>
              <a:rPr lang="el-GR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αυξήθηκαν κατά </a:t>
            </a:r>
            <a:r>
              <a:rPr lang="en-US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2,4</a:t>
            </a:r>
            <a:r>
              <a:rPr lang="el-GR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%, </a:t>
            </a:r>
            <a:r>
              <a:rPr lang="el-GR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συνεχίζοντας </a:t>
            </a:r>
            <a:r>
              <a:rPr lang="el-GR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την </a:t>
            </a:r>
            <a:r>
              <a:rPr lang="el-GR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ανοδική τάση του 2017. </a:t>
            </a:r>
            <a:endParaRPr lang="en-US" sz="1400" dirty="0">
              <a:latin typeface="Open Sans Light" panose="020B0306030504020204" pitchFamily="34" charset="0"/>
              <a:ea typeface="Open Sans Light" panose="020B03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5623" y="5620362"/>
            <a:ext cx="8318377" cy="855958"/>
          </a:xfrm>
          <a:prstGeom prst="rect">
            <a:avLst/>
          </a:prstGeom>
          <a:solidFill>
            <a:schemeClr val="accent4"/>
          </a:solidFill>
        </p:spPr>
        <p:txBody>
          <a:bodyPr wrap="square" lIns="360000" tIns="180000" rIns="360000" bIns="180000">
            <a:spAutoFit/>
          </a:bodyPr>
          <a:lstStyle/>
          <a:p>
            <a:pPr algn="r">
              <a:spcAft>
                <a:spcPts val="0"/>
              </a:spcAft>
            </a:pPr>
            <a:r>
              <a:rPr lang="el-GR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Τα έσοδα από δεδομένα αποτέλεσαν το </a:t>
            </a:r>
            <a:r>
              <a:rPr lang="el-GR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20% </a:t>
            </a:r>
            <a:r>
              <a:rPr lang="el-GR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των εσόδων από υπηρεσίες το </a:t>
            </a:r>
            <a:r>
              <a:rPr lang="en-US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Q1-2018 </a:t>
            </a:r>
            <a:r>
              <a:rPr lang="el-GR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έναντι 16,5% το ίδιο τρίμηνο του 2017</a:t>
            </a:r>
            <a:endParaRPr lang="en-US" sz="1600" dirty="0">
              <a:solidFill>
                <a:schemeClr val="bg1"/>
              </a:solidFill>
              <a:effectLst/>
              <a:latin typeface="Open Sans Light" panose="020B0306030504020204" pitchFamily="34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7" name="Rectangle 11"/>
          <p:cNvSpPr/>
          <p:nvPr/>
        </p:nvSpPr>
        <p:spPr>
          <a:xfrm flipH="1">
            <a:off x="4888800" y="397043"/>
            <a:ext cx="4255200" cy="369332"/>
          </a:xfrm>
          <a:custGeom>
            <a:avLst/>
            <a:gdLst>
              <a:gd name="connsiteX0" fmla="*/ 0 w 5975350"/>
              <a:gd name="connsiteY0" fmla="*/ 0 h 646331"/>
              <a:gd name="connsiteX1" fmla="*/ 5975350 w 5975350"/>
              <a:gd name="connsiteY1" fmla="*/ 0 h 646331"/>
              <a:gd name="connsiteX2" fmla="*/ 5975350 w 5975350"/>
              <a:gd name="connsiteY2" fmla="*/ 646331 h 646331"/>
              <a:gd name="connsiteX3" fmla="*/ 0 w 5975350"/>
              <a:gd name="connsiteY3" fmla="*/ 646331 h 646331"/>
              <a:gd name="connsiteX4" fmla="*/ 0 w 5975350"/>
              <a:gd name="connsiteY4" fmla="*/ 0 h 646331"/>
              <a:gd name="connsiteX0" fmla="*/ 0 w 5975350"/>
              <a:gd name="connsiteY0" fmla="*/ 0 h 646331"/>
              <a:gd name="connsiteX1" fmla="*/ 5975350 w 5975350"/>
              <a:gd name="connsiteY1" fmla="*/ 0 h 646331"/>
              <a:gd name="connsiteX2" fmla="*/ 5759450 w 5975350"/>
              <a:gd name="connsiteY2" fmla="*/ 646331 h 646331"/>
              <a:gd name="connsiteX3" fmla="*/ 0 w 5975350"/>
              <a:gd name="connsiteY3" fmla="*/ 646331 h 646331"/>
              <a:gd name="connsiteX4" fmla="*/ 0 w 5975350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75350" h="646331">
                <a:moveTo>
                  <a:pt x="0" y="0"/>
                </a:moveTo>
                <a:lnTo>
                  <a:pt x="5975350" y="0"/>
                </a:lnTo>
                <a:lnTo>
                  <a:pt x="5759450" y="646331"/>
                </a:lnTo>
                <a:lnTo>
                  <a:pt x="0" y="646331"/>
                </a:lnTo>
                <a:lnTo>
                  <a:pt x="0" y="0"/>
                </a:lnTo>
                <a:close/>
              </a:path>
            </a:pathLst>
          </a:custGeom>
          <a:solidFill>
            <a:srgbClr val="072944"/>
          </a:solidFill>
          <a:effectLst/>
        </p:spPr>
        <p:txBody>
          <a:bodyPr wrap="square" lIns="216000" rIns="288000">
            <a:spAutoFit/>
          </a:bodyPr>
          <a:lstStyle/>
          <a:p>
            <a:pPr algn="r"/>
            <a:r>
              <a:rPr lang="el-GR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ΕΣΟΔΑ ΚΛΑΔΟΥ</a:t>
            </a:r>
          </a:p>
        </p:txBody>
      </p:sp>
      <p:sp>
        <p:nvSpPr>
          <p:cNvPr id="2" name="Rectangle 1"/>
          <p:cNvSpPr/>
          <p:nvPr/>
        </p:nvSpPr>
        <p:spPr>
          <a:xfrm>
            <a:off x="1364521" y="5310145"/>
            <a:ext cx="200407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l-GR" sz="800" dirty="0">
                <a:latin typeface="Open Sans Light" panose="020B0306030504020204" pitchFamily="34" charset="0"/>
                <a:ea typeface="MS Mincho"/>
                <a:cs typeface="Times New Roman" panose="02020603050405020304" pitchFamily="18" charset="0"/>
              </a:rPr>
              <a:t>Πηγή: Επεξεργασία στοιχείων </a:t>
            </a:r>
            <a:r>
              <a:rPr lang="el-GR" sz="800" dirty="0" err="1">
                <a:latin typeface="Open Sans Light" panose="020B0306030504020204" pitchFamily="34" charset="0"/>
                <a:ea typeface="MS Mincho"/>
                <a:cs typeface="Times New Roman" panose="02020603050405020304" pitchFamily="18" charset="0"/>
              </a:rPr>
              <a:t>παρόχων</a:t>
            </a:r>
            <a:endParaRPr lang="en-US" sz="800" dirty="0">
              <a:latin typeface="Open Sans Light" panose="020B0306030504020204" pitchFamily="34" charset="0"/>
              <a:ea typeface="MS Mincho"/>
              <a:cs typeface="Times New Roman" panose="02020603050405020304" pitchFamily="18" charset="0"/>
            </a:endParaRPr>
          </a:p>
        </p:txBody>
      </p:sp>
      <p:pic>
        <p:nvPicPr>
          <p:cNvPr id="14" name="Picture 13" descr="C:\Users\panos\Desktop\Report\Elements\eekt_logo.pn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3" y="6671090"/>
            <a:ext cx="442609" cy="15853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Chart 3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AAE5B0B7-24DB-429C-953D-9C4E121DE661}"/>
              </a:ext>
            </a:extLst>
          </p:cNvPr>
          <p:cNvGraphicFramePr/>
          <p:nvPr/>
        </p:nvGraphicFramePr>
        <p:xfrm>
          <a:off x="888274" y="1802674"/>
          <a:ext cx="6675120" cy="3409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887758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6044" y="972923"/>
            <a:ext cx="7831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Το α’ τρίμηνο 2018 τα </a:t>
            </a:r>
            <a:r>
              <a:rPr lang="el-GR" sz="1400" dirty="0">
                <a:solidFill>
                  <a:srgbClr val="00509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δεδομένα </a:t>
            </a:r>
            <a:r>
              <a:rPr lang="el-GR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σημείωσαν ιδιαίτερα υψηλή αύξηση (75</a:t>
            </a:r>
            <a:r>
              <a:rPr lang="en-US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,7</a:t>
            </a:r>
            <a:r>
              <a:rPr lang="el-GR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%) </a:t>
            </a:r>
            <a:r>
              <a:rPr lang="el-GR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έναντι του ίδιου τριμήνου του 2017, ενώ τα </a:t>
            </a:r>
            <a:r>
              <a:rPr lang="el-GR" sz="1400" dirty="0">
                <a:solidFill>
                  <a:srgbClr val="00509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μηνύματα </a:t>
            </a:r>
            <a:r>
              <a:rPr lang="el-GR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SMS</a:t>
            </a:r>
            <a:r>
              <a:rPr lang="el-GR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 &amp; </a:t>
            </a:r>
            <a:r>
              <a:rPr lang="en-US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MMS</a:t>
            </a:r>
            <a:r>
              <a:rPr lang="el-GR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) συνέχισαν τη μείωση τους με ρυθμό </a:t>
            </a:r>
            <a:r>
              <a:rPr lang="en-US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8,2%</a:t>
            </a:r>
            <a:r>
              <a:rPr lang="el-GR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. </a:t>
            </a:r>
            <a:r>
              <a:rPr lang="el-GR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Τα </a:t>
            </a:r>
            <a:r>
              <a:rPr lang="el-GR" sz="1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λεπτά ομιλίας</a:t>
            </a:r>
            <a:r>
              <a:rPr lang="el-GR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, αυξήθηκαν ελαφρά κατά </a:t>
            </a:r>
            <a:r>
              <a:rPr lang="en-US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2,5</a:t>
            </a:r>
            <a:r>
              <a:rPr lang="el-GR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% </a:t>
            </a:r>
            <a:r>
              <a:rPr lang="el-GR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ενώ οι συνδρομητές αυξήθηκαν στους 16,9 εκ. κατά </a:t>
            </a:r>
            <a:r>
              <a:rPr lang="en-US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5,2</a:t>
            </a:r>
            <a:r>
              <a:rPr lang="el-GR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%.</a:t>
            </a:r>
            <a:endParaRPr lang="en-US" sz="1400" dirty="0"/>
          </a:p>
        </p:txBody>
      </p:sp>
      <p:sp>
        <p:nvSpPr>
          <p:cNvPr id="5" name="Rectangle 11"/>
          <p:cNvSpPr/>
          <p:nvPr/>
        </p:nvSpPr>
        <p:spPr>
          <a:xfrm flipH="1">
            <a:off x="4667250" y="397043"/>
            <a:ext cx="4476750" cy="369332"/>
          </a:xfrm>
          <a:custGeom>
            <a:avLst/>
            <a:gdLst>
              <a:gd name="connsiteX0" fmla="*/ 0 w 5975350"/>
              <a:gd name="connsiteY0" fmla="*/ 0 h 646331"/>
              <a:gd name="connsiteX1" fmla="*/ 5975350 w 5975350"/>
              <a:gd name="connsiteY1" fmla="*/ 0 h 646331"/>
              <a:gd name="connsiteX2" fmla="*/ 5975350 w 5975350"/>
              <a:gd name="connsiteY2" fmla="*/ 646331 h 646331"/>
              <a:gd name="connsiteX3" fmla="*/ 0 w 5975350"/>
              <a:gd name="connsiteY3" fmla="*/ 646331 h 646331"/>
              <a:gd name="connsiteX4" fmla="*/ 0 w 5975350"/>
              <a:gd name="connsiteY4" fmla="*/ 0 h 646331"/>
              <a:gd name="connsiteX0" fmla="*/ 0 w 5975350"/>
              <a:gd name="connsiteY0" fmla="*/ 0 h 646331"/>
              <a:gd name="connsiteX1" fmla="*/ 5975350 w 5975350"/>
              <a:gd name="connsiteY1" fmla="*/ 0 h 646331"/>
              <a:gd name="connsiteX2" fmla="*/ 5759450 w 5975350"/>
              <a:gd name="connsiteY2" fmla="*/ 646331 h 646331"/>
              <a:gd name="connsiteX3" fmla="*/ 0 w 5975350"/>
              <a:gd name="connsiteY3" fmla="*/ 646331 h 646331"/>
              <a:gd name="connsiteX4" fmla="*/ 0 w 5975350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75350" h="646331">
                <a:moveTo>
                  <a:pt x="0" y="0"/>
                </a:moveTo>
                <a:lnTo>
                  <a:pt x="5975350" y="0"/>
                </a:lnTo>
                <a:lnTo>
                  <a:pt x="5759450" y="646331"/>
                </a:lnTo>
                <a:lnTo>
                  <a:pt x="0" y="646331"/>
                </a:lnTo>
                <a:lnTo>
                  <a:pt x="0" y="0"/>
                </a:lnTo>
                <a:close/>
              </a:path>
            </a:pathLst>
          </a:custGeom>
          <a:solidFill>
            <a:srgbClr val="072944"/>
          </a:solidFill>
          <a:effectLst/>
        </p:spPr>
        <p:txBody>
          <a:bodyPr wrap="square" lIns="216000" rIns="288000">
            <a:spAutoFit/>
          </a:bodyPr>
          <a:lstStyle/>
          <a:p>
            <a:pPr algn="r"/>
            <a:r>
              <a:rPr lang="el-GR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ΟΓΚΟΙ </a:t>
            </a:r>
            <a:r>
              <a:rPr lang="el-GR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ΑΝΑ </a:t>
            </a:r>
            <a:r>
              <a:rPr lang="el-GR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ΥΠΗΡΕΣΙΑ</a:t>
            </a:r>
          </a:p>
        </p:txBody>
      </p:sp>
      <p:pic>
        <p:nvPicPr>
          <p:cNvPr id="6" name="Picture 5" descr="C:\Users\panos\Desktop\Report\Elements\eekt_logo.pn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0449" y="6671090"/>
            <a:ext cx="442609" cy="15853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5"/>
          <p:cNvSpPr/>
          <p:nvPr/>
        </p:nvSpPr>
        <p:spPr>
          <a:xfrm>
            <a:off x="751293" y="5426332"/>
            <a:ext cx="7831913" cy="1102179"/>
          </a:xfrm>
          <a:prstGeom prst="rect">
            <a:avLst/>
          </a:prstGeom>
          <a:solidFill>
            <a:schemeClr val="accent4"/>
          </a:solidFill>
        </p:spPr>
        <p:txBody>
          <a:bodyPr wrap="square" lIns="360000" tIns="180000" rIns="360000" bIns="180000">
            <a:spAutoFit/>
          </a:bodyPr>
          <a:lstStyle/>
          <a:p>
            <a:pPr algn="r">
              <a:spcAft>
                <a:spcPts val="0"/>
              </a:spcAft>
            </a:pPr>
            <a:r>
              <a:rPr lang="el-GR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Ο βαθμός χρήσης δεδομένων αυξήθηκε το </a:t>
            </a:r>
            <a:r>
              <a:rPr lang="en-US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Q1 2018 </a:t>
            </a:r>
            <a:r>
              <a:rPr lang="el-GR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στα </a:t>
            </a:r>
            <a:r>
              <a:rPr lang="en-US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0,</a:t>
            </a:r>
            <a:r>
              <a:rPr lang="el-GR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83</a:t>
            </a:r>
            <a:r>
              <a:rPr lang="en-US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 GB </a:t>
            </a:r>
            <a:r>
              <a:rPr lang="el-GR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ανά ενεργό συνδρομητή ανά μήνα, παραμένοντας όμως σε πολύ χαμηλότερα επίπεδα από ότι σε άλλες ανεπτυγμένες χώρες</a:t>
            </a:r>
            <a:endParaRPr lang="en-US" sz="1600" dirty="0">
              <a:solidFill>
                <a:schemeClr val="bg1"/>
              </a:solidFill>
              <a:effectLst/>
              <a:latin typeface="Open Sans Light" panose="020B0306030504020204" pitchFamily="34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10" name="Rectangle 1"/>
          <p:cNvSpPr/>
          <p:nvPr/>
        </p:nvSpPr>
        <p:spPr>
          <a:xfrm>
            <a:off x="1364521" y="5192579"/>
            <a:ext cx="200407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l-GR" sz="800" dirty="0">
                <a:latin typeface="Open Sans Light" panose="020B0306030504020204" pitchFamily="34" charset="0"/>
                <a:ea typeface="MS Mincho"/>
                <a:cs typeface="Times New Roman" panose="02020603050405020304" pitchFamily="18" charset="0"/>
              </a:rPr>
              <a:t>Πηγή: Επεξεργασία στοιχείων </a:t>
            </a:r>
            <a:r>
              <a:rPr lang="el-GR" sz="800" dirty="0" err="1">
                <a:latin typeface="Open Sans Light" panose="020B0306030504020204" pitchFamily="34" charset="0"/>
                <a:ea typeface="MS Mincho"/>
                <a:cs typeface="Times New Roman" panose="02020603050405020304" pitchFamily="18" charset="0"/>
              </a:rPr>
              <a:t>παρόχων</a:t>
            </a:r>
            <a:endParaRPr lang="en-US" sz="800" dirty="0">
              <a:latin typeface="Open Sans Light" panose="020B0306030504020204" pitchFamily="34" charset="0"/>
              <a:ea typeface="MS Mincho"/>
              <a:cs typeface="Times New Roman" panose="02020603050405020304" pitchFamily="18" charset="0"/>
            </a:endParaRPr>
          </a:p>
        </p:txBody>
      </p:sp>
      <p:graphicFrame>
        <p:nvGraphicFramePr>
          <p:cNvPr id="9" name="Chart 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15C3A7-9A92-4212-B0DC-EB691BEBA8FE}"/>
              </a:ext>
            </a:extLst>
          </p:cNvPr>
          <p:cNvGraphicFramePr>
            <a:graphicFrameLocks/>
          </p:cNvGraphicFramePr>
          <p:nvPr/>
        </p:nvGraphicFramePr>
        <p:xfrm>
          <a:off x="783771" y="1972491"/>
          <a:ext cx="7197635" cy="3226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268195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815213" y="5681705"/>
            <a:ext cx="177003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700" b="1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Πηγή</a:t>
            </a:r>
            <a:r>
              <a:rPr lang="el-GR" sz="7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: Επεξεργασία στοιχείων παρόχων</a:t>
            </a:r>
            <a:endParaRPr lang="en-US" sz="700" dirty="0"/>
          </a:p>
        </p:txBody>
      </p:sp>
      <p:pic>
        <p:nvPicPr>
          <p:cNvPr id="36" name="Picture 35" descr="C:\Users\panos\Desktop\Report\Elements\eekt_logo.pn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0449" y="6671090"/>
            <a:ext cx="442609" cy="158533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Rectangle 11"/>
          <p:cNvSpPr/>
          <p:nvPr/>
        </p:nvSpPr>
        <p:spPr>
          <a:xfrm flipH="1">
            <a:off x="5475448" y="397043"/>
            <a:ext cx="3668551" cy="369332"/>
          </a:xfrm>
          <a:custGeom>
            <a:avLst/>
            <a:gdLst>
              <a:gd name="connsiteX0" fmla="*/ 0 w 5975350"/>
              <a:gd name="connsiteY0" fmla="*/ 0 h 646331"/>
              <a:gd name="connsiteX1" fmla="*/ 5975350 w 5975350"/>
              <a:gd name="connsiteY1" fmla="*/ 0 h 646331"/>
              <a:gd name="connsiteX2" fmla="*/ 5975350 w 5975350"/>
              <a:gd name="connsiteY2" fmla="*/ 646331 h 646331"/>
              <a:gd name="connsiteX3" fmla="*/ 0 w 5975350"/>
              <a:gd name="connsiteY3" fmla="*/ 646331 h 646331"/>
              <a:gd name="connsiteX4" fmla="*/ 0 w 5975350"/>
              <a:gd name="connsiteY4" fmla="*/ 0 h 646331"/>
              <a:gd name="connsiteX0" fmla="*/ 0 w 5975350"/>
              <a:gd name="connsiteY0" fmla="*/ 0 h 646331"/>
              <a:gd name="connsiteX1" fmla="*/ 5975350 w 5975350"/>
              <a:gd name="connsiteY1" fmla="*/ 0 h 646331"/>
              <a:gd name="connsiteX2" fmla="*/ 5759450 w 5975350"/>
              <a:gd name="connsiteY2" fmla="*/ 646331 h 646331"/>
              <a:gd name="connsiteX3" fmla="*/ 0 w 5975350"/>
              <a:gd name="connsiteY3" fmla="*/ 646331 h 646331"/>
              <a:gd name="connsiteX4" fmla="*/ 0 w 5975350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75350" h="646331">
                <a:moveTo>
                  <a:pt x="0" y="0"/>
                </a:moveTo>
                <a:lnTo>
                  <a:pt x="5975350" y="0"/>
                </a:lnTo>
                <a:lnTo>
                  <a:pt x="5759450" y="646331"/>
                </a:lnTo>
                <a:lnTo>
                  <a:pt x="0" y="646331"/>
                </a:lnTo>
                <a:lnTo>
                  <a:pt x="0" y="0"/>
                </a:lnTo>
                <a:close/>
              </a:path>
            </a:pathLst>
          </a:custGeom>
          <a:solidFill>
            <a:srgbClr val="072944"/>
          </a:solidFill>
          <a:effectLst/>
        </p:spPr>
        <p:txBody>
          <a:bodyPr wrap="square" lIns="216000" rIns="288000">
            <a:spAutoFit/>
          </a:bodyPr>
          <a:lstStyle/>
          <a:p>
            <a:pPr algn="r"/>
            <a:r>
              <a:rPr lang="el-GR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ΕΠΕΝΔΥΣΕΙΣ</a:t>
            </a:r>
          </a:p>
        </p:txBody>
      </p:sp>
      <p:sp>
        <p:nvSpPr>
          <p:cNvPr id="26" name="Rectangle 25"/>
          <p:cNvSpPr/>
          <p:nvPr/>
        </p:nvSpPr>
        <p:spPr>
          <a:xfrm>
            <a:off x="0" y="1076267"/>
            <a:ext cx="7829892" cy="1177088"/>
          </a:xfrm>
          <a:prstGeom prst="rect">
            <a:avLst/>
          </a:prstGeom>
          <a:solidFill>
            <a:schemeClr val="bg1">
              <a:lumMod val="9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27230" y="1099193"/>
            <a:ext cx="75100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l-GR" sz="16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Οι </a:t>
            </a:r>
            <a:r>
              <a:rPr lang="el-GR" sz="16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επενδύσεις </a:t>
            </a:r>
            <a:r>
              <a:rPr lang="el-GR" sz="16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του κλάδου ανήλθαν το </a:t>
            </a:r>
            <a:r>
              <a:rPr lang="en-US" sz="16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Q1 2018 </a:t>
            </a:r>
            <a:r>
              <a:rPr lang="el-GR" sz="16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στα </a:t>
            </a:r>
            <a:r>
              <a:rPr lang="el-GR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6</a:t>
            </a:r>
            <a:r>
              <a:rPr lang="en-US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4</a:t>
            </a:r>
            <a:r>
              <a:rPr lang="el-GR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εκ</a:t>
            </a:r>
            <a:r>
              <a:rPr lang="el-GR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. </a:t>
            </a:r>
            <a:r>
              <a:rPr lang="el-GR" sz="16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Ως ποσοστό των εσόδων από υπηρεσίες οι επενδύσεις ανέρχονται σε </a:t>
            </a:r>
            <a:r>
              <a:rPr lang="el-GR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14,</a:t>
            </a:r>
            <a:r>
              <a:rPr lang="en-US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5</a:t>
            </a:r>
            <a:r>
              <a:rPr lang="el-GR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%. </a:t>
            </a:r>
            <a:endParaRPr lang="el-GR" sz="1600" dirty="0">
              <a:latin typeface="Open Sans Light" panose="020B0306030504020204" pitchFamily="34" charset="0"/>
              <a:ea typeface="Open Sans Light" panose="020B03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762250" y="5456963"/>
            <a:ext cx="6267449" cy="855958"/>
          </a:xfrm>
          <a:prstGeom prst="rect">
            <a:avLst/>
          </a:prstGeom>
          <a:solidFill>
            <a:schemeClr val="accent4"/>
          </a:solidFill>
        </p:spPr>
        <p:txBody>
          <a:bodyPr wrap="square" lIns="360000" tIns="180000" rIns="360000" bIns="180000">
            <a:spAutoFit/>
          </a:bodyPr>
          <a:lstStyle/>
          <a:p>
            <a:pPr algn="r">
              <a:spcAft>
                <a:spcPts val="0"/>
              </a:spcAft>
            </a:pPr>
            <a:r>
              <a:rPr lang="el-GR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Ο κλάδος επένδυσε σχεδόν €10 εκ. το α’ τρίμηνο σε έρευνα και ανάπτυξη (</a:t>
            </a:r>
            <a:r>
              <a:rPr lang="en-US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R&amp;D)</a:t>
            </a:r>
            <a:endParaRPr lang="el-GR" sz="1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hart 9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66D0F372-11EC-46F6-9F50-5098CA9725FA}"/>
              </a:ext>
            </a:extLst>
          </p:cNvPr>
          <p:cNvGraphicFramePr/>
          <p:nvPr/>
        </p:nvGraphicFramePr>
        <p:xfrm>
          <a:off x="418012" y="1815736"/>
          <a:ext cx="6544492" cy="3453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81E00A0-7A7C-456B-B3DF-2BD5B3B753B0}"/>
              </a:ext>
            </a:extLst>
          </p:cNvPr>
          <p:cNvSpPr/>
          <p:nvPr/>
        </p:nvSpPr>
        <p:spPr>
          <a:xfrm>
            <a:off x="6887899" y="2794468"/>
            <a:ext cx="1661922" cy="4697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dirty="0">
                <a:solidFill>
                  <a:srgbClr val="0A3A62"/>
                </a:solidFill>
              </a:rPr>
              <a:t>Τα 201 εκ. αφορούν δικαιώματα χρήσης φάσματος</a:t>
            </a:r>
            <a:endParaRPr lang="el-GR" sz="1100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="" xmlns:a16="http://schemas.microsoft.com/office/drawing/2014/main" id="{8152198B-4322-470F-B5E8-3B8EED91DD7B}"/>
              </a:ext>
            </a:extLst>
          </p:cNvPr>
          <p:cNvCxnSpPr/>
          <p:nvPr/>
        </p:nvCxnSpPr>
        <p:spPr>
          <a:xfrm flipH="1">
            <a:off x="5481367" y="3041489"/>
            <a:ext cx="1317071" cy="400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63749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1209035"/>
            <a:ext cx="8563707" cy="807972"/>
          </a:xfrm>
          <a:prstGeom prst="rect">
            <a:avLst/>
          </a:prstGeom>
          <a:solidFill>
            <a:schemeClr val="bg1">
              <a:lumMod val="9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11"/>
          <p:cNvSpPr/>
          <p:nvPr/>
        </p:nvSpPr>
        <p:spPr>
          <a:xfrm flipH="1">
            <a:off x="5475448" y="397043"/>
            <a:ext cx="3668551" cy="369332"/>
          </a:xfrm>
          <a:custGeom>
            <a:avLst/>
            <a:gdLst>
              <a:gd name="connsiteX0" fmla="*/ 0 w 5975350"/>
              <a:gd name="connsiteY0" fmla="*/ 0 h 646331"/>
              <a:gd name="connsiteX1" fmla="*/ 5975350 w 5975350"/>
              <a:gd name="connsiteY1" fmla="*/ 0 h 646331"/>
              <a:gd name="connsiteX2" fmla="*/ 5975350 w 5975350"/>
              <a:gd name="connsiteY2" fmla="*/ 646331 h 646331"/>
              <a:gd name="connsiteX3" fmla="*/ 0 w 5975350"/>
              <a:gd name="connsiteY3" fmla="*/ 646331 h 646331"/>
              <a:gd name="connsiteX4" fmla="*/ 0 w 5975350"/>
              <a:gd name="connsiteY4" fmla="*/ 0 h 646331"/>
              <a:gd name="connsiteX0" fmla="*/ 0 w 5975350"/>
              <a:gd name="connsiteY0" fmla="*/ 0 h 646331"/>
              <a:gd name="connsiteX1" fmla="*/ 5975350 w 5975350"/>
              <a:gd name="connsiteY1" fmla="*/ 0 h 646331"/>
              <a:gd name="connsiteX2" fmla="*/ 5759450 w 5975350"/>
              <a:gd name="connsiteY2" fmla="*/ 646331 h 646331"/>
              <a:gd name="connsiteX3" fmla="*/ 0 w 5975350"/>
              <a:gd name="connsiteY3" fmla="*/ 646331 h 646331"/>
              <a:gd name="connsiteX4" fmla="*/ 0 w 5975350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75350" h="646331">
                <a:moveTo>
                  <a:pt x="0" y="0"/>
                </a:moveTo>
                <a:lnTo>
                  <a:pt x="5975350" y="0"/>
                </a:lnTo>
                <a:lnTo>
                  <a:pt x="5759450" y="646331"/>
                </a:lnTo>
                <a:lnTo>
                  <a:pt x="0" y="646331"/>
                </a:lnTo>
                <a:lnTo>
                  <a:pt x="0" y="0"/>
                </a:lnTo>
                <a:close/>
              </a:path>
            </a:pathLst>
          </a:custGeom>
          <a:solidFill>
            <a:srgbClr val="072944"/>
          </a:solidFill>
          <a:effectLst/>
        </p:spPr>
        <p:txBody>
          <a:bodyPr wrap="square" lIns="216000" rIns="288000">
            <a:spAutoFit/>
          </a:bodyPr>
          <a:lstStyle/>
          <a:p>
            <a:pPr algn="r"/>
            <a:r>
              <a:rPr lang="el-GR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ΤΙΜΕΣ</a:t>
            </a:r>
          </a:p>
        </p:txBody>
      </p:sp>
      <p:sp>
        <p:nvSpPr>
          <p:cNvPr id="8" name="Rectangle 7"/>
          <p:cNvSpPr/>
          <p:nvPr/>
        </p:nvSpPr>
        <p:spPr>
          <a:xfrm>
            <a:off x="65701" y="1158095"/>
            <a:ext cx="82309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l-GR" sz="16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Το α’ τρίμηνο του 2018 οι τιμές προ φόρων για τη φωνή μειώθηκαν κατά </a:t>
            </a:r>
            <a:r>
              <a:rPr lang="en-US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4</a:t>
            </a:r>
            <a:r>
              <a:rPr lang="el-GR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,</a:t>
            </a:r>
            <a:r>
              <a:rPr lang="en-US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1</a:t>
            </a:r>
            <a:r>
              <a:rPr lang="el-GR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%, </a:t>
            </a:r>
            <a:r>
              <a:rPr lang="el-GR" sz="16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για τα μηνύματα αυξήθηκαν κατά </a:t>
            </a:r>
            <a:r>
              <a:rPr lang="el-GR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3,</a:t>
            </a:r>
            <a:r>
              <a:rPr lang="en-US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2</a:t>
            </a:r>
            <a:r>
              <a:rPr lang="el-GR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% </a:t>
            </a:r>
            <a:r>
              <a:rPr lang="el-GR" sz="16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ενώ για τα δεδομένα μειώθηκαν κατά </a:t>
            </a:r>
            <a:r>
              <a:rPr lang="el-GR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29,</a:t>
            </a:r>
            <a:r>
              <a:rPr lang="en-US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2</a:t>
            </a:r>
            <a:r>
              <a:rPr lang="el-GR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% </a:t>
            </a:r>
            <a:r>
              <a:rPr lang="el-GR" sz="16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έναντι του ίδιου τριμήνου το 2017. </a:t>
            </a:r>
            <a:endParaRPr lang="en-US" sz="1100" dirty="0">
              <a:effectLst/>
              <a:latin typeface="Open Sans Light" panose="020B0306030504020204" pitchFamily="34" charset="0"/>
              <a:ea typeface="Open Sans Light" panose="020B0306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C:\Users\panos\Desktop\Report\Elements\eekt_logo.pn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0449" y="6671090"/>
            <a:ext cx="442609" cy="15853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DAF413CA-EA60-4619-8C2E-A0D83C9A3F2A}"/>
              </a:ext>
            </a:extLst>
          </p:cNvPr>
          <p:cNvSpPr/>
          <p:nvPr/>
        </p:nvSpPr>
        <p:spPr>
          <a:xfrm>
            <a:off x="5365440" y="5377596"/>
            <a:ext cx="177003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700" b="1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Πηγή</a:t>
            </a:r>
            <a:r>
              <a:rPr lang="el-GR" sz="7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: Επεξεργασία στοιχείων παρόχων</a:t>
            </a:r>
            <a:endParaRPr lang="en-US" sz="700" dirty="0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2BEB412-4B9C-4CFC-B8B4-3AEA563B2C50}"/>
              </a:ext>
            </a:extLst>
          </p:cNvPr>
          <p:cNvSpPr/>
          <p:nvPr/>
        </p:nvSpPr>
        <p:spPr>
          <a:xfrm>
            <a:off x="1986915" y="5607819"/>
            <a:ext cx="7157086" cy="855958"/>
          </a:xfrm>
          <a:prstGeom prst="rect">
            <a:avLst/>
          </a:prstGeom>
          <a:solidFill>
            <a:schemeClr val="accent4"/>
          </a:solidFill>
        </p:spPr>
        <p:txBody>
          <a:bodyPr wrap="square" lIns="360000" tIns="180000" rIns="360000" bIns="180000">
            <a:spAutoFit/>
          </a:bodyPr>
          <a:lstStyle/>
          <a:p>
            <a:pPr algn="r">
              <a:spcAft>
                <a:spcPts val="0"/>
              </a:spcAft>
            </a:pPr>
            <a:r>
              <a:rPr lang="el-GR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Η τιμή προ φόρων ανά </a:t>
            </a:r>
            <a:r>
              <a:rPr lang="en-US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gigabyte </a:t>
            </a:r>
            <a:r>
              <a:rPr lang="el-GR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έχει μειωθεί </a:t>
            </a:r>
            <a:r>
              <a:rPr lang="el-GR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κατά 83,5% από </a:t>
            </a:r>
            <a:r>
              <a:rPr lang="el-GR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το 2010 </a:t>
            </a:r>
            <a:r>
              <a:rPr lang="el-GR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έως το </a:t>
            </a:r>
            <a:r>
              <a:rPr lang="el-GR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α’ τρίμηνο του 2018</a:t>
            </a:r>
          </a:p>
        </p:txBody>
      </p:sp>
      <p:graphicFrame>
        <p:nvGraphicFramePr>
          <p:cNvPr id="13" name="4 - Γράφημα">
            <a:extLst>
              <a:ext uri="{FF2B5EF4-FFF2-40B4-BE49-F238E27FC236}">
                <a16:creationId xmlns="" xmlns:a16="http://schemas.microsoft.com/office/drawing/2014/main" id="{42946957-F720-4B2C-BF3A-25C18E0F6B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063853"/>
              </p:ext>
            </p:extLst>
          </p:nvPr>
        </p:nvGraphicFramePr>
        <p:xfrm>
          <a:off x="65701" y="1892423"/>
          <a:ext cx="4474154" cy="3508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4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448CE863-DFAB-4330-87FF-E02E76B3C469}"/>
              </a:ext>
            </a:extLst>
          </p:cNvPr>
          <p:cNvGraphicFramePr>
            <a:graphicFrameLocks/>
          </p:cNvGraphicFramePr>
          <p:nvPr/>
        </p:nvGraphicFramePr>
        <p:xfrm>
          <a:off x="4611189" y="2037806"/>
          <a:ext cx="4532811" cy="2945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3726019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2" y="1026603"/>
            <a:ext cx="7415870" cy="738664"/>
          </a:xfrm>
          <a:prstGeom prst="rect">
            <a:avLst/>
          </a:prstGeom>
          <a:solidFill>
            <a:schemeClr val="bg1">
              <a:lumMod val="9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7236" y="1078409"/>
            <a:ext cx="73086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During the first quarter of 2018, service revenues increased by 2.4%, continuing the recovery started in 2017</a:t>
            </a:r>
            <a:r>
              <a:rPr lang="el-GR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Open Sans Light" panose="020B0306030504020204" pitchFamily="34" charset="0"/>
              <a:ea typeface="Open Sans Light" panose="020B03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5623" y="5620362"/>
            <a:ext cx="8318377" cy="855958"/>
          </a:xfrm>
          <a:prstGeom prst="rect">
            <a:avLst/>
          </a:prstGeom>
          <a:solidFill>
            <a:schemeClr val="accent4"/>
          </a:solidFill>
        </p:spPr>
        <p:txBody>
          <a:bodyPr wrap="square" lIns="360000" tIns="180000" rIns="360000" bIns="180000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Data revenues make up 20% of service revenues in Q1-2018, compared to 16.5% in the same quarter in 2017.</a:t>
            </a:r>
            <a:endParaRPr lang="en-US" sz="1600" dirty="0">
              <a:solidFill>
                <a:schemeClr val="bg1"/>
              </a:solidFill>
              <a:effectLst/>
              <a:latin typeface="Open Sans Light" panose="020B0306030504020204" pitchFamily="34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7" name="Rectangle 11"/>
          <p:cNvSpPr/>
          <p:nvPr/>
        </p:nvSpPr>
        <p:spPr>
          <a:xfrm flipH="1">
            <a:off x="4888800" y="397043"/>
            <a:ext cx="4255200" cy="369332"/>
          </a:xfrm>
          <a:custGeom>
            <a:avLst/>
            <a:gdLst>
              <a:gd name="connsiteX0" fmla="*/ 0 w 5975350"/>
              <a:gd name="connsiteY0" fmla="*/ 0 h 646331"/>
              <a:gd name="connsiteX1" fmla="*/ 5975350 w 5975350"/>
              <a:gd name="connsiteY1" fmla="*/ 0 h 646331"/>
              <a:gd name="connsiteX2" fmla="*/ 5975350 w 5975350"/>
              <a:gd name="connsiteY2" fmla="*/ 646331 h 646331"/>
              <a:gd name="connsiteX3" fmla="*/ 0 w 5975350"/>
              <a:gd name="connsiteY3" fmla="*/ 646331 h 646331"/>
              <a:gd name="connsiteX4" fmla="*/ 0 w 5975350"/>
              <a:gd name="connsiteY4" fmla="*/ 0 h 646331"/>
              <a:gd name="connsiteX0" fmla="*/ 0 w 5975350"/>
              <a:gd name="connsiteY0" fmla="*/ 0 h 646331"/>
              <a:gd name="connsiteX1" fmla="*/ 5975350 w 5975350"/>
              <a:gd name="connsiteY1" fmla="*/ 0 h 646331"/>
              <a:gd name="connsiteX2" fmla="*/ 5759450 w 5975350"/>
              <a:gd name="connsiteY2" fmla="*/ 646331 h 646331"/>
              <a:gd name="connsiteX3" fmla="*/ 0 w 5975350"/>
              <a:gd name="connsiteY3" fmla="*/ 646331 h 646331"/>
              <a:gd name="connsiteX4" fmla="*/ 0 w 5975350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75350" h="646331">
                <a:moveTo>
                  <a:pt x="0" y="0"/>
                </a:moveTo>
                <a:lnTo>
                  <a:pt x="5975350" y="0"/>
                </a:lnTo>
                <a:lnTo>
                  <a:pt x="5759450" y="646331"/>
                </a:lnTo>
                <a:lnTo>
                  <a:pt x="0" y="646331"/>
                </a:lnTo>
                <a:lnTo>
                  <a:pt x="0" y="0"/>
                </a:lnTo>
                <a:close/>
              </a:path>
            </a:pathLst>
          </a:custGeom>
          <a:solidFill>
            <a:srgbClr val="072944"/>
          </a:solidFill>
          <a:effectLst/>
        </p:spPr>
        <p:txBody>
          <a:bodyPr wrap="square" lIns="216000" rIns="28800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MOBILE TELECOM REVENUES</a:t>
            </a:r>
            <a:endParaRPr lang="el-GR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64521" y="5310145"/>
            <a:ext cx="179568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800" dirty="0" smtClean="0">
                <a:latin typeface="Open Sans Light" panose="020B0306030504020204" pitchFamily="34" charset="0"/>
                <a:ea typeface="MS Mincho"/>
                <a:cs typeface="Times New Roman" panose="02020603050405020304" pitchFamily="18" charset="0"/>
              </a:rPr>
              <a:t>Source: Operators’ financial figures</a:t>
            </a:r>
            <a:endParaRPr lang="en-US" sz="800" dirty="0">
              <a:latin typeface="Open Sans Light" panose="020B0306030504020204" pitchFamily="34" charset="0"/>
              <a:ea typeface="MS Mincho"/>
              <a:cs typeface="Times New Roman" panose="02020603050405020304" pitchFamily="18" charset="0"/>
            </a:endParaRPr>
          </a:p>
        </p:txBody>
      </p:sp>
      <p:pic>
        <p:nvPicPr>
          <p:cNvPr id="14" name="Picture 13" descr="C:\Users\panos\Desktop\Report\Elements\eekt_logo.pn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3" y="6671090"/>
            <a:ext cx="442609" cy="15853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Chart 3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AAE5B0B7-24DB-429C-953D-9C4E121DE661}"/>
              </a:ext>
            </a:extLst>
          </p:cNvPr>
          <p:cNvGraphicFramePr/>
          <p:nvPr/>
        </p:nvGraphicFramePr>
        <p:xfrm>
          <a:off x="870176" y="1913709"/>
          <a:ext cx="5752693" cy="3167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887758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6044" y="972923"/>
            <a:ext cx="78319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In Q1-2018, </a:t>
            </a:r>
            <a:r>
              <a:rPr lang="en-US" sz="1400" dirty="0" smtClean="0">
                <a:solidFill>
                  <a:srgbClr val="0070C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data</a:t>
            </a:r>
            <a:r>
              <a:rPr lang="en-US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 went up by 75,7% compared to the same quarter in 2017, while </a:t>
            </a:r>
            <a:r>
              <a:rPr lang="en-US" sz="1400" dirty="0" smtClean="0">
                <a:solidFill>
                  <a:srgbClr val="0070C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messages</a:t>
            </a:r>
            <a:r>
              <a:rPr lang="en-US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 </a:t>
            </a:r>
            <a:r>
              <a:rPr lang="el-GR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SMS</a:t>
            </a:r>
            <a:r>
              <a:rPr lang="el-GR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 &amp; </a:t>
            </a:r>
            <a:r>
              <a:rPr lang="en-US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MMS</a:t>
            </a:r>
            <a:r>
              <a:rPr lang="el-GR" sz="1400" dirty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) </a:t>
            </a:r>
            <a:r>
              <a:rPr lang="en-US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continued their decline at a rate of 8.2%. </a:t>
            </a:r>
            <a:r>
              <a:rPr lang="en-US" sz="1400" dirty="0" smtClean="0">
                <a:solidFill>
                  <a:srgbClr val="0070C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Voice minutes </a:t>
            </a:r>
            <a:r>
              <a:rPr lang="en-US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increased by 2.5% and </a:t>
            </a:r>
            <a:r>
              <a:rPr lang="en-US" sz="1400" dirty="0" smtClean="0">
                <a:solidFill>
                  <a:srgbClr val="0070C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subscribers</a:t>
            </a:r>
            <a:r>
              <a:rPr lang="en-US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 reached 16.9 million</a:t>
            </a:r>
            <a:r>
              <a:rPr lang="el-GR" sz="14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.</a:t>
            </a:r>
            <a:endParaRPr lang="en-US" sz="1400" dirty="0"/>
          </a:p>
        </p:txBody>
      </p:sp>
      <p:sp>
        <p:nvSpPr>
          <p:cNvPr id="5" name="Rectangle 11"/>
          <p:cNvSpPr/>
          <p:nvPr/>
        </p:nvSpPr>
        <p:spPr>
          <a:xfrm flipH="1">
            <a:off x="4667250" y="397043"/>
            <a:ext cx="4476750" cy="369332"/>
          </a:xfrm>
          <a:custGeom>
            <a:avLst/>
            <a:gdLst>
              <a:gd name="connsiteX0" fmla="*/ 0 w 5975350"/>
              <a:gd name="connsiteY0" fmla="*/ 0 h 646331"/>
              <a:gd name="connsiteX1" fmla="*/ 5975350 w 5975350"/>
              <a:gd name="connsiteY1" fmla="*/ 0 h 646331"/>
              <a:gd name="connsiteX2" fmla="*/ 5975350 w 5975350"/>
              <a:gd name="connsiteY2" fmla="*/ 646331 h 646331"/>
              <a:gd name="connsiteX3" fmla="*/ 0 w 5975350"/>
              <a:gd name="connsiteY3" fmla="*/ 646331 h 646331"/>
              <a:gd name="connsiteX4" fmla="*/ 0 w 5975350"/>
              <a:gd name="connsiteY4" fmla="*/ 0 h 646331"/>
              <a:gd name="connsiteX0" fmla="*/ 0 w 5975350"/>
              <a:gd name="connsiteY0" fmla="*/ 0 h 646331"/>
              <a:gd name="connsiteX1" fmla="*/ 5975350 w 5975350"/>
              <a:gd name="connsiteY1" fmla="*/ 0 h 646331"/>
              <a:gd name="connsiteX2" fmla="*/ 5759450 w 5975350"/>
              <a:gd name="connsiteY2" fmla="*/ 646331 h 646331"/>
              <a:gd name="connsiteX3" fmla="*/ 0 w 5975350"/>
              <a:gd name="connsiteY3" fmla="*/ 646331 h 646331"/>
              <a:gd name="connsiteX4" fmla="*/ 0 w 5975350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75350" h="646331">
                <a:moveTo>
                  <a:pt x="0" y="0"/>
                </a:moveTo>
                <a:lnTo>
                  <a:pt x="5975350" y="0"/>
                </a:lnTo>
                <a:lnTo>
                  <a:pt x="5759450" y="646331"/>
                </a:lnTo>
                <a:lnTo>
                  <a:pt x="0" y="646331"/>
                </a:lnTo>
                <a:lnTo>
                  <a:pt x="0" y="0"/>
                </a:lnTo>
                <a:close/>
              </a:path>
            </a:pathLst>
          </a:custGeom>
          <a:solidFill>
            <a:srgbClr val="072944"/>
          </a:solidFill>
          <a:effectLst/>
        </p:spPr>
        <p:txBody>
          <a:bodyPr wrap="square" lIns="216000" rIns="28800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VOLUMES PER SERVICE LINE</a:t>
            </a:r>
            <a:endParaRPr lang="el-GR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C:\Users\panos\Desktop\Report\Elements\eekt_logo.pn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0449" y="6671090"/>
            <a:ext cx="442609" cy="15853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5"/>
          <p:cNvSpPr/>
          <p:nvPr/>
        </p:nvSpPr>
        <p:spPr>
          <a:xfrm>
            <a:off x="751293" y="5426332"/>
            <a:ext cx="7831913" cy="855958"/>
          </a:xfrm>
          <a:prstGeom prst="rect">
            <a:avLst/>
          </a:prstGeom>
          <a:solidFill>
            <a:schemeClr val="accent4"/>
          </a:solidFill>
        </p:spPr>
        <p:txBody>
          <a:bodyPr wrap="square" lIns="360000" tIns="180000" rIns="360000" bIns="180000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Data usage increased in Q1-2018 at 0.83GB per active subscriber, remaining at much lower levels than other developed countries</a:t>
            </a:r>
            <a:endParaRPr lang="en-US" sz="1600" dirty="0">
              <a:solidFill>
                <a:schemeClr val="bg1"/>
              </a:solidFill>
              <a:effectLst/>
              <a:latin typeface="Open Sans Light" panose="020B0306030504020204" pitchFamily="34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10" name="Rectangle 1"/>
          <p:cNvSpPr/>
          <p:nvPr/>
        </p:nvSpPr>
        <p:spPr>
          <a:xfrm>
            <a:off x="1364521" y="5192579"/>
            <a:ext cx="179568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800" dirty="0" smtClean="0">
                <a:latin typeface="Open Sans Light" panose="020B0306030504020204" pitchFamily="34" charset="0"/>
                <a:ea typeface="MS Mincho"/>
                <a:cs typeface="Times New Roman" panose="02020603050405020304" pitchFamily="18" charset="0"/>
              </a:rPr>
              <a:t>Source: Operators’ financial figures</a:t>
            </a:r>
            <a:endParaRPr lang="en-US" sz="800" dirty="0">
              <a:latin typeface="Open Sans Light" panose="020B0306030504020204" pitchFamily="34" charset="0"/>
              <a:ea typeface="MS Mincho"/>
              <a:cs typeface="Times New Roman" panose="02020603050405020304" pitchFamily="18" charset="0"/>
            </a:endParaRPr>
          </a:p>
        </p:txBody>
      </p:sp>
      <p:graphicFrame>
        <p:nvGraphicFramePr>
          <p:cNvPr id="9" name="Chart 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15C3A7-9A92-4212-B0DC-EB691BEBA8FE}"/>
              </a:ext>
            </a:extLst>
          </p:cNvPr>
          <p:cNvGraphicFramePr>
            <a:graphicFrameLocks/>
          </p:cNvGraphicFramePr>
          <p:nvPr/>
        </p:nvGraphicFramePr>
        <p:xfrm>
          <a:off x="2286000" y="2066925"/>
          <a:ext cx="4572000" cy="2724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268195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815213" y="5681705"/>
            <a:ext cx="1587294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700" dirty="0" smtClean="0">
                <a:latin typeface="Open Sans Light" panose="020B0306030504020204" pitchFamily="34" charset="0"/>
                <a:ea typeface="MS Mincho"/>
                <a:cs typeface="Times New Roman" panose="02020603050405020304" pitchFamily="18" charset="0"/>
              </a:rPr>
              <a:t>Source: Operators’ financial figures</a:t>
            </a:r>
            <a:endParaRPr lang="en-US" sz="700" dirty="0">
              <a:latin typeface="Open Sans Light" panose="020B0306030504020204" pitchFamily="34" charset="0"/>
              <a:ea typeface="MS Mincho"/>
              <a:cs typeface="Times New Roman" panose="02020603050405020304" pitchFamily="18" charset="0"/>
            </a:endParaRPr>
          </a:p>
        </p:txBody>
      </p:sp>
      <p:pic>
        <p:nvPicPr>
          <p:cNvPr id="36" name="Picture 35" descr="C:\Users\panos\Desktop\Report\Elements\eekt_logo.pn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0449" y="6671090"/>
            <a:ext cx="442609" cy="158533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Rectangle 11"/>
          <p:cNvSpPr/>
          <p:nvPr/>
        </p:nvSpPr>
        <p:spPr>
          <a:xfrm flipH="1">
            <a:off x="5475448" y="397043"/>
            <a:ext cx="3668551" cy="369332"/>
          </a:xfrm>
          <a:custGeom>
            <a:avLst/>
            <a:gdLst>
              <a:gd name="connsiteX0" fmla="*/ 0 w 5975350"/>
              <a:gd name="connsiteY0" fmla="*/ 0 h 646331"/>
              <a:gd name="connsiteX1" fmla="*/ 5975350 w 5975350"/>
              <a:gd name="connsiteY1" fmla="*/ 0 h 646331"/>
              <a:gd name="connsiteX2" fmla="*/ 5975350 w 5975350"/>
              <a:gd name="connsiteY2" fmla="*/ 646331 h 646331"/>
              <a:gd name="connsiteX3" fmla="*/ 0 w 5975350"/>
              <a:gd name="connsiteY3" fmla="*/ 646331 h 646331"/>
              <a:gd name="connsiteX4" fmla="*/ 0 w 5975350"/>
              <a:gd name="connsiteY4" fmla="*/ 0 h 646331"/>
              <a:gd name="connsiteX0" fmla="*/ 0 w 5975350"/>
              <a:gd name="connsiteY0" fmla="*/ 0 h 646331"/>
              <a:gd name="connsiteX1" fmla="*/ 5975350 w 5975350"/>
              <a:gd name="connsiteY1" fmla="*/ 0 h 646331"/>
              <a:gd name="connsiteX2" fmla="*/ 5759450 w 5975350"/>
              <a:gd name="connsiteY2" fmla="*/ 646331 h 646331"/>
              <a:gd name="connsiteX3" fmla="*/ 0 w 5975350"/>
              <a:gd name="connsiteY3" fmla="*/ 646331 h 646331"/>
              <a:gd name="connsiteX4" fmla="*/ 0 w 5975350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75350" h="646331">
                <a:moveTo>
                  <a:pt x="0" y="0"/>
                </a:moveTo>
                <a:lnTo>
                  <a:pt x="5975350" y="0"/>
                </a:lnTo>
                <a:lnTo>
                  <a:pt x="5759450" y="646331"/>
                </a:lnTo>
                <a:lnTo>
                  <a:pt x="0" y="646331"/>
                </a:lnTo>
                <a:lnTo>
                  <a:pt x="0" y="0"/>
                </a:lnTo>
                <a:close/>
              </a:path>
            </a:pathLst>
          </a:custGeom>
          <a:solidFill>
            <a:srgbClr val="072944"/>
          </a:solidFill>
          <a:effectLst/>
        </p:spPr>
        <p:txBody>
          <a:bodyPr wrap="square" lIns="216000" rIns="28800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CAPEX</a:t>
            </a:r>
            <a:endParaRPr lang="el-GR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1076267"/>
            <a:ext cx="7829892" cy="1177088"/>
          </a:xfrm>
          <a:prstGeom prst="rect">
            <a:avLst/>
          </a:prstGeom>
          <a:solidFill>
            <a:schemeClr val="bg1">
              <a:lumMod val="9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27230" y="1099193"/>
            <a:ext cx="75100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Mobile telecoms </a:t>
            </a:r>
            <a:r>
              <a:rPr lang="en-US" sz="1600" dirty="0" err="1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capex</a:t>
            </a:r>
            <a:r>
              <a:rPr lang="en-US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 amounted to </a:t>
            </a:r>
            <a:r>
              <a:rPr lang="el-GR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€</a:t>
            </a:r>
            <a:r>
              <a:rPr lang="en-US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64M in Q1-2018. As a proportion of service revenues, </a:t>
            </a:r>
            <a:r>
              <a:rPr lang="en-US" sz="1600" dirty="0" err="1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capex</a:t>
            </a:r>
            <a:r>
              <a:rPr lang="en-US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 reached 1</a:t>
            </a:r>
            <a:r>
              <a:rPr lang="el-GR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4</a:t>
            </a:r>
            <a:r>
              <a:rPr lang="en-US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.5</a:t>
            </a:r>
            <a:r>
              <a:rPr lang="el-GR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%. </a:t>
            </a:r>
            <a:endParaRPr lang="el-GR" sz="1600" dirty="0">
              <a:latin typeface="Open Sans Light" panose="020B0306030504020204" pitchFamily="34" charset="0"/>
              <a:ea typeface="Open Sans Light" panose="020B03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762250" y="5456963"/>
            <a:ext cx="6267449" cy="855958"/>
          </a:xfrm>
          <a:prstGeom prst="rect">
            <a:avLst/>
          </a:prstGeom>
          <a:solidFill>
            <a:schemeClr val="accent4"/>
          </a:solidFill>
        </p:spPr>
        <p:txBody>
          <a:bodyPr wrap="square" lIns="360000" tIns="180000" rIns="360000" bIns="180000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Mobile telecoms operators invested almost </a:t>
            </a:r>
            <a:r>
              <a:rPr lang="el-GR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€</a:t>
            </a:r>
            <a:r>
              <a:rPr lang="en-US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10M in Q1 in R&amp;D</a:t>
            </a:r>
            <a:endParaRPr lang="el-GR" sz="1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81E00A0-7A7C-456B-B3DF-2BD5B3B753B0}"/>
              </a:ext>
            </a:extLst>
          </p:cNvPr>
          <p:cNvSpPr/>
          <p:nvPr/>
        </p:nvSpPr>
        <p:spPr>
          <a:xfrm>
            <a:off x="6091065" y="2167451"/>
            <a:ext cx="1661922" cy="4697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dirty="0" smtClean="0">
                <a:solidFill>
                  <a:srgbClr val="0A3A62"/>
                </a:solidFill>
              </a:rPr>
              <a:t>201</a:t>
            </a:r>
            <a:r>
              <a:rPr lang="en-US" sz="1100" dirty="0" smtClean="0">
                <a:solidFill>
                  <a:srgbClr val="0A3A62"/>
                </a:solidFill>
              </a:rPr>
              <a:t>M </a:t>
            </a:r>
            <a:r>
              <a:rPr lang="el-GR" sz="1100" dirty="0" smtClean="0">
                <a:solidFill>
                  <a:srgbClr val="0A3A62"/>
                </a:solidFill>
              </a:rPr>
              <a:t> </a:t>
            </a:r>
            <a:r>
              <a:rPr lang="en-US" sz="1100" dirty="0" smtClean="0">
                <a:solidFill>
                  <a:srgbClr val="0A3A62"/>
                </a:solidFill>
              </a:rPr>
              <a:t>in the quarter concern spectrum licensing fees</a:t>
            </a:r>
            <a:endParaRPr lang="el-GR" sz="1100" dirty="0"/>
          </a:p>
        </p:txBody>
      </p:sp>
      <p:graphicFrame>
        <p:nvGraphicFramePr>
          <p:cNvPr id="11" name="Chart 9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66D0F372-11EC-46F6-9F50-5098CA9725FA}"/>
              </a:ext>
            </a:extLst>
          </p:cNvPr>
          <p:cNvGraphicFramePr/>
          <p:nvPr/>
        </p:nvGraphicFramePr>
        <p:xfrm>
          <a:off x="772477" y="1771173"/>
          <a:ext cx="5038725" cy="3681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="" xmlns:a16="http://schemas.microsoft.com/office/drawing/2014/main" id="{8152198B-4322-470F-B5E8-3B8EED91DD7B}"/>
              </a:ext>
            </a:extLst>
          </p:cNvPr>
          <p:cNvCxnSpPr/>
          <p:nvPr/>
        </p:nvCxnSpPr>
        <p:spPr>
          <a:xfrm flipH="1">
            <a:off x="4684533" y="2401409"/>
            <a:ext cx="1317071" cy="400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63749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1209035"/>
            <a:ext cx="8563707" cy="807972"/>
          </a:xfrm>
          <a:prstGeom prst="rect">
            <a:avLst/>
          </a:prstGeom>
          <a:solidFill>
            <a:schemeClr val="bg1">
              <a:lumMod val="9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11"/>
          <p:cNvSpPr/>
          <p:nvPr/>
        </p:nvSpPr>
        <p:spPr>
          <a:xfrm flipH="1">
            <a:off x="5475448" y="397043"/>
            <a:ext cx="3668551" cy="369332"/>
          </a:xfrm>
          <a:custGeom>
            <a:avLst/>
            <a:gdLst>
              <a:gd name="connsiteX0" fmla="*/ 0 w 5975350"/>
              <a:gd name="connsiteY0" fmla="*/ 0 h 646331"/>
              <a:gd name="connsiteX1" fmla="*/ 5975350 w 5975350"/>
              <a:gd name="connsiteY1" fmla="*/ 0 h 646331"/>
              <a:gd name="connsiteX2" fmla="*/ 5975350 w 5975350"/>
              <a:gd name="connsiteY2" fmla="*/ 646331 h 646331"/>
              <a:gd name="connsiteX3" fmla="*/ 0 w 5975350"/>
              <a:gd name="connsiteY3" fmla="*/ 646331 h 646331"/>
              <a:gd name="connsiteX4" fmla="*/ 0 w 5975350"/>
              <a:gd name="connsiteY4" fmla="*/ 0 h 646331"/>
              <a:gd name="connsiteX0" fmla="*/ 0 w 5975350"/>
              <a:gd name="connsiteY0" fmla="*/ 0 h 646331"/>
              <a:gd name="connsiteX1" fmla="*/ 5975350 w 5975350"/>
              <a:gd name="connsiteY1" fmla="*/ 0 h 646331"/>
              <a:gd name="connsiteX2" fmla="*/ 5759450 w 5975350"/>
              <a:gd name="connsiteY2" fmla="*/ 646331 h 646331"/>
              <a:gd name="connsiteX3" fmla="*/ 0 w 5975350"/>
              <a:gd name="connsiteY3" fmla="*/ 646331 h 646331"/>
              <a:gd name="connsiteX4" fmla="*/ 0 w 5975350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75350" h="646331">
                <a:moveTo>
                  <a:pt x="0" y="0"/>
                </a:moveTo>
                <a:lnTo>
                  <a:pt x="5975350" y="0"/>
                </a:lnTo>
                <a:lnTo>
                  <a:pt x="5759450" y="646331"/>
                </a:lnTo>
                <a:lnTo>
                  <a:pt x="0" y="646331"/>
                </a:lnTo>
                <a:lnTo>
                  <a:pt x="0" y="0"/>
                </a:lnTo>
                <a:close/>
              </a:path>
            </a:pathLst>
          </a:custGeom>
          <a:solidFill>
            <a:srgbClr val="072944"/>
          </a:solidFill>
          <a:effectLst/>
        </p:spPr>
        <p:txBody>
          <a:bodyPr wrap="square" lIns="216000" rIns="28800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PRICES</a:t>
            </a:r>
            <a:endParaRPr lang="el-GR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701" y="1158095"/>
            <a:ext cx="82309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In Q1 -2018, pre-tax prices for voice declined by 4.1%, rose by 3.2% for messages and fell by 29.2% for data compared to the same quarter in 2017. </a:t>
            </a:r>
            <a:endParaRPr lang="en-US" sz="1100" dirty="0">
              <a:effectLst/>
              <a:latin typeface="Open Sans Light" panose="020B0306030504020204" pitchFamily="34" charset="0"/>
              <a:ea typeface="Open Sans Light" panose="020B0306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C:\Users\panos\Desktop\Report\Elements\eekt_logo.pn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0449" y="6671090"/>
            <a:ext cx="442609" cy="15853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DAF413CA-EA60-4619-8C2E-A0D83C9A3F2A}"/>
              </a:ext>
            </a:extLst>
          </p:cNvPr>
          <p:cNvSpPr/>
          <p:nvPr/>
        </p:nvSpPr>
        <p:spPr>
          <a:xfrm>
            <a:off x="5365440" y="5377596"/>
            <a:ext cx="1587294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700" dirty="0" smtClean="0">
                <a:latin typeface="Open Sans Light" panose="020B0306030504020204" pitchFamily="34" charset="0"/>
                <a:ea typeface="MS Mincho"/>
                <a:cs typeface="Times New Roman" panose="02020603050405020304" pitchFamily="18" charset="0"/>
              </a:rPr>
              <a:t>Source: Operators’ financial figures</a:t>
            </a:r>
            <a:endParaRPr lang="en-US" sz="700" dirty="0">
              <a:latin typeface="Open Sans Light" panose="020B0306030504020204" pitchFamily="34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2BEB412-4B9C-4CFC-B8B4-3AEA563B2C50}"/>
              </a:ext>
            </a:extLst>
          </p:cNvPr>
          <p:cNvSpPr/>
          <p:nvPr/>
        </p:nvSpPr>
        <p:spPr>
          <a:xfrm>
            <a:off x="1986915" y="5607819"/>
            <a:ext cx="7157086" cy="855958"/>
          </a:xfrm>
          <a:prstGeom prst="rect">
            <a:avLst/>
          </a:prstGeom>
          <a:solidFill>
            <a:schemeClr val="accent4"/>
          </a:solidFill>
        </p:spPr>
        <p:txBody>
          <a:bodyPr wrap="square" lIns="360000" tIns="180000" rIns="360000" bIns="180000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Times New Roman" panose="02020603050405020304" pitchFamily="18" charset="0"/>
              </a:rPr>
              <a:t>Pre tax prices for data have fallen by 83.5% from 2010 to the first quarter in 2018. </a:t>
            </a:r>
            <a:endParaRPr lang="el-GR" sz="1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4 - Γράφημα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42946957-F720-4B2C-BF3A-25C18E0F6B43}"/>
              </a:ext>
            </a:extLst>
          </p:cNvPr>
          <p:cNvGraphicFramePr>
            <a:graphicFrameLocks/>
          </p:cNvGraphicFramePr>
          <p:nvPr/>
        </p:nvGraphicFramePr>
        <p:xfrm>
          <a:off x="0" y="1907177"/>
          <a:ext cx="4819650" cy="3605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4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448CE863-DFAB-4330-87FF-E02E76B3C469}"/>
              </a:ext>
            </a:extLst>
          </p:cNvPr>
          <p:cNvGraphicFramePr>
            <a:graphicFrameLocks/>
          </p:cNvGraphicFramePr>
          <p:nvPr/>
        </p:nvGraphicFramePr>
        <p:xfrm>
          <a:off x="4990011" y="1913707"/>
          <a:ext cx="3884703" cy="2958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3726019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EKT Template">
      <a:dk1>
        <a:sysClr val="windowText" lastClr="000000"/>
      </a:dk1>
      <a:lt1>
        <a:sysClr val="window" lastClr="FFFFFF"/>
      </a:lt1>
      <a:dk2>
        <a:srgbClr val="005091"/>
      </a:dk2>
      <a:lt2>
        <a:srgbClr val="0080BE"/>
      </a:lt2>
      <a:accent1>
        <a:srgbClr val="005091"/>
      </a:accent1>
      <a:accent2>
        <a:srgbClr val="0080BE"/>
      </a:accent2>
      <a:accent3>
        <a:srgbClr val="002340"/>
      </a:accent3>
      <a:accent4>
        <a:srgbClr val="072944"/>
      </a:accent4>
      <a:accent5>
        <a:srgbClr val="088AA8"/>
      </a:accent5>
      <a:accent6>
        <a:srgbClr val="089E91"/>
      </a:accent6>
      <a:hlink>
        <a:srgbClr val="3170A3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EKT Template">
      <a:dk1>
        <a:sysClr val="windowText" lastClr="000000"/>
      </a:dk1>
      <a:lt1>
        <a:sysClr val="window" lastClr="FFFFFF"/>
      </a:lt1>
      <a:dk2>
        <a:srgbClr val="005091"/>
      </a:dk2>
      <a:lt2>
        <a:srgbClr val="0080BE"/>
      </a:lt2>
      <a:accent1>
        <a:srgbClr val="005091"/>
      </a:accent1>
      <a:accent2>
        <a:srgbClr val="0080BE"/>
      </a:accent2>
      <a:accent3>
        <a:srgbClr val="002340"/>
      </a:accent3>
      <a:accent4>
        <a:srgbClr val="072944"/>
      </a:accent4>
      <a:accent5>
        <a:srgbClr val="088AA8"/>
      </a:accent5>
      <a:accent6>
        <a:srgbClr val="089E91"/>
      </a:accent6>
      <a:hlink>
        <a:srgbClr val="3170A3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3059</TotalTime>
  <Words>573</Words>
  <Application>Microsoft Office PowerPoint</Application>
  <PresentationFormat>Προβολή στην οθόνη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9</vt:i4>
      </vt:variant>
    </vt:vector>
  </HeadingPairs>
  <TitlesOfParts>
    <vt:vector size="11" baseType="lpstr">
      <vt:lpstr>Office Theme</vt:lpstr>
      <vt:lpstr>1_Office Theme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ΚΙΝΗΤΕΣ ΕΠΙΚΟΙΝΩΝΙΕΣ ΚΑΙ Η  ΚΙΝΗΤΗ ΕΥΡΥΖΩΝΙΚΟΤΗΤΑ ΩΣ ΜΟΧΛΟΙ ΟΙΚΟΝΟΜΙΚΗΣ ΚΑΙ ΚΟΙΝΩΝΙΚΗΣ ΑΝΑΠΤΥΞΗΣ</dc:title>
  <dc:creator>Panos Terz</dc:creator>
  <cp:lastModifiedBy>sakis</cp:lastModifiedBy>
  <cp:revision>253</cp:revision>
  <dcterms:created xsi:type="dcterms:W3CDTF">2017-09-30T16:01:39Z</dcterms:created>
  <dcterms:modified xsi:type="dcterms:W3CDTF">2018-07-03T12:11:08Z</dcterms:modified>
</cp:coreProperties>
</file>