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2" r:id="rId3"/>
    <p:sldMasterId id="2147483738" r:id="rId4"/>
    <p:sldMasterId id="2147483751" r:id="rId5"/>
  </p:sldMasterIdLst>
  <p:notesMasterIdLst>
    <p:notesMasterId r:id="rId24"/>
  </p:notesMasterIdLst>
  <p:sldIdLst>
    <p:sldId id="281" r:id="rId6"/>
    <p:sldId id="283" r:id="rId7"/>
    <p:sldId id="284" r:id="rId8"/>
    <p:sldId id="290" r:id="rId9"/>
    <p:sldId id="269" r:id="rId10"/>
    <p:sldId id="271" r:id="rId11"/>
    <p:sldId id="292" r:id="rId12"/>
    <p:sldId id="293" r:id="rId13"/>
    <p:sldId id="294" r:id="rId14"/>
    <p:sldId id="291" r:id="rId15"/>
    <p:sldId id="272" r:id="rId16"/>
    <p:sldId id="275" r:id="rId17"/>
    <p:sldId id="264" r:id="rId18"/>
    <p:sldId id="274" r:id="rId19"/>
    <p:sldId id="270" r:id="rId20"/>
    <p:sldId id="295" r:id="rId21"/>
    <p:sldId id="298" r:id="rId22"/>
    <p:sldId id="29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7" autoAdjust="0"/>
    <p:restoredTop sz="83524" autoAdjust="0"/>
  </p:normalViewPr>
  <p:slideViewPr>
    <p:cSldViewPr>
      <p:cViewPr varScale="1">
        <p:scale>
          <a:sx n="75" d="100"/>
          <a:sy n="75" d="100"/>
        </p:scale>
        <p:origin x="19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iger:Desktop:Work:AUEB%20&amp;%20Kavetsos:Giaglis:EEKT%202015:digital%20agenda:des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stotelis\Documents\Erga%20Free%20Lancer\56-EEKT_new\deliverable\Final%20deliverable\EEKT%20stoixeia2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iger:Desktop:Work:AUEB%20&amp;%20Kavetsos:Giaglis:EEKT%202015:digital%20agenda:digital_agenda_scoreboard_key_indicators%20(11)_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iger:Desktop:Work:AUEB%20&amp;%20Kavetsos:Giaglis:EEKT%202015:digital%20agenda:digital_agenda_scoreboard_key_indicators%20(7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aiger:Desktop:Work:AUEB%20&amp;%20Kavetsos:Giaglis:EEKT%202015:digital%20agenda:digital_agenda_scoreboard_key_indicators%20(3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stotelis\Documents\Erga%20Free%20Lancer\73-EEKT%20new\&#964;&#945;&#963;&#949;&#953;&#96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fzamani:Desktop:&#917;&#917;&#922;&#932;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stotelis\Documents\Professional\Erga%20Free%20Lancer\18-EEKT%20&#945;&#957;&#945;&#957;&#949;&#969;&#963;&#951;\&#925;&#949;&#945;%20&#949;&#960;&#953;&#954;&#945;&#953;&#961;&#959;&#960;&#959;&#953;&#951;&#963;&#951;%20&#956;&#949;&#955;&#949;&#964;&#951;&#962;\paradoteo\EEKT%20stoixeia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stotelis\Documents\Erga%20Free%20Lancer\56-EEKT_new\deliverable\Final%20deliverable\EEKT%20stoixeia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54409808363001"/>
          <c:y val="0.15755781108106345"/>
          <c:w val="0.59929256342957138"/>
          <c:h val="0.68735245568527903"/>
        </c:manualLayout>
      </c:layout>
      <c:radarChart>
        <c:radarStyle val="marker"/>
        <c:varyColors val="0"/>
        <c:ser>
          <c:idx val="0"/>
          <c:order val="0"/>
          <c:tx>
            <c:strRef>
              <c:f>Sheet1!$Q$10</c:f>
              <c:strCache>
                <c:ptCount val="1"/>
                <c:pt idx="0">
                  <c:v>Ελλάδα</c:v>
                </c:pt>
              </c:strCache>
            </c:strRef>
          </c:tx>
          <c:marker>
            <c:symbol val="none"/>
          </c:marker>
          <c:cat>
            <c:strRef>
              <c:f>Sheet1!$P$11:$P$15</c:f>
              <c:strCache>
                <c:ptCount val="5"/>
                <c:pt idx="0">
                  <c:v>Συνδεσιμότητα</c:v>
                </c:pt>
                <c:pt idx="1">
                  <c:v>Ανθρώπινο κεφάλαιο</c:v>
                </c:pt>
                <c:pt idx="2">
                  <c:v>Χρήση Διαδικτύου</c:v>
                </c:pt>
                <c:pt idx="3">
                  <c:v>Ενσωμάτωση ψηφιακής τεχνολογίας</c:v>
                </c:pt>
                <c:pt idx="4">
                  <c:v>Ψηφιακές δημόσιες υπηρεσίες</c:v>
                </c:pt>
              </c:strCache>
            </c:strRef>
          </c:cat>
          <c:val>
            <c:numRef>
              <c:f>Sheet1!$Q$11:$Q$15</c:f>
              <c:numCache>
                <c:formatCode>General</c:formatCode>
                <c:ptCount val="5"/>
                <c:pt idx="0">
                  <c:v>0.43</c:v>
                </c:pt>
                <c:pt idx="1">
                  <c:v>0.38</c:v>
                </c:pt>
                <c:pt idx="2">
                  <c:v>0.38</c:v>
                </c:pt>
                <c:pt idx="3">
                  <c:v>0.23</c:v>
                </c:pt>
                <c:pt idx="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E-49B7-B8DA-CF4FDDD9F619}"/>
            </c:ext>
          </c:extLst>
        </c:ser>
        <c:ser>
          <c:idx val="1"/>
          <c:order val="1"/>
          <c:tx>
            <c:strRef>
              <c:f>Sheet1!$R$10</c:f>
              <c:strCache>
                <c:ptCount val="1"/>
                <c:pt idx="0">
                  <c:v>Χώρες ΕΕ χαμηλής επίδοσης</c:v>
                </c:pt>
              </c:strCache>
            </c:strRef>
          </c:tx>
          <c:marker>
            <c:symbol val="none"/>
          </c:marker>
          <c:cat>
            <c:strRef>
              <c:f>Sheet1!$P$11:$P$15</c:f>
              <c:strCache>
                <c:ptCount val="5"/>
                <c:pt idx="0">
                  <c:v>Συνδεσιμότητα</c:v>
                </c:pt>
                <c:pt idx="1">
                  <c:v>Ανθρώπινο κεφάλαιο</c:v>
                </c:pt>
                <c:pt idx="2">
                  <c:v>Χρήση Διαδικτύου</c:v>
                </c:pt>
                <c:pt idx="3">
                  <c:v>Ενσωμάτωση ψηφιακής τεχνολογίας</c:v>
                </c:pt>
                <c:pt idx="4">
                  <c:v>Ψηφιακές δημόσιες υπηρεσίες</c:v>
                </c:pt>
              </c:strCache>
            </c:strRef>
          </c:cat>
          <c:val>
            <c:numRef>
              <c:f>Sheet1!$R$11:$R$15</c:f>
              <c:numCache>
                <c:formatCode>General</c:formatCode>
                <c:ptCount val="5"/>
                <c:pt idx="0">
                  <c:v>0.51</c:v>
                </c:pt>
                <c:pt idx="1">
                  <c:v>0.5</c:v>
                </c:pt>
                <c:pt idx="2">
                  <c:v>0.43</c:v>
                </c:pt>
                <c:pt idx="3">
                  <c:v>0.28999999999999998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E-49B7-B8DA-CF4FDDD9F619}"/>
            </c:ext>
          </c:extLst>
        </c:ser>
        <c:ser>
          <c:idx val="2"/>
          <c:order val="2"/>
          <c:tx>
            <c:strRef>
              <c:f>Sheet1!$S$10</c:f>
              <c:strCache>
                <c:ptCount val="1"/>
                <c:pt idx="0">
                  <c:v>ΕΕ</c:v>
                </c:pt>
              </c:strCache>
            </c:strRef>
          </c:tx>
          <c:marker>
            <c:symbol val="none"/>
          </c:marker>
          <c:cat>
            <c:strRef>
              <c:f>Sheet1!$P$11:$P$15</c:f>
              <c:strCache>
                <c:ptCount val="5"/>
                <c:pt idx="0">
                  <c:v>Συνδεσιμότητα</c:v>
                </c:pt>
                <c:pt idx="1">
                  <c:v>Ανθρώπινο κεφάλαιο</c:v>
                </c:pt>
                <c:pt idx="2">
                  <c:v>Χρήση Διαδικτύου</c:v>
                </c:pt>
                <c:pt idx="3">
                  <c:v>Ενσωμάτωση ψηφιακής τεχνολογίας</c:v>
                </c:pt>
                <c:pt idx="4">
                  <c:v>Ψηφιακές δημόσιες υπηρεσίες</c:v>
                </c:pt>
              </c:strCache>
            </c:strRef>
          </c:cat>
          <c:val>
            <c:numRef>
              <c:f>Sheet1!$S$11:$S$15</c:f>
              <c:numCache>
                <c:formatCode>General</c:formatCode>
                <c:ptCount val="5"/>
                <c:pt idx="0">
                  <c:v>0.59</c:v>
                </c:pt>
                <c:pt idx="1">
                  <c:v>0.59</c:v>
                </c:pt>
                <c:pt idx="2">
                  <c:v>0.45</c:v>
                </c:pt>
                <c:pt idx="3">
                  <c:v>0.36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AE-49B7-B8DA-CF4FDDD9F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57184"/>
        <c:axId val="7358720"/>
      </c:radarChart>
      <c:catAx>
        <c:axId val="735718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7358720"/>
        <c:crosses val="autoZero"/>
        <c:auto val="1"/>
        <c:lblAlgn val="ctr"/>
        <c:lblOffset val="100"/>
        <c:noMultiLvlLbl val="0"/>
      </c:catAx>
      <c:valAx>
        <c:axId val="735872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35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318267716535401"/>
          <c:y val="0.78262983520502605"/>
          <c:w val="0.55821014873140795"/>
          <c:h val="0.21737018166846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100"/>
              <a:t>Επίδραση</a:t>
            </a:r>
            <a:r>
              <a:rPr lang="el-GR" sz="1100" baseline="0"/>
              <a:t> στα δημόσια έσοδα σε εκ. € το 20</a:t>
            </a:r>
            <a:r>
              <a:rPr lang="en-GB" sz="1100" baseline="0"/>
              <a:t>20</a:t>
            </a:r>
            <a:r>
              <a:rPr lang="el-GR" sz="1100" baseline="0"/>
              <a:t> από την αύξηση της χρήσης δεδομένων</a:t>
            </a:r>
            <a:endParaRPr lang="en-US" sz="11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'Scenaria 2'!$C$33:$C$35</c:f>
              <c:strCache>
                <c:ptCount val="3"/>
                <c:pt idx="0">
                  <c:v>Απαισιόδοξο σενάριο</c:v>
                </c:pt>
                <c:pt idx="1">
                  <c:v>Μέσο σενάριο</c:v>
                </c:pt>
                <c:pt idx="2">
                  <c:v>Αισιόδοξο σενάριο</c:v>
                </c:pt>
              </c:strCache>
            </c:strRef>
          </c:cat>
          <c:val>
            <c:numRef>
              <c:f>'Scenaria 2'!$K$41:$K$43</c:f>
              <c:numCache>
                <c:formatCode>#,##0\ ;\(#,##0\);\–\ </c:formatCode>
                <c:ptCount val="3"/>
                <c:pt idx="0">
                  <c:v>1009.718832465212</c:v>
                </c:pt>
                <c:pt idx="1">
                  <c:v>1691.100029797738</c:v>
                </c:pt>
                <c:pt idx="2">
                  <c:v>2059.9531793566421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A-46D9-97FA-9AE073765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4432"/>
        <c:axId val="3795968"/>
      </c:barChart>
      <c:catAx>
        <c:axId val="379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95968"/>
        <c:crosses val="autoZero"/>
        <c:auto val="1"/>
        <c:lblAlgn val="ctr"/>
        <c:lblOffset val="100"/>
        <c:noMultiLvlLbl val="0"/>
      </c:catAx>
      <c:valAx>
        <c:axId val="3795968"/>
        <c:scaling>
          <c:orientation val="minMax"/>
        </c:scaling>
        <c:delete val="0"/>
        <c:axPos val="l"/>
        <c:numFmt formatCode="#,##0\ ;\(#,##0\);\–\ " sourceLinked="1"/>
        <c:majorTickMark val="out"/>
        <c:minorTickMark val="none"/>
        <c:tickLblPos val="nextTo"/>
        <c:crossAx val="3794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Ελλάδα</c:v>
                </c:pt>
              </c:strCache>
            </c:strRef>
          </c:tx>
          <c:invertIfNegative val="0"/>
          <c:cat>
            <c:multiLvlStrRef>
              <c:f>Sheet1!$B$7:$C$13</c:f>
              <c:multiLvlStrCache>
                <c:ptCount val="7"/>
                <c:lvl>
                  <c:pt idx="0">
                    <c:v>Κάλυψη 3G (% πληθυσμού)</c:v>
                  </c:pt>
                  <c:pt idx="1">
                    <c:v>Κάλυψη 4G (% πληθυσμού)</c:v>
                  </c:pt>
                  <c:pt idx="2">
                    <c:v>Κάλυψη ADSL (&lt;24Mbps) (% πληθυσμού)</c:v>
                  </c:pt>
                  <c:pt idx="3">
                    <c:v>Κάλυψη VDSL (&gt;30 Mbps) (% πληθυσμού)</c:v>
                  </c:pt>
                  <c:pt idx="4">
                    <c:v>Ταχύτητα (%) έναντι διαφημιζόμενης (σταθερό δίκτυο)</c:v>
                  </c:pt>
                  <c:pt idx="5">
                    <c:v>Σταθερές ευρυζωνικές συνδέσεις (%)</c:v>
                  </c:pt>
                  <c:pt idx="6">
                    <c:v>Κινητές ευρυζωνικές συνδέσεις (%)</c:v>
                  </c:pt>
                </c:lvl>
                <c:lvl>
                  <c:pt idx="0">
                    <c:v>Κάλυψη</c:v>
                  </c:pt>
                  <c:pt idx="4">
                    <c:v>Χρήση</c:v>
                  </c:pt>
                </c:lvl>
              </c:multiLvlStrCache>
            </c:multiLvlStrRef>
          </c:cat>
          <c:val>
            <c:numRef>
              <c:f>Sheet1!$D$7:$D$13</c:f>
              <c:numCache>
                <c:formatCode>General</c:formatCode>
                <c:ptCount val="7"/>
                <c:pt idx="0">
                  <c:v>0.99299999999999999</c:v>
                </c:pt>
                <c:pt idx="1">
                  <c:v>0.70199999999999996</c:v>
                </c:pt>
                <c:pt idx="2">
                  <c:v>0.99299999999999999</c:v>
                </c:pt>
                <c:pt idx="3">
                  <c:v>0.36</c:v>
                </c:pt>
                <c:pt idx="4">
                  <c:v>0.50700000000000001</c:v>
                </c:pt>
                <c:pt idx="5">
                  <c:v>0.66</c:v>
                </c:pt>
                <c:pt idx="6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F-4E10-8A0C-6814E6BF5B97}"/>
            </c:ext>
          </c:extLst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ΕΕ</c:v>
                </c:pt>
              </c:strCache>
            </c:strRef>
          </c:tx>
          <c:invertIfNegative val="0"/>
          <c:cat>
            <c:multiLvlStrRef>
              <c:f>Sheet1!$B$7:$C$13</c:f>
              <c:multiLvlStrCache>
                <c:ptCount val="7"/>
                <c:lvl>
                  <c:pt idx="0">
                    <c:v>Κάλυψη 3G (% πληθυσμού)</c:v>
                  </c:pt>
                  <c:pt idx="1">
                    <c:v>Κάλυψη 4G (% πληθυσμού)</c:v>
                  </c:pt>
                  <c:pt idx="2">
                    <c:v>Κάλυψη ADSL (&lt;24Mbps) (% πληθυσμού)</c:v>
                  </c:pt>
                  <c:pt idx="3">
                    <c:v>Κάλυψη VDSL (&gt;30 Mbps) (% πληθυσμού)</c:v>
                  </c:pt>
                  <c:pt idx="4">
                    <c:v>Ταχύτητα (%) έναντι διαφημιζόμενης (σταθερό δίκτυο)</c:v>
                  </c:pt>
                  <c:pt idx="5">
                    <c:v>Σταθερές ευρυζωνικές συνδέσεις (%)</c:v>
                  </c:pt>
                  <c:pt idx="6">
                    <c:v>Κινητές ευρυζωνικές συνδέσεις (%)</c:v>
                  </c:pt>
                </c:lvl>
                <c:lvl>
                  <c:pt idx="0">
                    <c:v>Κάλυψη</c:v>
                  </c:pt>
                  <c:pt idx="4">
                    <c:v>Χρήση</c:v>
                  </c:pt>
                </c:lvl>
              </c:multiLvlStrCache>
            </c:multiLvlStrRef>
          </c:cat>
          <c:val>
            <c:numRef>
              <c:f>Sheet1!$E$7:$E$13</c:f>
              <c:numCache>
                <c:formatCode>General</c:formatCode>
                <c:ptCount val="7"/>
                <c:pt idx="0">
                  <c:v>0.97299999999999998</c:v>
                </c:pt>
                <c:pt idx="1">
                  <c:v>0.79400000000000004</c:v>
                </c:pt>
                <c:pt idx="2">
                  <c:v>0.96899999999999997</c:v>
                </c:pt>
                <c:pt idx="3">
                  <c:v>0.71</c:v>
                </c:pt>
                <c:pt idx="4">
                  <c:v>0.61899999999999999</c:v>
                </c:pt>
                <c:pt idx="5">
                  <c:v>0.72</c:v>
                </c:pt>
                <c:pt idx="6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F-4E10-8A0C-6814E6BF5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1488"/>
        <c:axId val="11993088"/>
      </c:barChart>
      <c:catAx>
        <c:axId val="7391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993088"/>
        <c:crosses val="autoZero"/>
        <c:auto val="1"/>
        <c:lblAlgn val="ctr"/>
        <c:lblOffset val="100"/>
        <c:noMultiLvlLbl val="0"/>
      </c:catAx>
      <c:valAx>
        <c:axId val="11993088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739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92047988442599"/>
          <c:y val="0.44326860625472703"/>
          <c:w val="9.3518917403869306E-2"/>
          <c:h val="0.11346278749054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e-Commerce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'chart data'!$C$39</c:f>
              <c:strCache>
                <c:ptCount val="1"/>
                <c:pt idx="0">
                  <c:v>ΕΕ</c:v>
                </c:pt>
              </c:strCache>
            </c:strRef>
          </c:tx>
          <c:invertIfNegative val="0"/>
          <c:cat>
            <c:strRef>
              <c:f>'chart data'!$B$40:$B$48</c:f>
              <c:strCache>
                <c:ptCount val="9"/>
                <c:pt idx="0">
                  <c:v>Παραγγελία αγαθών και υπηρεσιών στο Διαδίκτυο (% πολιτών)</c:v>
                </c:pt>
                <c:pt idx="1">
                  <c:v>Διασυνοριακό ηλεκτρονικό εμπόριο (% πολιτών)</c:v>
                </c:pt>
                <c:pt idx="2">
                  <c:v>% πολιτών που πουλά (π.χ. Δημοπρασίες) ηλεκτρονικά</c:v>
                </c:pt>
                <c:pt idx="3">
                  <c:v>Έσοδα απο eCommerce - Μεγάλες επιχειρήσεις (% εσόδων)</c:v>
                </c:pt>
                <c:pt idx="4">
                  <c:v>Επιχειρήσεις που πωλούν ηλεκτρονικά - Μεγάλες (% επιχειρήσεων)</c:v>
                </c:pt>
                <c:pt idx="5">
                  <c:v>Επιχειρήσεις που πωλούν ηλεκτρονικά - ΜΜΕ (% επιχειρήσεων)</c:v>
                </c:pt>
                <c:pt idx="6">
                  <c:v>Επιχειρήσεις που αγοράζουν ηλεκτρονικά - Μεγάλες (% επιχειρήσεων)</c:v>
                </c:pt>
                <c:pt idx="7">
                  <c:v>Επιχειρήσεις που αγοράζουν ηλεκτρονικά - ΜΜΕ (% επιχειρήσεων)</c:v>
                </c:pt>
                <c:pt idx="8">
                  <c:v>Επιχειρήσεις που πωλούν ηλεκτρονικά σε χώρες ΕΕ - ΜΜΕ (% επιχειρήσεων)</c:v>
                </c:pt>
              </c:strCache>
            </c:strRef>
          </c:cat>
          <c:val>
            <c:numRef>
              <c:f>'chart data'!$C$40:$C$48</c:f>
              <c:numCache>
                <c:formatCode>General</c:formatCode>
                <c:ptCount val="9"/>
                <c:pt idx="0">
                  <c:v>0.52967200000000003</c:v>
                </c:pt>
                <c:pt idx="1">
                  <c:v>0.15887699999999999</c:v>
                </c:pt>
                <c:pt idx="2">
                  <c:v>0.23371400000000001</c:v>
                </c:pt>
                <c:pt idx="3">
                  <c:v>0.24098</c:v>
                </c:pt>
                <c:pt idx="4">
                  <c:v>0.37993399999999999</c:v>
                </c:pt>
                <c:pt idx="5">
                  <c:v>0.16142400000000001</c:v>
                </c:pt>
                <c:pt idx="6">
                  <c:v>0.36879600000000001</c:v>
                </c:pt>
                <c:pt idx="7">
                  <c:v>0.22617499999999999</c:v>
                </c:pt>
                <c:pt idx="8">
                  <c:v>7.5076000000000004E-2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E-4C99-A9DD-389DF0A9E626}"/>
            </c:ext>
          </c:extLst>
        </c:ser>
        <c:ser>
          <c:idx val="1"/>
          <c:order val="1"/>
          <c:tx>
            <c:strRef>
              <c:f>'chart data'!$D$39</c:f>
              <c:strCache>
                <c:ptCount val="1"/>
                <c:pt idx="0">
                  <c:v>Ελλάδα</c:v>
                </c:pt>
              </c:strCache>
            </c:strRef>
          </c:tx>
          <c:invertIfNegative val="0"/>
          <c:cat>
            <c:strRef>
              <c:f>'chart data'!$B$40:$B$48</c:f>
              <c:strCache>
                <c:ptCount val="9"/>
                <c:pt idx="0">
                  <c:v>Παραγγελία αγαθών και υπηρεσιών στο Διαδίκτυο (% πολιτών)</c:v>
                </c:pt>
                <c:pt idx="1">
                  <c:v>Διασυνοριακό ηλεκτρονικό εμπόριο (% πολιτών)</c:v>
                </c:pt>
                <c:pt idx="2">
                  <c:v>% πολιτών που πουλά (π.χ. Δημοπρασίες) ηλεκτρονικά</c:v>
                </c:pt>
                <c:pt idx="3">
                  <c:v>Έσοδα απο eCommerce - Μεγάλες επιχειρήσεις (% εσόδων)</c:v>
                </c:pt>
                <c:pt idx="4">
                  <c:v>Επιχειρήσεις που πωλούν ηλεκτρονικά - Μεγάλες (% επιχειρήσεων)</c:v>
                </c:pt>
                <c:pt idx="5">
                  <c:v>Επιχειρήσεις που πωλούν ηλεκτρονικά - ΜΜΕ (% επιχειρήσεων)</c:v>
                </c:pt>
                <c:pt idx="6">
                  <c:v>Επιχειρήσεις που αγοράζουν ηλεκτρονικά - Μεγάλες (% επιχειρήσεων)</c:v>
                </c:pt>
                <c:pt idx="7">
                  <c:v>Επιχειρήσεις που αγοράζουν ηλεκτρονικά - ΜΜΕ (% επιχειρήσεων)</c:v>
                </c:pt>
                <c:pt idx="8">
                  <c:v>Επιχειρήσεις που πωλούν ηλεκτρονικά σε χώρες ΕΕ - ΜΜΕ (% επιχειρήσεων)</c:v>
                </c:pt>
              </c:strCache>
            </c:strRef>
          </c:cat>
          <c:val>
            <c:numRef>
              <c:f>'chart data'!$D$40:$D$48</c:f>
              <c:numCache>
                <c:formatCode>General</c:formatCode>
                <c:ptCount val="9"/>
                <c:pt idx="0">
                  <c:v>0.31664599999999998</c:v>
                </c:pt>
                <c:pt idx="1">
                  <c:v>9.9228999999999998E-2</c:v>
                </c:pt>
                <c:pt idx="2">
                  <c:v>5.1290000000000002E-2</c:v>
                </c:pt>
                <c:pt idx="3">
                  <c:v>1.7198999999999999E-2</c:v>
                </c:pt>
                <c:pt idx="4">
                  <c:v>0.13392899999999999</c:v>
                </c:pt>
                <c:pt idx="5">
                  <c:v>6.0970000000000003E-2</c:v>
                </c:pt>
                <c:pt idx="6">
                  <c:v>9.3750000000000097E-2</c:v>
                </c:pt>
                <c:pt idx="7">
                  <c:v>5.3467000000000001E-2</c:v>
                </c:pt>
                <c:pt idx="8">
                  <c:v>3.4355999999999998E-2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E-4C99-A9DD-389DF0A9E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3568"/>
        <c:axId val="12015104"/>
      </c:barChart>
      <c:catAx>
        <c:axId val="12013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000"/>
            </a:pPr>
            <a:endParaRPr lang="el-GR"/>
          </a:p>
        </c:txPr>
        <c:crossAx val="12015104"/>
        <c:crosses val="autoZero"/>
        <c:auto val="1"/>
        <c:lblAlgn val="ctr"/>
        <c:lblOffset val="100"/>
        <c:noMultiLvlLbl val="0"/>
      </c:catAx>
      <c:valAx>
        <c:axId val="12015104"/>
        <c:scaling>
          <c:orientation val="minMax"/>
        </c:scaling>
        <c:delete val="0"/>
        <c:axPos val="b"/>
        <c:majorGridlines/>
        <c:numFmt formatCode="0%" sourceLinked="0"/>
        <c:majorTickMark val="none"/>
        <c:minorTickMark val="none"/>
        <c:tickLblPos val="nextTo"/>
        <c:crossAx val="1201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27244047320996"/>
          <c:y val="0.44451547723201301"/>
          <c:w val="8.9989563018423605E-2"/>
          <c:h val="0.15919260092488399"/>
        </c:manualLayout>
      </c:layout>
      <c:overlay val="0"/>
      <c:txPr>
        <a:bodyPr/>
        <a:lstStyle/>
        <a:p>
          <a:pPr>
            <a:defRPr sz="900" b="1"/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e-Business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'chart data'!$C$37</c:f>
              <c:strCache>
                <c:ptCount val="1"/>
                <c:pt idx="0">
                  <c:v>ΕΕ</c:v>
                </c:pt>
              </c:strCache>
            </c:strRef>
          </c:tx>
          <c:invertIfNegative val="0"/>
          <c:cat>
            <c:strRef>
              <c:f>'chart data'!$B$38:$B$48</c:f>
              <c:strCache>
                <c:ptCount val="11"/>
                <c:pt idx="0">
                  <c:v>Εγκατάσταση και χρήση ERP (% επιχειρήσεις)</c:v>
                </c:pt>
                <c:pt idx="1">
                  <c:v>Εγκατάσταση και χρήση CRM (% επιχειρήσεις)</c:v>
                </c:pt>
                <c:pt idx="2">
                  <c:v>Ψηφιοποίηση εφοδιαστικής αλυσίδας -Μεγάλες επιχειρήσεις (%)</c:v>
                </c:pt>
                <c:pt idx="3">
                  <c:v>Ψηφιοποίηση εφοδιαστικής αλυσίδας -ΜΜΕ (%)</c:v>
                </c:pt>
                <c:pt idx="4">
                  <c:v>Ηλεκτρονικές αποδείξεις - e-invoices (% επιχειρήσεις)</c:v>
                </c:pt>
                <c:pt idx="5">
                  <c:v>Επιχειρήσεις με ιστοσελίδα (%)</c:v>
                </c:pt>
                <c:pt idx="6">
                  <c:v>Απομακρυσμένη πρόσβαση σε πληροφοριακά συστήματα (% επιχειρήσεων)</c:v>
                </c:pt>
                <c:pt idx="7">
                  <c:v>Παροχή κινητών συσκευών για το προσωπικό (in % of total employment)</c:v>
                </c:pt>
                <c:pt idx="8">
                  <c:v>Επιχειρήσεις που διαφημίζονται στο διαδίκτυο (%)</c:v>
                </c:pt>
                <c:pt idx="9">
                  <c:v>Χρήση 2 και πάνω κοινωνικών δικτύων (% επιχειρήσεις)</c:v>
                </c:pt>
                <c:pt idx="10">
                  <c:v>Υπηρεσίες cloud (% επιχειρήσεις)</c:v>
                </c:pt>
              </c:strCache>
            </c:strRef>
          </c:cat>
          <c:val>
            <c:numRef>
              <c:f>'chart data'!$C$38:$C$48</c:f>
              <c:numCache>
                <c:formatCode>General</c:formatCode>
                <c:ptCount val="11"/>
                <c:pt idx="0">
                  <c:v>0.356265</c:v>
                </c:pt>
                <c:pt idx="1">
                  <c:v>0.20938399999999999</c:v>
                </c:pt>
                <c:pt idx="2">
                  <c:v>0.473522</c:v>
                </c:pt>
                <c:pt idx="3">
                  <c:v>0.158857</c:v>
                </c:pt>
                <c:pt idx="4">
                  <c:v>0.31510199999999999</c:v>
                </c:pt>
                <c:pt idx="5">
                  <c:v>0.75316899999999998</c:v>
                </c:pt>
                <c:pt idx="6">
                  <c:v>0.62603350000000002</c:v>
                </c:pt>
                <c:pt idx="7">
                  <c:v>0.19592499999999999</c:v>
                </c:pt>
                <c:pt idx="8">
                  <c:v>0.33810249999999997</c:v>
                </c:pt>
                <c:pt idx="9">
                  <c:v>0.177699</c:v>
                </c:pt>
                <c:pt idx="10">
                  <c:v>0.20501849999999999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4-4408-9AD1-0461B8055CDE}"/>
            </c:ext>
          </c:extLst>
        </c:ser>
        <c:ser>
          <c:idx val="1"/>
          <c:order val="1"/>
          <c:tx>
            <c:strRef>
              <c:f>'chart data'!$D$37</c:f>
              <c:strCache>
                <c:ptCount val="1"/>
                <c:pt idx="0">
                  <c:v>Ελλάδα</c:v>
                </c:pt>
              </c:strCache>
            </c:strRef>
          </c:tx>
          <c:invertIfNegative val="0"/>
          <c:cat>
            <c:strRef>
              <c:f>'chart data'!$B$38:$B$48</c:f>
              <c:strCache>
                <c:ptCount val="11"/>
                <c:pt idx="0">
                  <c:v>Εγκατάσταση και χρήση ERP (% επιχειρήσεις)</c:v>
                </c:pt>
                <c:pt idx="1">
                  <c:v>Εγκατάσταση και χρήση CRM (% επιχειρήσεις)</c:v>
                </c:pt>
                <c:pt idx="2">
                  <c:v>Ψηφιοποίηση εφοδιαστικής αλυσίδας -Μεγάλες επιχειρήσεις (%)</c:v>
                </c:pt>
                <c:pt idx="3">
                  <c:v>Ψηφιοποίηση εφοδιαστικής αλυσίδας -ΜΜΕ (%)</c:v>
                </c:pt>
                <c:pt idx="4">
                  <c:v>Ηλεκτρονικές αποδείξεις - e-invoices (% επιχειρήσεις)</c:v>
                </c:pt>
                <c:pt idx="5">
                  <c:v>Επιχειρήσεις με ιστοσελίδα (%)</c:v>
                </c:pt>
                <c:pt idx="6">
                  <c:v>Απομακρυσμένη πρόσβαση σε πληροφοριακά συστήματα (% επιχειρήσεων)</c:v>
                </c:pt>
                <c:pt idx="7">
                  <c:v>Παροχή κινητών συσκευών για το προσωπικό (in % of total employment)</c:v>
                </c:pt>
                <c:pt idx="8">
                  <c:v>Επιχειρήσεις που διαφημίζονται στο διαδίκτυο (%)</c:v>
                </c:pt>
                <c:pt idx="9">
                  <c:v>Χρήση 2 και πάνω κοινωνικών δικτύων (% επιχειρήσεις)</c:v>
                </c:pt>
                <c:pt idx="10">
                  <c:v>Υπηρεσίες cloud (% επιχειρήσεις)</c:v>
                </c:pt>
              </c:strCache>
            </c:strRef>
          </c:cat>
          <c:val>
            <c:numRef>
              <c:f>'chart data'!$D$38:$D$48</c:f>
              <c:numCache>
                <c:formatCode>General</c:formatCode>
                <c:ptCount val="11"/>
                <c:pt idx="0">
                  <c:v>0.36515999999999998</c:v>
                </c:pt>
                <c:pt idx="1">
                  <c:v>0.14985599999999999</c:v>
                </c:pt>
                <c:pt idx="2">
                  <c:v>0.39732099999999998</c:v>
                </c:pt>
                <c:pt idx="3">
                  <c:v>0.14965999999999999</c:v>
                </c:pt>
                <c:pt idx="4">
                  <c:v>4.0998E-2</c:v>
                </c:pt>
                <c:pt idx="5">
                  <c:v>0.60564800000000096</c:v>
                </c:pt>
                <c:pt idx="6">
                  <c:v>0.50647900000000001</c:v>
                </c:pt>
                <c:pt idx="7">
                  <c:v>0.14274600000000001</c:v>
                </c:pt>
                <c:pt idx="8">
                  <c:v>0.28117999999999999</c:v>
                </c:pt>
                <c:pt idx="9">
                  <c:v>0.18434200000000001</c:v>
                </c:pt>
                <c:pt idx="10">
                  <c:v>6.5393000000000104E-2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4-4408-9AD1-0461B8055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6352"/>
        <c:axId val="12054528"/>
      </c:barChart>
      <c:catAx>
        <c:axId val="12036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 sz="1000"/>
            </a:pPr>
            <a:endParaRPr lang="el-GR"/>
          </a:p>
        </c:txPr>
        <c:crossAx val="12054528"/>
        <c:crosses val="autoZero"/>
        <c:auto val="1"/>
        <c:lblAlgn val="ctr"/>
        <c:lblOffset val="100"/>
        <c:noMultiLvlLbl val="0"/>
      </c:catAx>
      <c:valAx>
        <c:axId val="12054528"/>
        <c:scaling>
          <c:orientation val="minMax"/>
        </c:scaling>
        <c:delete val="0"/>
        <c:axPos val="b"/>
        <c:majorGridlines/>
        <c:numFmt formatCode="0%" sourceLinked="0"/>
        <c:majorTickMark val="none"/>
        <c:minorTickMark val="none"/>
        <c:tickLblPos val="nextTo"/>
        <c:crossAx val="12036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/>
              <a:t>Μεταβολή</a:t>
            </a:r>
            <a:r>
              <a:rPr lang="el-GR" sz="1400" baseline="0"/>
              <a:t> εσόδων κλάδου από το προηγούμενο έτος</a:t>
            </a:r>
            <a:endParaRPr 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Έσοδα κινητής τηλεφωνίας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Sheet1!$K$15:$P$15</c:f>
              <c:strCache>
                <c:ptCount val="6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</c:strCache>
            </c:strRef>
          </c:cat>
          <c:val>
            <c:numRef>
              <c:f>Sheet1!$K$16:$P$16</c:f>
              <c:numCache>
                <c:formatCode>0.0%</c:formatCode>
                <c:ptCount val="6"/>
                <c:pt idx="0">
                  <c:v>-1.5463828436832028E-2</c:v>
                </c:pt>
                <c:pt idx="1">
                  <c:v>-4.6276961728933141E-2</c:v>
                </c:pt>
                <c:pt idx="2">
                  <c:v>-3.2480663242526076E-2</c:v>
                </c:pt>
                <c:pt idx="3">
                  <c:v>-0.11124123623625803</c:v>
                </c:pt>
                <c:pt idx="4">
                  <c:v>-7.5852813146633058E-2</c:v>
                </c:pt>
                <c:pt idx="5">
                  <c:v>-4.5936014505286282E-2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9-4B1C-A98E-18E592D9CDC4}"/>
            </c:ext>
          </c:extLst>
        </c:ser>
        <c:ser>
          <c:idx val="1"/>
          <c:order val="1"/>
          <c:tx>
            <c:strRef>
              <c:f>Sheet1!$B$17</c:f>
              <c:strCache>
                <c:ptCount val="1"/>
                <c:pt idx="0">
                  <c:v>Έσοδα από υπηρεσίες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Sheet1!$K$15:$P$15</c:f>
              <c:strCache>
                <c:ptCount val="6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</c:strCache>
            </c:strRef>
          </c:cat>
          <c:val>
            <c:numRef>
              <c:f>Sheet1!$K$17:$P$17</c:f>
              <c:numCache>
                <c:formatCode>0.0%</c:formatCode>
                <c:ptCount val="6"/>
                <c:pt idx="0">
                  <c:v>-3.759887159446984E-2</c:v>
                </c:pt>
                <c:pt idx="1">
                  <c:v>-4.9519975847841402E-2</c:v>
                </c:pt>
                <c:pt idx="2">
                  <c:v>-3.701313940144324E-2</c:v>
                </c:pt>
                <c:pt idx="3">
                  <c:v>-0.11755536074578254</c:v>
                </c:pt>
                <c:pt idx="4">
                  <c:v>-4.8141900403594451E-2</c:v>
                </c:pt>
                <c:pt idx="5">
                  <c:v>-3.8479765253422671E-2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9-4B1C-A98E-18E592D9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0992"/>
        <c:axId val="3702784"/>
      </c:barChart>
      <c:catAx>
        <c:axId val="37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702784"/>
        <c:crosses val="autoZero"/>
        <c:auto val="1"/>
        <c:lblAlgn val="ctr"/>
        <c:lblOffset val="100"/>
        <c:noMultiLvlLbl val="0"/>
      </c:catAx>
      <c:valAx>
        <c:axId val="3702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37009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100"/>
              <a:t>Επενδυσεις</a:t>
            </a:r>
            <a:r>
              <a:rPr lang="el-GR" sz="1100" baseline="0"/>
              <a:t> ανά τρίμηνο</a:t>
            </a:r>
            <a:endParaRPr lang="en-US" sz="1100"/>
          </a:p>
        </c:rich>
      </c:tx>
      <c:layout>
        <c:manualLayout>
          <c:xMode val="edge"/>
          <c:yMode val="edge"/>
          <c:x val="0.39613580673676313"/>
          <c:y val="7.10009881436735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15837022382129"/>
          <c:y val="0.23389933792976211"/>
          <c:w val="0.79233780577427826"/>
          <c:h val="0.65114668870414194"/>
        </c:manualLayout>
      </c:layout>
      <c:barChart>
        <c:barDir val="col"/>
        <c:grouping val="clustered"/>
        <c:varyColors val="0"/>
        <c:ser>
          <c:idx val="0"/>
          <c:order val="0"/>
          <c:tx>
            <c:v>Επενδύσεις σε εκ. €</c:v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Sheet1!$K$15:$P$15</c:f>
              <c:strCache>
                <c:ptCount val="6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</c:strCache>
            </c:strRef>
          </c:cat>
          <c:val>
            <c:numRef>
              <c:f>Sheet1!$K$7:$P$7</c:f>
              <c:numCache>
                <c:formatCode>0.0</c:formatCode>
                <c:ptCount val="6"/>
                <c:pt idx="0">
                  <c:v>74.844633333333334</c:v>
                </c:pt>
                <c:pt idx="1">
                  <c:v>65.081467000000004</c:v>
                </c:pt>
                <c:pt idx="2">
                  <c:v>72.629341999999994</c:v>
                </c:pt>
                <c:pt idx="3">
                  <c:v>133.47385</c:v>
                </c:pt>
                <c:pt idx="4">
                  <c:v>78.492000000000004</c:v>
                </c:pt>
                <c:pt idx="5">
                  <c:v>108.899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3-4BC5-9162-63AD7CCBE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3721472"/>
        <c:axId val="3731456"/>
      </c:barChart>
      <c:lineChart>
        <c:grouping val="standard"/>
        <c:varyColors val="0"/>
        <c:ser>
          <c:idx val="1"/>
          <c:order val="1"/>
          <c:tx>
            <c:strRef>
              <c:f>Sheet1!$B$25</c:f>
              <c:strCache>
                <c:ptCount val="1"/>
                <c:pt idx="0">
                  <c:v>Επενδυσεις ως % των εσόδων από υπηρεσίες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FF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Sheet1!$K$15:$P$15</c:f>
              <c:strCache>
                <c:ptCount val="6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</c:strCache>
            </c:strRef>
          </c:cat>
          <c:val>
            <c:numRef>
              <c:f>Sheet1!$K$25:$P$25</c:f>
              <c:numCache>
                <c:formatCode>0.0%</c:formatCode>
                <c:ptCount val="6"/>
                <c:pt idx="0">
                  <c:v>0.16654352188494179</c:v>
                </c:pt>
                <c:pt idx="1">
                  <c:v>0.13781263790482079</c:v>
                </c:pt>
                <c:pt idx="2">
                  <c:v>0.14154789275316165</c:v>
                </c:pt>
                <c:pt idx="3">
                  <c:v>0.30903588078834726</c:v>
                </c:pt>
                <c:pt idx="4">
                  <c:v>0.18349332260106219</c:v>
                </c:pt>
                <c:pt idx="5">
                  <c:v>0.23982650331874761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3-4BC5-9162-63AD7CCBE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4912"/>
        <c:axId val="3733376"/>
      </c:lineChart>
      <c:catAx>
        <c:axId val="372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3731456"/>
        <c:crosses val="autoZero"/>
        <c:auto val="1"/>
        <c:lblAlgn val="ctr"/>
        <c:lblOffset val="100"/>
        <c:noMultiLvlLbl val="0"/>
      </c:catAx>
      <c:valAx>
        <c:axId val="3731456"/>
        <c:scaling>
          <c:orientation val="minMax"/>
          <c:max val="17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σε εκ. €</a:t>
                </a:r>
              </a:p>
            </c:rich>
          </c:tx>
          <c:overlay val="0"/>
        </c:title>
        <c:numFmt formatCode="#,##0\ _€" sourceLinked="0"/>
        <c:majorTickMark val="out"/>
        <c:minorTickMark val="none"/>
        <c:tickLblPos val="nextTo"/>
        <c:crossAx val="3721472"/>
        <c:crosses val="autoZero"/>
        <c:crossBetween val="between"/>
        <c:majorUnit val="25"/>
      </c:valAx>
      <c:valAx>
        <c:axId val="3733376"/>
        <c:scaling>
          <c:orientation val="minMax"/>
          <c:max val="0.35000000000000003"/>
        </c:scaling>
        <c:delete val="0"/>
        <c:axPos val="r"/>
        <c:numFmt formatCode="0%" sourceLinked="0"/>
        <c:majorTickMark val="out"/>
        <c:minorTickMark val="none"/>
        <c:tickLblPos val="nextTo"/>
        <c:crossAx val="3734912"/>
        <c:crosses val="max"/>
        <c:crossBetween val="between"/>
      </c:valAx>
      <c:catAx>
        <c:axId val="373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73337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9994923255698266"/>
          <c:y val="0.14774285342908217"/>
          <c:w val="0.55798241507614477"/>
          <c:h val="5.349602995459011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l-GR" sz="1100" dirty="0"/>
              <a:t>Συνδέσεις  Μ2Μ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Sheet10!$B$28:$G$28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Sheet10!$B$29:$G$29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2.9</c:v>
                </c:pt>
                <c:pt idx="2">
                  <c:v>3.7</c:v>
                </c:pt>
                <c:pt idx="3">
                  <c:v>4.7</c:v>
                </c:pt>
                <c:pt idx="4">
                  <c:v>5.9</c:v>
                </c:pt>
                <c:pt idx="5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4-446D-A91C-F2A786CE2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07168"/>
        <c:axId val="22656128"/>
      </c:barChart>
      <c:catAx>
        <c:axId val="2200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l-GR"/>
          </a:p>
        </c:txPr>
        <c:crossAx val="22656128"/>
        <c:crosses val="autoZero"/>
        <c:auto val="1"/>
        <c:lblAlgn val="ctr"/>
        <c:lblOffset val="100"/>
        <c:noMultiLvlLbl val="0"/>
      </c:catAx>
      <c:valAx>
        <c:axId val="22656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dirty="0"/>
                  <a:t>Δισ. συνδέσεις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l-GR"/>
          </a:p>
        </c:txPr>
        <c:crossAx val="2200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+mj-lt"/>
        </a:defRPr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100"/>
              <a:t>Κίνηση δεδομένων μέσω</a:t>
            </a:r>
            <a:r>
              <a:rPr lang="el-GR" sz="1100" baseline="0"/>
              <a:t> κινητών δικτύων</a:t>
            </a:r>
            <a:endParaRPr lang="en-US" sz="11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'Scenaria 2'!$D$102:$I$102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'Scenaria 2'!$D$103:$I$103</c:f>
              <c:numCache>
                <c:formatCode>#,##0.0</c:formatCode>
                <c:ptCount val="6"/>
                <c:pt idx="0">
                  <c:v>1.487757</c:v>
                </c:pt>
                <c:pt idx="1">
                  <c:v>2.5926339999999977</c:v>
                </c:pt>
                <c:pt idx="2">
                  <c:v>4.3517149999999889</c:v>
                </c:pt>
                <c:pt idx="3">
                  <c:v>6.9990960000000024</c:v>
                </c:pt>
                <c:pt idx="4">
                  <c:v>10.808948000000001</c:v>
                </c:pt>
                <c:pt idx="5">
                  <c:v>15.861049000000021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1-41BF-B7A7-82E861AD7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693760"/>
        <c:axId val="22695296"/>
      </c:barChart>
      <c:catAx>
        <c:axId val="2269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95296"/>
        <c:crosses val="autoZero"/>
        <c:auto val="1"/>
        <c:lblAlgn val="ctr"/>
        <c:lblOffset val="100"/>
        <c:noMultiLvlLbl val="0"/>
      </c:catAx>
      <c:valAx>
        <c:axId val="22695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exabytes </a:t>
                </a:r>
                <a:r>
                  <a:rPr lang="el-GR"/>
                  <a:t>ανά μήνα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2693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100"/>
              <a:t>Επίδραση</a:t>
            </a:r>
            <a:r>
              <a:rPr lang="el-GR" sz="1100" baseline="0"/>
              <a:t> στο ΑΕΠ το 20</a:t>
            </a:r>
            <a:r>
              <a:rPr lang="en-GB" sz="1100" baseline="0"/>
              <a:t>20</a:t>
            </a:r>
            <a:r>
              <a:rPr lang="el-GR" sz="1100" baseline="0"/>
              <a:t> από την αύξηση της χρήσης δεδομένων</a:t>
            </a:r>
            <a:endParaRPr lang="en-US" sz="11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'Scenaria 2'!$C$33:$C$35</c:f>
              <c:strCache>
                <c:ptCount val="3"/>
                <c:pt idx="0">
                  <c:v>Απαισιόδοξο σενάριο</c:v>
                </c:pt>
                <c:pt idx="1">
                  <c:v>Μέσο σενάριο</c:v>
                </c:pt>
                <c:pt idx="2">
                  <c:v>Αισιόδοξο σενάριο</c:v>
                </c:pt>
              </c:strCache>
            </c:strRef>
          </c:cat>
          <c:val>
            <c:numRef>
              <c:f>'Scenaria 2'!$K$33:$K$35</c:f>
              <c:numCache>
                <c:formatCode>0.0%</c:formatCode>
                <c:ptCount val="3"/>
                <c:pt idx="0">
                  <c:v>1.0697482882558401E-2</c:v>
                </c:pt>
                <c:pt idx="1">
                  <c:v>1.7916387255338801E-2</c:v>
                </c:pt>
                <c:pt idx="2">
                  <c:v>2.1824208053283601E-2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4-4AC8-9280-E5B13A89D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9968"/>
        <c:axId val="3781760"/>
      </c:barChart>
      <c:catAx>
        <c:axId val="377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81760"/>
        <c:crosses val="autoZero"/>
        <c:auto val="1"/>
        <c:lblAlgn val="ctr"/>
        <c:lblOffset val="100"/>
        <c:noMultiLvlLbl val="0"/>
      </c:catAx>
      <c:valAx>
        <c:axId val="37817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37799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4942B-AF24-4B32-816A-3B1B89DDCB9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4BDD7B1-CEED-4C84-A765-1E986EE4E334}">
      <dgm:prSet phldrT="[Text]"/>
      <dgm:spPr>
        <a:noFill/>
        <a:ln>
          <a:solidFill>
            <a:schemeClr val="bg2"/>
          </a:solidFill>
        </a:ln>
      </dgm:spPr>
      <dgm:t>
        <a:bodyPr/>
        <a:lstStyle/>
        <a:p>
          <a:endParaRPr lang="el-GR" b="1" dirty="0">
            <a:solidFill>
              <a:srgbClr val="31B6FD">
                <a:lumMod val="75000"/>
              </a:srgbClr>
            </a:solidFill>
            <a:latin typeface="+mj-lt"/>
            <a:ea typeface="+mn-ea"/>
          </a:endParaRPr>
        </a:p>
      </dgm:t>
    </dgm:pt>
    <dgm:pt modelId="{54924B83-597B-481E-8650-2D6566939E84}" type="parTrans" cxnId="{7B1BD9E2-FB80-4FB8-84CC-6392826D18D3}">
      <dgm:prSet/>
      <dgm:spPr/>
      <dgm:t>
        <a:bodyPr/>
        <a:lstStyle/>
        <a:p>
          <a:endParaRPr lang="en-GB"/>
        </a:p>
      </dgm:t>
    </dgm:pt>
    <dgm:pt modelId="{05B1D59F-3FD9-4CB2-BC65-42EE9F5560C8}" type="sibTrans" cxnId="{7B1BD9E2-FB80-4FB8-84CC-6392826D18D3}">
      <dgm:prSet/>
      <dgm:spPr/>
      <dgm:t>
        <a:bodyPr/>
        <a:lstStyle/>
        <a:p>
          <a:endParaRPr lang="en-GB"/>
        </a:p>
      </dgm:t>
    </dgm:pt>
    <dgm:pt modelId="{C2EB33A1-7F42-43E0-8707-029AF881FB71}">
      <dgm:prSet phldrT="[Text]"/>
      <dgm:spPr>
        <a:noFill/>
        <a:ln>
          <a:solidFill>
            <a:schemeClr val="bg2"/>
          </a:solidFill>
        </a:ln>
      </dgm:spPr>
      <dgm:t>
        <a:bodyPr/>
        <a:lstStyle/>
        <a:p>
          <a:endParaRPr lang="el-GR" b="1" dirty="0">
            <a:solidFill>
              <a:srgbClr val="31B6FD">
                <a:lumMod val="75000"/>
              </a:srgbClr>
            </a:solidFill>
            <a:latin typeface="+mj-lt"/>
            <a:ea typeface="+mn-ea"/>
          </a:endParaRPr>
        </a:p>
      </dgm:t>
    </dgm:pt>
    <dgm:pt modelId="{AAE6BC87-0D4B-40AC-AB1D-4BD76195F356}" type="parTrans" cxnId="{528137F1-C12F-4039-87CB-8CFE9A611B60}">
      <dgm:prSet/>
      <dgm:spPr/>
      <dgm:t>
        <a:bodyPr/>
        <a:lstStyle/>
        <a:p>
          <a:endParaRPr lang="en-GB"/>
        </a:p>
      </dgm:t>
    </dgm:pt>
    <dgm:pt modelId="{18047493-6908-421C-B42D-40616ACAC449}" type="sibTrans" cxnId="{528137F1-C12F-4039-87CB-8CFE9A611B60}">
      <dgm:prSet/>
      <dgm:spPr/>
      <dgm:t>
        <a:bodyPr/>
        <a:lstStyle/>
        <a:p>
          <a:endParaRPr lang="en-GB"/>
        </a:p>
      </dgm:t>
    </dgm:pt>
    <dgm:pt modelId="{809AD005-77AA-49A7-8A9C-262ADBD59D1E}">
      <dgm:prSet phldrT="[Text]"/>
      <dgm:spPr>
        <a:noFill/>
        <a:ln>
          <a:solidFill>
            <a:schemeClr val="bg2"/>
          </a:solidFill>
        </a:ln>
      </dgm:spPr>
      <dgm:t>
        <a:bodyPr/>
        <a:lstStyle/>
        <a:p>
          <a:endParaRPr lang="en-GB" dirty="0"/>
        </a:p>
      </dgm:t>
    </dgm:pt>
    <dgm:pt modelId="{8E5858A5-BDBB-41FF-BD2D-433D81A06056}" type="parTrans" cxnId="{C1F35667-69A5-44B8-843D-D9DC01DEA135}">
      <dgm:prSet/>
      <dgm:spPr/>
      <dgm:t>
        <a:bodyPr/>
        <a:lstStyle/>
        <a:p>
          <a:endParaRPr lang="en-GB"/>
        </a:p>
      </dgm:t>
    </dgm:pt>
    <dgm:pt modelId="{88E3C3DF-7DD5-4146-B6FF-7F9EB8790AA1}" type="sibTrans" cxnId="{C1F35667-69A5-44B8-843D-D9DC01DEA135}">
      <dgm:prSet/>
      <dgm:spPr/>
      <dgm:t>
        <a:bodyPr/>
        <a:lstStyle/>
        <a:p>
          <a:endParaRPr lang="en-GB"/>
        </a:p>
      </dgm:t>
    </dgm:pt>
    <dgm:pt modelId="{CE306158-2716-4AD5-8298-B65FB84F5EC0}" type="pres">
      <dgm:prSet presAssocID="{2864942B-AF24-4B32-816A-3B1B89DDCB96}" presName="Name0" presStyleCnt="0">
        <dgm:presLayoutVars>
          <dgm:dir/>
          <dgm:resizeHandles val="exact"/>
        </dgm:presLayoutVars>
      </dgm:prSet>
      <dgm:spPr/>
    </dgm:pt>
    <dgm:pt modelId="{FADC2400-FBC2-44F5-80AA-75E44626ACCD}" type="pres">
      <dgm:prSet presAssocID="{2864942B-AF24-4B32-816A-3B1B89DDCB96}" presName="fgShape" presStyleLbl="fgShp" presStyleIdx="0" presStyleCnt="1" custLinFactNeighborX="1063" custLinFactNeighborY="41718"/>
      <dgm:spPr>
        <a:ln>
          <a:solidFill>
            <a:schemeClr val="bg2"/>
          </a:solidFill>
        </a:ln>
      </dgm:spPr>
    </dgm:pt>
    <dgm:pt modelId="{4711E093-6BF2-43B5-AB0C-F832EBC1304C}" type="pres">
      <dgm:prSet presAssocID="{2864942B-AF24-4B32-816A-3B1B89DDCB96}" presName="linComp" presStyleCnt="0"/>
      <dgm:spPr/>
    </dgm:pt>
    <dgm:pt modelId="{BE51C606-39E3-44A7-9B30-6D2C35F50696}" type="pres">
      <dgm:prSet presAssocID="{34BDD7B1-CEED-4C84-A765-1E986EE4E334}" presName="compNode" presStyleCnt="0"/>
      <dgm:spPr/>
    </dgm:pt>
    <dgm:pt modelId="{A4929B81-CFE1-40BD-894D-7723346223E9}" type="pres">
      <dgm:prSet presAssocID="{34BDD7B1-CEED-4C84-A765-1E986EE4E334}" presName="bkgdShape" presStyleLbl="node1" presStyleIdx="0" presStyleCnt="3"/>
      <dgm:spPr/>
    </dgm:pt>
    <dgm:pt modelId="{6E76B571-455F-4D68-A694-9599CD886978}" type="pres">
      <dgm:prSet presAssocID="{34BDD7B1-CEED-4C84-A765-1E986EE4E334}" presName="nodeTx" presStyleLbl="node1" presStyleIdx="0" presStyleCnt="3">
        <dgm:presLayoutVars>
          <dgm:bulletEnabled val="1"/>
        </dgm:presLayoutVars>
      </dgm:prSet>
      <dgm:spPr/>
    </dgm:pt>
    <dgm:pt modelId="{5521548A-8D83-43C1-97D0-611624B864AB}" type="pres">
      <dgm:prSet presAssocID="{34BDD7B1-CEED-4C84-A765-1E986EE4E334}" presName="invisiNode" presStyleLbl="node1" presStyleIdx="0" presStyleCnt="3"/>
      <dgm:spPr/>
    </dgm:pt>
    <dgm:pt modelId="{CF87C791-B3F4-498B-96D2-D6C3E69E04CC}" type="pres">
      <dgm:prSet presAssocID="{34BDD7B1-CEED-4C84-A765-1E986EE4E334}" presName="imagNode" presStyleLbl="fgImgPlace1" presStyleIdx="0" presStyleCnt="3" custScaleX="60102" custScaleY="50790" custLinFactNeighborY="-420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3BF22A9-45C4-4CB3-921D-603B46BE9361}" type="pres">
      <dgm:prSet presAssocID="{05B1D59F-3FD9-4CB2-BC65-42EE9F5560C8}" presName="sibTrans" presStyleLbl="sibTrans2D1" presStyleIdx="0" presStyleCnt="0"/>
      <dgm:spPr/>
    </dgm:pt>
    <dgm:pt modelId="{0E054BD2-29E9-4CA5-B8CF-3D76EFC18B94}" type="pres">
      <dgm:prSet presAssocID="{C2EB33A1-7F42-43E0-8707-029AF881FB71}" presName="compNode" presStyleCnt="0"/>
      <dgm:spPr/>
    </dgm:pt>
    <dgm:pt modelId="{343F4234-EF98-445F-9D77-7D512271C2E1}" type="pres">
      <dgm:prSet presAssocID="{C2EB33A1-7F42-43E0-8707-029AF881FB71}" presName="bkgdShape" presStyleLbl="node1" presStyleIdx="1" presStyleCnt="3" custScaleX="89830"/>
      <dgm:spPr/>
    </dgm:pt>
    <dgm:pt modelId="{465C1F10-0346-4CD0-94AE-E3E338AB5D24}" type="pres">
      <dgm:prSet presAssocID="{C2EB33A1-7F42-43E0-8707-029AF881FB71}" presName="nodeTx" presStyleLbl="node1" presStyleIdx="1" presStyleCnt="3">
        <dgm:presLayoutVars>
          <dgm:bulletEnabled val="1"/>
        </dgm:presLayoutVars>
      </dgm:prSet>
      <dgm:spPr/>
    </dgm:pt>
    <dgm:pt modelId="{E6EDCB34-9A65-4AB3-A97B-4BCCE7D94963}" type="pres">
      <dgm:prSet presAssocID="{C2EB33A1-7F42-43E0-8707-029AF881FB71}" presName="invisiNode" presStyleLbl="node1" presStyleIdx="1" presStyleCnt="3"/>
      <dgm:spPr/>
    </dgm:pt>
    <dgm:pt modelId="{32130C74-4EC6-42F9-B177-CC08ADE0B0AD}" type="pres">
      <dgm:prSet presAssocID="{C2EB33A1-7F42-43E0-8707-029AF881FB71}" presName="imagNode" presStyleLbl="fgImgPlace1" presStyleIdx="1" presStyleCnt="3" custScaleX="60102" custScaleY="50790" custLinFactNeighborY="-420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A6211D-3C65-40AF-BE93-E8EFBF0ED384}" type="pres">
      <dgm:prSet presAssocID="{18047493-6908-421C-B42D-40616ACAC449}" presName="sibTrans" presStyleLbl="sibTrans2D1" presStyleIdx="0" presStyleCnt="0"/>
      <dgm:spPr/>
    </dgm:pt>
    <dgm:pt modelId="{D5ADC011-42FB-4CDC-B948-786C0FD7193C}" type="pres">
      <dgm:prSet presAssocID="{809AD005-77AA-49A7-8A9C-262ADBD59D1E}" presName="compNode" presStyleCnt="0"/>
      <dgm:spPr/>
    </dgm:pt>
    <dgm:pt modelId="{60CD67D1-930A-4162-887F-01F3BCE86ABA}" type="pres">
      <dgm:prSet presAssocID="{809AD005-77AA-49A7-8A9C-262ADBD59D1E}" presName="bkgdShape" presStyleLbl="node1" presStyleIdx="2" presStyleCnt="3"/>
      <dgm:spPr/>
    </dgm:pt>
    <dgm:pt modelId="{0FFF5119-8D30-4847-8C4C-E792CCF4337D}" type="pres">
      <dgm:prSet presAssocID="{809AD005-77AA-49A7-8A9C-262ADBD59D1E}" presName="nodeTx" presStyleLbl="node1" presStyleIdx="2" presStyleCnt="3">
        <dgm:presLayoutVars>
          <dgm:bulletEnabled val="1"/>
        </dgm:presLayoutVars>
      </dgm:prSet>
      <dgm:spPr/>
    </dgm:pt>
    <dgm:pt modelId="{825799CA-8F71-4041-A8FE-C522A6A8BA2B}" type="pres">
      <dgm:prSet presAssocID="{809AD005-77AA-49A7-8A9C-262ADBD59D1E}" presName="invisiNode" presStyleLbl="node1" presStyleIdx="2" presStyleCnt="3"/>
      <dgm:spPr/>
    </dgm:pt>
    <dgm:pt modelId="{D3880005-5B83-41B1-8527-B8D00D6A5189}" type="pres">
      <dgm:prSet presAssocID="{809AD005-77AA-49A7-8A9C-262ADBD59D1E}" presName="imagNode" presStyleLbl="fgImgPlace1" presStyleIdx="2" presStyleCnt="3" custScaleX="60102" custScaleY="50790" custLinFactNeighborY="-4208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BCA3294-D99C-46CF-81A3-A2ED11E931FD}" type="presOf" srcId="{34BDD7B1-CEED-4C84-A765-1E986EE4E334}" destId="{6E76B571-455F-4D68-A694-9599CD886978}" srcOrd="1" destOrd="0" presId="urn:microsoft.com/office/officeart/2005/8/layout/hList7"/>
    <dgm:cxn modelId="{C1F35667-69A5-44B8-843D-D9DC01DEA135}" srcId="{2864942B-AF24-4B32-816A-3B1B89DDCB96}" destId="{809AD005-77AA-49A7-8A9C-262ADBD59D1E}" srcOrd="2" destOrd="0" parTransId="{8E5858A5-BDBB-41FF-BD2D-433D81A06056}" sibTransId="{88E3C3DF-7DD5-4146-B6FF-7F9EB8790AA1}"/>
    <dgm:cxn modelId="{32E22B67-B45B-4AC5-97E2-286983A13673}" type="presOf" srcId="{809AD005-77AA-49A7-8A9C-262ADBD59D1E}" destId="{60CD67D1-930A-4162-887F-01F3BCE86ABA}" srcOrd="0" destOrd="0" presId="urn:microsoft.com/office/officeart/2005/8/layout/hList7"/>
    <dgm:cxn modelId="{B1B7C535-0B1D-4CB7-BFD3-DAE9DCCE561A}" type="presOf" srcId="{18047493-6908-421C-B42D-40616ACAC449}" destId="{3CA6211D-3C65-40AF-BE93-E8EFBF0ED384}" srcOrd="0" destOrd="0" presId="urn:microsoft.com/office/officeart/2005/8/layout/hList7"/>
    <dgm:cxn modelId="{0D7679BB-7C9A-4EE9-824C-9DF8F48A9B1B}" type="presOf" srcId="{809AD005-77AA-49A7-8A9C-262ADBD59D1E}" destId="{0FFF5119-8D30-4847-8C4C-E792CCF4337D}" srcOrd="1" destOrd="0" presId="urn:microsoft.com/office/officeart/2005/8/layout/hList7"/>
    <dgm:cxn modelId="{7E947F29-9D43-4068-8363-CD51FF225D20}" type="presOf" srcId="{C2EB33A1-7F42-43E0-8707-029AF881FB71}" destId="{343F4234-EF98-445F-9D77-7D512271C2E1}" srcOrd="0" destOrd="0" presId="urn:microsoft.com/office/officeart/2005/8/layout/hList7"/>
    <dgm:cxn modelId="{EA397559-3A1A-4157-82A2-FED884C3A761}" type="presOf" srcId="{2864942B-AF24-4B32-816A-3B1B89DDCB96}" destId="{CE306158-2716-4AD5-8298-B65FB84F5EC0}" srcOrd="0" destOrd="0" presId="urn:microsoft.com/office/officeart/2005/8/layout/hList7"/>
    <dgm:cxn modelId="{42AB22EB-80F6-41A3-B3AD-9CD35B7E3684}" type="presOf" srcId="{34BDD7B1-CEED-4C84-A765-1E986EE4E334}" destId="{A4929B81-CFE1-40BD-894D-7723346223E9}" srcOrd="0" destOrd="0" presId="urn:microsoft.com/office/officeart/2005/8/layout/hList7"/>
    <dgm:cxn modelId="{7B1BD9E2-FB80-4FB8-84CC-6392826D18D3}" srcId="{2864942B-AF24-4B32-816A-3B1B89DDCB96}" destId="{34BDD7B1-CEED-4C84-A765-1E986EE4E334}" srcOrd="0" destOrd="0" parTransId="{54924B83-597B-481E-8650-2D6566939E84}" sibTransId="{05B1D59F-3FD9-4CB2-BC65-42EE9F5560C8}"/>
    <dgm:cxn modelId="{528137F1-C12F-4039-87CB-8CFE9A611B60}" srcId="{2864942B-AF24-4B32-816A-3B1B89DDCB96}" destId="{C2EB33A1-7F42-43E0-8707-029AF881FB71}" srcOrd="1" destOrd="0" parTransId="{AAE6BC87-0D4B-40AC-AB1D-4BD76195F356}" sibTransId="{18047493-6908-421C-B42D-40616ACAC449}"/>
    <dgm:cxn modelId="{001343B4-289A-4AB3-8EF8-B3160EE37B78}" type="presOf" srcId="{05B1D59F-3FD9-4CB2-BC65-42EE9F5560C8}" destId="{F3BF22A9-45C4-4CB3-921D-603B46BE9361}" srcOrd="0" destOrd="0" presId="urn:microsoft.com/office/officeart/2005/8/layout/hList7"/>
    <dgm:cxn modelId="{0C76805D-E133-4B74-BAFD-E6B20A5808B3}" type="presOf" srcId="{C2EB33A1-7F42-43E0-8707-029AF881FB71}" destId="{465C1F10-0346-4CD0-94AE-E3E338AB5D24}" srcOrd="1" destOrd="0" presId="urn:microsoft.com/office/officeart/2005/8/layout/hList7"/>
    <dgm:cxn modelId="{658A6ADD-0022-4F17-B834-67BBE7E6287D}" type="presParOf" srcId="{CE306158-2716-4AD5-8298-B65FB84F5EC0}" destId="{FADC2400-FBC2-44F5-80AA-75E44626ACCD}" srcOrd="0" destOrd="0" presId="urn:microsoft.com/office/officeart/2005/8/layout/hList7"/>
    <dgm:cxn modelId="{5F732F65-FD23-4036-9E0E-7CF97FD3FA01}" type="presParOf" srcId="{CE306158-2716-4AD5-8298-B65FB84F5EC0}" destId="{4711E093-6BF2-43B5-AB0C-F832EBC1304C}" srcOrd="1" destOrd="0" presId="urn:microsoft.com/office/officeart/2005/8/layout/hList7"/>
    <dgm:cxn modelId="{B0E84644-BC47-4644-8AF1-721B044250FC}" type="presParOf" srcId="{4711E093-6BF2-43B5-AB0C-F832EBC1304C}" destId="{BE51C606-39E3-44A7-9B30-6D2C35F50696}" srcOrd="0" destOrd="0" presId="urn:microsoft.com/office/officeart/2005/8/layout/hList7"/>
    <dgm:cxn modelId="{419F6D84-145F-44D9-83A7-CA8AE3FE679A}" type="presParOf" srcId="{BE51C606-39E3-44A7-9B30-6D2C35F50696}" destId="{A4929B81-CFE1-40BD-894D-7723346223E9}" srcOrd="0" destOrd="0" presId="urn:microsoft.com/office/officeart/2005/8/layout/hList7"/>
    <dgm:cxn modelId="{84F33C4C-3AA9-4B72-82D4-C1B3275EDBE0}" type="presParOf" srcId="{BE51C606-39E3-44A7-9B30-6D2C35F50696}" destId="{6E76B571-455F-4D68-A694-9599CD886978}" srcOrd="1" destOrd="0" presId="urn:microsoft.com/office/officeart/2005/8/layout/hList7"/>
    <dgm:cxn modelId="{6DF44539-F422-4697-9B91-06F56E451031}" type="presParOf" srcId="{BE51C606-39E3-44A7-9B30-6D2C35F50696}" destId="{5521548A-8D83-43C1-97D0-611624B864AB}" srcOrd="2" destOrd="0" presId="urn:microsoft.com/office/officeart/2005/8/layout/hList7"/>
    <dgm:cxn modelId="{B94CE177-4775-49EB-B7E4-A0BEC04652DB}" type="presParOf" srcId="{BE51C606-39E3-44A7-9B30-6D2C35F50696}" destId="{CF87C791-B3F4-498B-96D2-D6C3E69E04CC}" srcOrd="3" destOrd="0" presId="urn:microsoft.com/office/officeart/2005/8/layout/hList7"/>
    <dgm:cxn modelId="{385765F6-8805-42A8-B490-AF19DAA5A9FB}" type="presParOf" srcId="{4711E093-6BF2-43B5-AB0C-F832EBC1304C}" destId="{F3BF22A9-45C4-4CB3-921D-603B46BE9361}" srcOrd="1" destOrd="0" presId="urn:microsoft.com/office/officeart/2005/8/layout/hList7"/>
    <dgm:cxn modelId="{7D487127-BBD6-49BB-9913-6B47D68739B6}" type="presParOf" srcId="{4711E093-6BF2-43B5-AB0C-F832EBC1304C}" destId="{0E054BD2-29E9-4CA5-B8CF-3D76EFC18B94}" srcOrd="2" destOrd="0" presId="urn:microsoft.com/office/officeart/2005/8/layout/hList7"/>
    <dgm:cxn modelId="{EDCD28CE-DAF5-4DEF-873D-9BCFCF54D463}" type="presParOf" srcId="{0E054BD2-29E9-4CA5-B8CF-3D76EFC18B94}" destId="{343F4234-EF98-445F-9D77-7D512271C2E1}" srcOrd="0" destOrd="0" presId="urn:microsoft.com/office/officeart/2005/8/layout/hList7"/>
    <dgm:cxn modelId="{E19C92F9-5EB5-4E39-B8EA-B9C6257BD4EF}" type="presParOf" srcId="{0E054BD2-29E9-4CA5-B8CF-3D76EFC18B94}" destId="{465C1F10-0346-4CD0-94AE-E3E338AB5D24}" srcOrd="1" destOrd="0" presId="urn:microsoft.com/office/officeart/2005/8/layout/hList7"/>
    <dgm:cxn modelId="{80FA138D-4517-4F4F-BAB1-95F367EF964E}" type="presParOf" srcId="{0E054BD2-29E9-4CA5-B8CF-3D76EFC18B94}" destId="{E6EDCB34-9A65-4AB3-A97B-4BCCE7D94963}" srcOrd="2" destOrd="0" presId="urn:microsoft.com/office/officeart/2005/8/layout/hList7"/>
    <dgm:cxn modelId="{CF255D05-90BC-47A2-BD05-134F3BD72C9C}" type="presParOf" srcId="{0E054BD2-29E9-4CA5-B8CF-3D76EFC18B94}" destId="{32130C74-4EC6-42F9-B177-CC08ADE0B0AD}" srcOrd="3" destOrd="0" presId="urn:microsoft.com/office/officeart/2005/8/layout/hList7"/>
    <dgm:cxn modelId="{39DA3347-F4FE-4F5E-BBFF-4B87E25A637C}" type="presParOf" srcId="{4711E093-6BF2-43B5-AB0C-F832EBC1304C}" destId="{3CA6211D-3C65-40AF-BE93-E8EFBF0ED384}" srcOrd="3" destOrd="0" presId="urn:microsoft.com/office/officeart/2005/8/layout/hList7"/>
    <dgm:cxn modelId="{05166820-7920-489A-93FD-2D116E2C51F4}" type="presParOf" srcId="{4711E093-6BF2-43B5-AB0C-F832EBC1304C}" destId="{D5ADC011-42FB-4CDC-B948-786C0FD7193C}" srcOrd="4" destOrd="0" presId="urn:microsoft.com/office/officeart/2005/8/layout/hList7"/>
    <dgm:cxn modelId="{DE186ABB-9F8E-4274-A0F1-93D600A1A3E6}" type="presParOf" srcId="{D5ADC011-42FB-4CDC-B948-786C0FD7193C}" destId="{60CD67D1-930A-4162-887F-01F3BCE86ABA}" srcOrd="0" destOrd="0" presId="urn:microsoft.com/office/officeart/2005/8/layout/hList7"/>
    <dgm:cxn modelId="{81F5A92B-C7BE-481D-A135-16075A1A966D}" type="presParOf" srcId="{D5ADC011-42FB-4CDC-B948-786C0FD7193C}" destId="{0FFF5119-8D30-4847-8C4C-E792CCF4337D}" srcOrd="1" destOrd="0" presId="urn:microsoft.com/office/officeart/2005/8/layout/hList7"/>
    <dgm:cxn modelId="{A1D31F66-E9AB-45CA-91D7-4D3264D4C07D}" type="presParOf" srcId="{D5ADC011-42FB-4CDC-B948-786C0FD7193C}" destId="{825799CA-8F71-4041-A8FE-C522A6A8BA2B}" srcOrd="2" destOrd="0" presId="urn:microsoft.com/office/officeart/2005/8/layout/hList7"/>
    <dgm:cxn modelId="{350F423A-E0F7-456B-9634-32A27EE01102}" type="presParOf" srcId="{D5ADC011-42FB-4CDC-B948-786C0FD7193C}" destId="{D3880005-5B83-41B1-8527-B8D00D6A518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29B81-CFE1-40BD-894D-7723346223E9}">
      <dsp:nvSpPr>
        <dsp:cNvPr id="0" name=""/>
        <dsp:cNvSpPr/>
      </dsp:nvSpPr>
      <dsp:spPr>
        <a:xfrm>
          <a:off x="1755" y="0"/>
          <a:ext cx="2837135" cy="49867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b="1" kern="1200" dirty="0">
            <a:solidFill>
              <a:srgbClr val="31B6FD">
                <a:lumMod val="75000"/>
              </a:srgbClr>
            </a:solidFill>
            <a:latin typeface="+mj-lt"/>
            <a:ea typeface="+mn-ea"/>
          </a:endParaRPr>
        </a:p>
      </dsp:txBody>
      <dsp:txXfrm>
        <a:off x="1755" y="1994705"/>
        <a:ext cx="2837135" cy="1994705"/>
      </dsp:txXfrm>
    </dsp:sp>
    <dsp:sp modelId="{CF87C791-B3F4-498B-96D2-D6C3E69E04CC}">
      <dsp:nvSpPr>
        <dsp:cNvPr id="0" name=""/>
        <dsp:cNvSpPr/>
      </dsp:nvSpPr>
      <dsp:spPr>
        <a:xfrm>
          <a:off x="921298" y="8917"/>
          <a:ext cx="998049" cy="8434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F4234-EF98-445F-9D77-7D512271C2E1}">
      <dsp:nvSpPr>
        <dsp:cNvPr id="0" name=""/>
        <dsp:cNvSpPr/>
      </dsp:nvSpPr>
      <dsp:spPr>
        <a:xfrm>
          <a:off x="2924004" y="0"/>
          <a:ext cx="2548598" cy="49867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b="1" kern="1200" dirty="0">
            <a:solidFill>
              <a:srgbClr val="31B6FD">
                <a:lumMod val="75000"/>
              </a:srgbClr>
            </a:solidFill>
            <a:latin typeface="+mj-lt"/>
            <a:ea typeface="+mn-ea"/>
          </a:endParaRPr>
        </a:p>
      </dsp:txBody>
      <dsp:txXfrm>
        <a:off x="2924004" y="1994705"/>
        <a:ext cx="2548598" cy="1994705"/>
      </dsp:txXfrm>
    </dsp:sp>
    <dsp:sp modelId="{32130C74-4EC6-42F9-B177-CC08ADE0B0AD}">
      <dsp:nvSpPr>
        <dsp:cNvPr id="0" name=""/>
        <dsp:cNvSpPr/>
      </dsp:nvSpPr>
      <dsp:spPr>
        <a:xfrm>
          <a:off x="3699279" y="8917"/>
          <a:ext cx="998049" cy="8434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D67D1-930A-4162-887F-01F3BCE86ABA}">
      <dsp:nvSpPr>
        <dsp:cNvPr id="0" name=""/>
        <dsp:cNvSpPr/>
      </dsp:nvSpPr>
      <dsp:spPr>
        <a:xfrm>
          <a:off x="5557717" y="0"/>
          <a:ext cx="2837135" cy="49867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5557717" y="1994705"/>
        <a:ext cx="2837135" cy="1994705"/>
      </dsp:txXfrm>
    </dsp:sp>
    <dsp:sp modelId="{D3880005-5B83-41B1-8527-B8D00D6A5189}">
      <dsp:nvSpPr>
        <dsp:cNvPr id="0" name=""/>
        <dsp:cNvSpPr/>
      </dsp:nvSpPr>
      <dsp:spPr>
        <a:xfrm>
          <a:off x="6477260" y="8917"/>
          <a:ext cx="998049" cy="8434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C2400-FBC2-44F5-80AA-75E44626ACCD}">
      <dsp:nvSpPr>
        <dsp:cNvPr id="0" name=""/>
        <dsp:cNvSpPr/>
      </dsp:nvSpPr>
      <dsp:spPr>
        <a:xfrm>
          <a:off x="417979" y="4238749"/>
          <a:ext cx="7724879" cy="74801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A5FAB-FF34-4117-8770-FC30B00621AE}" type="datetimeFigureOut">
              <a:rPr lang="el-GR" smtClean="0"/>
              <a:t>1/11/2016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A7477-235B-40E8-8E2D-AFA345B584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44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3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2264D-CB7B-48E5-BFFD-822F54FF67DC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15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0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2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7477-235B-40E8-8E2D-AFA345B584D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40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4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2264D-CB7B-48E5-BFFD-822F54FF67D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1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ppt-cover-g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245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754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187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344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ppt-cover-g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4059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182880" indent="-182880">
              <a:lnSpc>
                <a:spcPct val="150000"/>
              </a:lnSpc>
              <a:spcBef>
                <a:spcPts val="0"/>
              </a:spcBef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5529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46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6256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323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3529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872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182880" indent="-182880">
              <a:lnSpc>
                <a:spcPct val="150000"/>
              </a:lnSpc>
              <a:spcBef>
                <a:spcPts val="0"/>
              </a:spcBef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930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051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116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739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1262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678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ppt-cover-g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9580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182880" indent="-182880">
              <a:lnSpc>
                <a:spcPct val="150000"/>
              </a:lnSpc>
              <a:spcBef>
                <a:spcPts val="0"/>
              </a:spcBef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8906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1323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641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182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046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6183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999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658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6455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0833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7335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7787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ppt-cover-g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43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182880" indent="-182880">
              <a:lnSpc>
                <a:spcPct val="150000"/>
              </a:lnSpc>
              <a:spcBef>
                <a:spcPts val="0"/>
              </a:spcBef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237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540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983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2416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7868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4068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8071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8948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296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712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7443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8214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ppt-cover-g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18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3424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182880" indent="-182880">
              <a:lnSpc>
                <a:spcPct val="150000"/>
              </a:lnSpc>
              <a:spcBef>
                <a:spcPts val="0"/>
              </a:spcBef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099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667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l-GR" dirty="0"/>
              <a:t>Kλικ για επεξεργασία των στυλ του υποδείγματος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E9032B7-2B51-4C45-BE51-1EBDE0F399C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642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5542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3571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3654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3917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4543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0780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6886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772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1075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 smtClean="0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351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05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619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76530-496B-4486-A33D-172B4A2E5FAF}" type="datetimeFigureOut">
              <a:rPr lang="en-US">
                <a:solidFill>
                  <a:prstClr val="black"/>
                </a:solidFill>
              </a:rPr>
              <a:pPr/>
              <a:t>11/1/2016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032B7-2B51-4C45-BE51-1EBDE0F399C6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567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pt-inside-g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Kλικ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για επεξεργασία των στυλ του υποδείγματος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algn="r">
              <a:defRPr/>
            </a:pPr>
            <a:fld id="{D1E3D764-ADDD-4C44-95D1-F82D0DE0203B}" type="slidenum">
              <a:rPr lang="en-GB" sz="1500" smtClean="0">
                <a:solidFill>
                  <a:srgbClr val="073E87">
                    <a:lumMod val="60000"/>
                    <a:lumOff val="40000"/>
                  </a:srgbClr>
                </a:solidFill>
                <a:latin typeface="Calibri"/>
              </a:rPr>
              <a:pPr algn="r">
                <a:defRPr/>
              </a:pPr>
              <a:t>‹#›</a:t>
            </a:fld>
            <a:endParaRPr lang="en-GB" sz="1500" dirty="0">
              <a:solidFill>
                <a:srgbClr val="073E87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59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marR="0" indent="-18288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0070C0"/>
        </a:buClr>
        <a:buSzTx/>
        <a:buFont typeface="Arial" pitchFamily="34" charset="0"/>
        <a:buChar char="•"/>
        <a:tabLst/>
        <a:defRPr sz="1200" b="1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pt-inside-g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Kλικ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για επεξεργασία των στυλ του υποδείγματος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algn="r">
              <a:defRPr/>
            </a:pPr>
            <a:fld id="{D1E3D764-ADDD-4C44-95D1-F82D0DE0203B}" type="slidenum">
              <a:rPr lang="en-GB" sz="1500" smtClean="0">
                <a:solidFill>
                  <a:srgbClr val="073E87">
                    <a:lumMod val="60000"/>
                    <a:lumOff val="40000"/>
                  </a:srgbClr>
                </a:solidFill>
                <a:latin typeface="Calibri"/>
              </a:rPr>
              <a:pPr algn="r">
                <a:defRPr/>
              </a:pPr>
              <a:t>‹#›</a:t>
            </a:fld>
            <a:endParaRPr lang="en-GB" sz="1500" dirty="0">
              <a:solidFill>
                <a:srgbClr val="073E87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597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marR="0" indent="-18288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0070C0"/>
        </a:buClr>
        <a:buSzTx/>
        <a:buFont typeface="Arial" pitchFamily="34" charset="0"/>
        <a:buChar char="•"/>
        <a:tabLst/>
        <a:defRPr sz="1200" b="1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pt-inside-g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Kλικ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για επεξεργασία των στυλ του υποδείγματος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algn="r">
              <a:defRPr/>
            </a:pPr>
            <a:fld id="{D1E3D764-ADDD-4C44-95D1-F82D0DE0203B}" type="slidenum">
              <a:rPr lang="en-GB" sz="1500" smtClean="0">
                <a:solidFill>
                  <a:srgbClr val="073E87">
                    <a:lumMod val="60000"/>
                    <a:lumOff val="40000"/>
                  </a:srgbClr>
                </a:solidFill>
                <a:latin typeface="Calibri"/>
              </a:rPr>
              <a:pPr algn="r">
                <a:defRPr/>
              </a:pPr>
              <a:t>‹#›</a:t>
            </a:fld>
            <a:endParaRPr lang="en-GB" sz="1500" dirty="0">
              <a:solidFill>
                <a:srgbClr val="073E87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12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marR="0" indent="-18288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0070C0"/>
        </a:buClr>
        <a:buSzTx/>
        <a:buFont typeface="Arial" pitchFamily="34" charset="0"/>
        <a:buChar char="•"/>
        <a:tabLst/>
        <a:defRPr sz="1200" b="1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pt-inside-g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Kλικ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για επεξεργασία των στυλ του υποδείγματος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algn="r">
              <a:defRPr/>
            </a:pPr>
            <a:fld id="{D1E3D764-ADDD-4C44-95D1-F82D0DE0203B}" type="slidenum">
              <a:rPr lang="en-GB" sz="1500" smtClean="0">
                <a:solidFill>
                  <a:srgbClr val="073E87">
                    <a:lumMod val="60000"/>
                    <a:lumOff val="40000"/>
                  </a:srgbClr>
                </a:solidFill>
                <a:latin typeface="Calibri"/>
              </a:rPr>
              <a:pPr algn="r">
                <a:defRPr/>
              </a:pPr>
              <a:t>‹#›</a:t>
            </a:fld>
            <a:endParaRPr lang="en-GB" sz="1500" dirty="0">
              <a:solidFill>
                <a:srgbClr val="073E87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14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marR="0" indent="-18288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0070C0"/>
        </a:buClr>
        <a:buSzTx/>
        <a:buFont typeface="Arial" pitchFamily="34" charset="0"/>
        <a:buChar char="•"/>
        <a:tabLst/>
        <a:defRPr sz="1200" b="1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pt-inside-g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304800" y="2286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Kλικ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2828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για επεξεργασία των στυλ του υποδείγματος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2828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algn="r">
              <a:defRPr/>
            </a:pPr>
            <a:fld id="{D1E3D764-ADDD-4C44-95D1-F82D0DE0203B}" type="slidenum">
              <a:rPr lang="en-GB" sz="1500" smtClean="0">
                <a:solidFill>
                  <a:srgbClr val="073E87">
                    <a:lumMod val="60000"/>
                    <a:lumOff val="40000"/>
                  </a:srgbClr>
                </a:solidFill>
                <a:latin typeface="Calibri"/>
              </a:rPr>
              <a:pPr algn="r">
                <a:defRPr/>
              </a:pPr>
              <a:t>‹#›</a:t>
            </a:fld>
            <a:endParaRPr lang="en-GB" sz="1500" dirty="0">
              <a:solidFill>
                <a:srgbClr val="073E87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1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marR="0" indent="-18288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0"/>
        </a:spcAft>
        <a:buClr>
          <a:srgbClr val="0070C0"/>
        </a:buClr>
        <a:buSzTx/>
        <a:buFont typeface="Arial" pitchFamily="34" charset="0"/>
        <a:buChar char="•"/>
        <a:tabLst/>
        <a:defRPr sz="1200" b="1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9B9A9A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4283968" y="1484784"/>
            <a:ext cx="4680520" cy="115212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l-GR" sz="2200" b="1" dirty="0">
                <a:solidFill>
                  <a:srgbClr val="0070C0"/>
                </a:solidFill>
                <a:latin typeface="+mj-lt"/>
                <a:ea typeface="Tahoma" pitchFamily="34" charset="0"/>
                <a:cs typeface="Tahoma" pitchFamily="34" charset="0"/>
              </a:rPr>
              <a:t>Οι Κινητές Επικοινωνίες στο κέντρο της οικονομικής και κοινωνικής ανάπτυξης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- Εικόνα" descr="1233511701.jpg"/>
          <p:cNvPicPr>
            <a:picLocks noChangeAspect="1"/>
          </p:cNvPicPr>
          <p:nvPr/>
        </p:nvPicPr>
        <p:blipFill>
          <a:blip r:embed="rId3" cstate="print"/>
          <a:srcRect t="25997" b="18795"/>
          <a:stretch>
            <a:fillRect/>
          </a:stretch>
        </p:blipFill>
        <p:spPr>
          <a:xfrm>
            <a:off x="0" y="31242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62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52" y="-54411"/>
            <a:ext cx="7677596" cy="1023612"/>
          </a:xfrm>
        </p:spPr>
        <p:txBody>
          <a:bodyPr>
            <a:normAutofit/>
          </a:bodyPr>
          <a:lstStyle/>
          <a:p>
            <a:r>
              <a:rPr lang="el-GR" sz="2200" dirty="0">
                <a:ea typeface="ＭＳ Ｐゴシック" panose="020B0600070205080204" pitchFamily="34" charset="-128"/>
              </a:rPr>
              <a:t>Α’ εξάμηνο 2016</a:t>
            </a:r>
            <a:r>
              <a:rPr lang="en-US" sz="2200" dirty="0">
                <a:ea typeface="ＭＳ Ｐゴシック" panose="020B0600070205080204" pitchFamily="34" charset="-128"/>
              </a:rPr>
              <a:t>: </a:t>
            </a:r>
            <a:r>
              <a:rPr lang="el-GR" sz="2200" dirty="0">
                <a:ea typeface="ＭＳ Ｐゴシック" panose="020B0600070205080204" pitchFamily="34" charset="-128"/>
              </a:rPr>
              <a:t>Ο κλάδος παρά τη μείωση των εσόδων</a:t>
            </a:r>
            <a:r>
              <a:rPr lang="en-US" sz="2200" dirty="0">
                <a:ea typeface="ＭＳ Ｐゴシック" panose="020B0600070205080204" pitchFamily="34" charset="-128"/>
              </a:rPr>
              <a:t>…</a:t>
            </a:r>
            <a:r>
              <a:rPr lang="el-GR" sz="22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3576" y="970582"/>
            <a:ext cx="7056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- 4,3% η μείωση εσόδων στις υπηρεσίες </a:t>
            </a:r>
            <a:r>
              <a:rPr lang="el-G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το α΄6μηνο του 2016.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38600" y="62817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</a:pPr>
            <a:r>
              <a:rPr lang="el-GR" sz="800" i="1" dirty="0">
                <a:solidFill>
                  <a:prstClr val="white"/>
                </a:solidFill>
                <a:cs typeface="Arial" panose="020B0604020202020204" pitchFamily="34" charset="0"/>
              </a:rPr>
              <a:t> * Δεν λαμβάνονται υπ’ όψιν οι υψηλές δαπάνες για άδειες φάσματος</a:t>
            </a:r>
          </a:p>
          <a:p>
            <a:pPr marL="0" lvl="1">
              <a:lnSpc>
                <a:spcPct val="120000"/>
              </a:lnSpc>
              <a:buClr>
                <a:srgbClr val="0E2947"/>
              </a:buClr>
            </a:pPr>
            <a:r>
              <a:rPr lang="el-GR" sz="800" i="1" dirty="0">
                <a:solidFill>
                  <a:prstClr val="white"/>
                </a:solidFill>
                <a:cs typeface="Arial" panose="020B0604020202020204" pitchFamily="34" charset="0"/>
              </a:rPr>
              <a:t>Πηγή: ανάλυση στοιχείων παρόχων κινητής τηλεφωνίας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730910"/>
              </p:ext>
            </p:extLst>
          </p:nvPr>
        </p:nvGraphicFramePr>
        <p:xfrm>
          <a:off x="539552" y="1555357"/>
          <a:ext cx="7994104" cy="456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70751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52" y="-54411"/>
            <a:ext cx="7101532" cy="1023612"/>
          </a:xfrm>
        </p:spPr>
        <p:txBody>
          <a:bodyPr>
            <a:normAutofit/>
          </a:bodyPr>
          <a:lstStyle/>
          <a:p>
            <a:r>
              <a:rPr lang="el-GR" sz="2200" dirty="0">
                <a:ea typeface="ＭＳ Ｐゴシック" panose="020B0600070205080204" pitchFamily="34" charset="-128"/>
              </a:rPr>
              <a:t>Α’ εξάμηνο 2016</a:t>
            </a:r>
            <a:r>
              <a:rPr lang="en-US" sz="2200" dirty="0">
                <a:ea typeface="ＭＳ Ｐゴシック" panose="020B0600070205080204" pitchFamily="34" charset="-128"/>
              </a:rPr>
              <a:t>: …</a:t>
            </a:r>
            <a:r>
              <a:rPr lang="el-GR" sz="2200" dirty="0">
                <a:ea typeface="ＭＳ Ｐゴシック" panose="020B0600070205080204" pitchFamily="34" charset="-128"/>
              </a:rPr>
              <a:t>αύξησε 33% τις επενδύσεις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3576" y="970582"/>
            <a:ext cx="89504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€187 εκ. οι επενδύσεις το α’ 6μηνο του 2016</a:t>
            </a:r>
          </a:p>
          <a:p>
            <a:pPr>
              <a:spcBef>
                <a:spcPct val="0"/>
              </a:spcBef>
              <a:buNone/>
            </a:pPr>
            <a:endParaRPr lang="el-GR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Το 21% των εσόδων από υπηρεσίες</a:t>
            </a:r>
            <a:r>
              <a:rPr lang="en-GB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και το 54% του </a:t>
            </a:r>
            <a:r>
              <a:rPr lang="en-GB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EBITDA</a:t>
            </a: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επενδύει ο Κλάδος κατά μέσο όρο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τα τελευταία 4 τρίμηνα</a:t>
            </a:r>
          </a:p>
          <a:p>
            <a:pPr>
              <a:spcBef>
                <a:spcPct val="0"/>
              </a:spcBef>
              <a:buNone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38600" y="62817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</a:pPr>
            <a:r>
              <a:rPr lang="el-GR" sz="800" i="1" dirty="0">
                <a:solidFill>
                  <a:prstClr val="white"/>
                </a:solidFill>
                <a:cs typeface="Arial" panose="020B0604020202020204" pitchFamily="34" charset="0"/>
              </a:rPr>
              <a:t> * Δεν λαμβάνονται υπ’ όψιν οι υψηλές δαπάνες για άδειες φάσματος</a:t>
            </a:r>
          </a:p>
          <a:p>
            <a:pPr marL="0" lvl="1">
              <a:lnSpc>
                <a:spcPct val="120000"/>
              </a:lnSpc>
              <a:buClr>
                <a:srgbClr val="0E2947"/>
              </a:buClr>
            </a:pPr>
            <a:r>
              <a:rPr lang="el-GR" sz="800" i="1" dirty="0">
                <a:solidFill>
                  <a:prstClr val="white"/>
                </a:solidFill>
                <a:cs typeface="Arial" panose="020B0604020202020204" pitchFamily="34" charset="0"/>
              </a:rPr>
              <a:t>Πηγή: ανάλυση στοιχείων παρόχων κινητής τηλεφωνίας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140245"/>
              </p:ext>
            </p:extLst>
          </p:nvPr>
        </p:nvGraphicFramePr>
        <p:xfrm>
          <a:off x="193576" y="1988840"/>
          <a:ext cx="7839670" cy="429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34949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62800" cy="838200"/>
          </a:xfrm>
        </p:spPr>
        <p:txBody>
          <a:bodyPr>
            <a:normAutofit/>
          </a:bodyPr>
          <a:lstStyle/>
          <a:p>
            <a:r>
              <a:rPr lang="el-GR" sz="2200" dirty="0">
                <a:ea typeface="ＭＳ Ｐゴシック" panose="020B0600070205080204" pitchFamily="34" charset="-128"/>
              </a:rPr>
              <a:t>Οι επενδύσεις είναι απαραίτητες για να ακολουθήσουμε την παγκόσμια τάση </a:t>
            </a:r>
            <a:endParaRPr lang="el-GR" sz="2200" dirty="0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122573" y="958002"/>
            <a:ext cx="9036496" cy="470912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dirty="0">
                <a:latin typeface="+mn-lt"/>
                <a:cs typeface="Arial" panose="020B0604020202020204" pitchFamily="34" charset="0"/>
              </a:rPr>
              <a:t>Ο Κλάδος </a:t>
            </a:r>
            <a:r>
              <a:rPr lang="el-GR" sz="14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μπορεί να συμβάλλει στην ανταγωνιστικότητα της οικονομίας </a:t>
            </a:r>
            <a:r>
              <a:rPr lang="el-GR" sz="1400" dirty="0">
                <a:latin typeface="+mn-lt"/>
                <a:cs typeface="Arial" panose="020B0604020202020204" pitchFamily="34" charset="0"/>
              </a:rPr>
              <a:t>&amp; τη βελτίωση της δημόσιας διοίκησης μέσω </a:t>
            </a:r>
            <a:r>
              <a:rPr lang="el-GR" sz="1400" b="1" dirty="0">
                <a:latin typeface="+mn-lt"/>
                <a:cs typeface="Arial" panose="020B0604020202020204" pitchFamily="34" charset="0"/>
              </a:rPr>
              <a:t>Μ2Μ, Mobile Money, Mobile for Development, Mobile Agriculture, Smart Metering, </a:t>
            </a:r>
            <a:r>
              <a:rPr lang="en-GB" sz="1400" b="1" dirty="0">
                <a:latin typeface="+mn-lt"/>
                <a:cs typeface="Arial" panose="020B0604020202020204" pitchFamily="34" charset="0"/>
              </a:rPr>
              <a:t>Smart Cities</a:t>
            </a:r>
            <a:r>
              <a:rPr lang="el-GR" sz="140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b="1" dirty="0">
                <a:solidFill>
                  <a:prstClr val="black"/>
                </a:solidFill>
                <a:latin typeface="Calibri"/>
                <a:ea typeface="+mn-ea"/>
              </a:rPr>
              <a:t>Το 75% του διαδικτυακού </a:t>
            </a:r>
            <a:r>
              <a:rPr lang="el-GR" sz="1400" b="1" dirty="0" err="1">
                <a:solidFill>
                  <a:prstClr val="black"/>
                </a:solidFill>
                <a:latin typeface="Calibri"/>
                <a:ea typeface="+mn-ea"/>
              </a:rPr>
              <a:t>traffic</a:t>
            </a:r>
            <a:r>
              <a:rPr lang="el-GR" sz="1400" b="1" dirty="0">
                <a:solidFill>
                  <a:prstClr val="black"/>
                </a:solidFill>
                <a:latin typeface="Calibri"/>
                <a:ea typeface="+mn-ea"/>
              </a:rPr>
              <a:t> θα προέρχεται από φορητές συσκευές μέχρι το 2017</a:t>
            </a:r>
            <a:r>
              <a:rPr lang="en-US" sz="1400" b="1" dirty="0">
                <a:solidFill>
                  <a:prstClr val="black"/>
                </a:solidFill>
                <a:latin typeface="Calibri"/>
                <a:ea typeface="+mn-ea"/>
              </a:rPr>
              <a:t> (zenith research)</a:t>
            </a:r>
            <a:endParaRPr lang="el-GR" sz="14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b="1" dirty="0">
                <a:latin typeface="+mn-lt"/>
                <a:cs typeface="Arial" panose="020B0604020202020204" pitchFamily="34" charset="0"/>
              </a:rPr>
              <a:t>Θα μπορέσει να ανταγωνιστεί τους νέους παίκτες, όπως οι </a:t>
            </a:r>
            <a:r>
              <a:rPr lang="el-GR" sz="1400" b="1" dirty="0" err="1">
                <a:latin typeface="+mn-lt"/>
                <a:cs typeface="Arial" panose="020B0604020202020204" pitchFamily="34" charset="0"/>
              </a:rPr>
              <a:t>over</a:t>
            </a:r>
            <a:r>
              <a:rPr lang="el-GR" sz="1400" b="1" dirty="0">
                <a:latin typeface="+mn-lt"/>
                <a:cs typeface="Arial" panose="020B0604020202020204" pitchFamily="34" charset="0"/>
              </a:rPr>
              <a:t>-</a:t>
            </a:r>
            <a:r>
              <a:rPr lang="el-GR" sz="1400" b="1" dirty="0" err="1">
                <a:latin typeface="+mn-lt"/>
                <a:cs typeface="Arial" panose="020B0604020202020204" pitchFamily="34" charset="0"/>
              </a:rPr>
              <a:t>the</a:t>
            </a:r>
            <a:r>
              <a:rPr lang="el-GR" sz="1400" b="1" dirty="0">
                <a:latin typeface="+mn-lt"/>
                <a:cs typeface="Arial" panose="020B0604020202020204" pitchFamily="34" charset="0"/>
              </a:rPr>
              <a:t>-</a:t>
            </a:r>
            <a:r>
              <a:rPr lang="el-GR" sz="1400" b="1" dirty="0" err="1">
                <a:latin typeface="+mn-lt"/>
                <a:cs typeface="Arial" panose="020B0604020202020204" pitchFamily="34" charset="0"/>
              </a:rPr>
              <a:t>top</a:t>
            </a:r>
            <a:r>
              <a:rPr lang="el-GR" sz="1400" b="1" dirty="0">
                <a:latin typeface="+mn-lt"/>
                <a:cs typeface="Arial" panose="020B0604020202020204" pitchFamily="34" charset="0"/>
              </a:rPr>
              <a:t> (OTT) </a:t>
            </a:r>
            <a:r>
              <a:rPr lang="el-GR" sz="1400" dirty="0" err="1">
                <a:latin typeface="+mn-lt"/>
                <a:cs typeface="Arial" panose="020B0604020202020204" pitchFamily="34" charset="0"/>
              </a:rPr>
              <a:t>πάροχοι</a:t>
            </a:r>
            <a:r>
              <a:rPr lang="el-GR" sz="1400" dirty="0">
                <a:latin typeface="+mn-lt"/>
                <a:cs typeface="Arial" panose="020B0604020202020204" pitchFamily="34" charset="0"/>
              </a:rPr>
              <a:t> υπηρεσιών, που διαθέτουν  μονοπωλιακή δύναμη στις αγορές τους, χωρίς να δημιουργούν έσοδα στα δημόσια ταμεία</a:t>
            </a:r>
            <a:r>
              <a:rPr lang="en-GB" sz="1400" dirty="0">
                <a:latin typeface="+mn-lt"/>
                <a:cs typeface="Arial" panose="020B0604020202020204" pitchFamily="34" charset="0"/>
              </a:rPr>
              <a:t>.</a:t>
            </a:r>
            <a:endParaRPr lang="el-GR" sz="14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81090903"/>
              </p:ext>
            </p:extLst>
          </p:nvPr>
        </p:nvGraphicFramePr>
        <p:xfrm>
          <a:off x="467544" y="4552528"/>
          <a:ext cx="3435424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68424" y="2420888"/>
            <a:ext cx="3627512" cy="2167136"/>
            <a:chOff x="0" y="0"/>
            <a:chExt cx="4572000" cy="2743200"/>
          </a:xfrm>
        </p:grpSpPr>
        <p:graphicFrame>
          <p:nvGraphicFramePr>
            <p:cNvPr id="12" name="Chart 11"/>
            <p:cNvGraphicFramePr/>
            <p:nvPr/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3" name="Straight Arrow Connector 12"/>
            <p:cNvCxnSpPr/>
            <p:nvPr/>
          </p:nvCxnSpPr>
          <p:spPr>
            <a:xfrm flipV="1">
              <a:off x="1304925" y="489857"/>
              <a:ext cx="2314575" cy="13430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7"/>
            <p:cNvSpPr txBox="1"/>
            <p:nvPr/>
          </p:nvSpPr>
          <p:spPr>
            <a:xfrm rot="19706134">
              <a:off x="1752600" y="653768"/>
              <a:ext cx="1038225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100" dirty="0"/>
                <a:t>61% </a:t>
              </a:r>
              <a:r>
                <a:rPr lang="el-GR" sz="1100" dirty="0">
                  <a:ln>
                    <a:noFill/>
                  </a:ln>
                </a:rPr>
                <a:t>ετησίως</a:t>
              </a:r>
              <a:endParaRPr lang="en-US" sz="1100" dirty="0">
                <a:ln>
                  <a:noFill/>
                </a:ln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226992" y="4863344"/>
            <a:ext cx="1787944" cy="555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7"/>
          <p:cNvSpPr txBox="1"/>
          <p:nvPr/>
        </p:nvSpPr>
        <p:spPr>
          <a:xfrm rot="20526165">
            <a:off x="1635305" y="4845354"/>
            <a:ext cx="1314431" cy="1626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100" dirty="0"/>
              <a:t>26% </a:t>
            </a:r>
            <a:r>
              <a:rPr lang="el-GR" sz="1100" dirty="0">
                <a:ln>
                  <a:noFill/>
                </a:ln>
              </a:rPr>
              <a:t>ετησίως</a:t>
            </a:r>
            <a:endParaRPr lang="en-US" sz="1100" dirty="0">
              <a:ln>
                <a:noFill/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58446"/>
            <a:ext cx="3796663" cy="39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455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" y="143180"/>
            <a:ext cx="7812236" cy="726281"/>
          </a:xfrm>
        </p:spPr>
        <p:txBody>
          <a:bodyPr>
            <a:noAutofit/>
          </a:bodyPr>
          <a:lstStyle/>
          <a:p>
            <a:r>
              <a:rPr lang="el-GR" altLang="en-US" sz="2200" dirty="0">
                <a:ea typeface="ＭＳ Ｐゴシック" panose="020B0600070205080204" pitchFamily="34" charset="-128"/>
              </a:rPr>
              <a:t>Τα δίκτυα νέας γενιάς μπορούν να συμβάλλουν σημαντικά στην ανάπτυξη της Ελληνικής Οικονομίας </a:t>
            </a:r>
          </a:p>
        </p:txBody>
      </p:sp>
      <p:sp>
        <p:nvSpPr>
          <p:cNvPr id="6" name="7 - Στρογγυλεμένο ορθογώνιο"/>
          <p:cNvSpPr/>
          <p:nvPr/>
        </p:nvSpPr>
        <p:spPr>
          <a:xfrm>
            <a:off x="426265" y="1756628"/>
            <a:ext cx="8339137" cy="4210466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958389"/>
            <a:ext cx="89793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+2,2% αύξηση στο ΑΕΠ ή €4,49 δισ. και €2,06 δισ. αύξηση στα δημόσια έσοδα έως το 2020, αν η Ελλάδα συγκλίνει στη χρήση δεδομένων </a:t>
            </a: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με την ΕΕ</a:t>
            </a: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32620"/>
              </p:ext>
            </p:extLst>
          </p:nvPr>
        </p:nvGraphicFramePr>
        <p:xfrm>
          <a:off x="381000" y="1942800"/>
          <a:ext cx="4947138" cy="192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789877"/>
              </p:ext>
            </p:extLst>
          </p:nvPr>
        </p:nvGraphicFramePr>
        <p:xfrm>
          <a:off x="381000" y="4038299"/>
          <a:ext cx="4947138" cy="194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038600" y="62817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</a:pPr>
            <a:r>
              <a:rPr lang="el-GR" sz="1000" i="1" dirty="0">
                <a:solidFill>
                  <a:prstClr val="white"/>
                </a:solidFill>
                <a:cs typeface="Arial" panose="020B0604020202020204" pitchFamily="34" charset="0"/>
              </a:rPr>
              <a:t>Πηγή: Οι Ψηφιακές Επικοινωνίες Βασικός Πυλώνας Ανάπτυξης της Ελληνικής Οικονομίας, ΟΠΑ 2016</a:t>
            </a:r>
          </a:p>
        </p:txBody>
      </p:sp>
    </p:spTree>
    <p:extLst>
      <p:ext uri="{BB962C8B-B14F-4D97-AF65-F5344CB8AC3E}">
        <p14:creationId xmlns:p14="http://schemas.microsoft.com/office/powerpoint/2010/main" val="462005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" y="0"/>
            <a:ext cx="7596336" cy="869461"/>
          </a:xfrm>
        </p:spPr>
        <p:txBody>
          <a:bodyPr>
            <a:normAutofit/>
          </a:bodyPr>
          <a:lstStyle/>
          <a:p>
            <a:br>
              <a:rPr lang="el-GR" altLang="en-US" sz="2200" dirty="0">
                <a:ea typeface="ＭＳ Ｐゴシック" panose="020B0600070205080204" pitchFamily="34" charset="-128"/>
              </a:rPr>
            </a:br>
            <a:r>
              <a:rPr lang="el-GR" altLang="en-US" sz="2200" dirty="0">
                <a:ea typeface="ＭＳ Ｐゴシック" panose="020B0600070205080204" pitchFamily="34" charset="-128"/>
              </a:rPr>
              <a:t>Προϋποθέσεις για την ανάπτυξη των Κινητών Επικοινωνιών</a:t>
            </a:r>
            <a:r>
              <a:rPr lang="el-GR" sz="2200" dirty="0"/>
              <a:t> </a:t>
            </a:r>
            <a:endParaRPr lang="el-GR" altLang="en-US" sz="2100" dirty="0">
              <a:ea typeface="ＭＳ Ｐゴシック" panose="020B0600070205080204" pitchFamily="34" charset="-128"/>
            </a:endParaRPr>
          </a:p>
        </p:txBody>
      </p:sp>
      <p:sp>
        <p:nvSpPr>
          <p:cNvPr id="6" name="7 - Στρογγυλεμένο ορθογώνιο"/>
          <p:cNvSpPr/>
          <p:nvPr/>
        </p:nvSpPr>
        <p:spPr>
          <a:xfrm>
            <a:off x="30956" y="1052736"/>
            <a:ext cx="8964488" cy="4752431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829" y="1052736"/>
            <a:ext cx="8210741" cy="655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0070C0"/>
              </a:buClr>
            </a:pPr>
            <a:r>
              <a:rPr lang="el-GR" sz="1600" b="1" dirty="0">
                <a:solidFill>
                  <a:srgbClr val="0070C0"/>
                </a:solidFill>
              </a:rPr>
              <a:t>Σταθερό επενδυτικό περιβάλλον για τον Κλάδο</a:t>
            </a:r>
          </a:p>
          <a:p>
            <a:pPr marL="182880" lvl="2" indent="-182880" algn="just">
              <a:lnSpc>
                <a:spcPct val="125000"/>
              </a:lnSpc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Προβλέψιμο ρυθμιστικό πλαίσιο, φιλικό προς τις επενδύσεις για</a:t>
            </a:r>
          </a:p>
          <a:p>
            <a:pPr marL="742950" lvl="3" indent="-285750" algn="just">
              <a:lnSpc>
                <a:spcPct val="125000"/>
              </a:lnSpc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την ωρίμανση επενδύσεων σε δίκτυα 4</a:t>
            </a: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G</a:t>
            </a:r>
          </a:p>
          <a:p>
            <a:pPr marL="742950" lvl="3" indent="-285750" algn="just">
              <a:lnSpc>
                <a:spcPct val="125000"/>
              </a:lnSpc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την προετοιμασία δικτύων 5</a:t>
            </a: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G</a:t>
            </a:r>
            <a:endParaRPr lang="el-GR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742950" lvl="3" indent="-285750" algn="just">
              <a:lnSpc>
                <a:spcPct val="125000"/>
              </a:lnSpc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την απελευθέρωση φάσματος</a:t>
            </a: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82880" lvl="2" indent="-182880" algn="just">
              <a:lnSpc>
                <a:spcPct val="125000"/>
              </a:lnSpc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Εξορθολογισμός φορολογικού πλαισίου</a:t>
            </a:r>
          </a:p>
          <a:p>
            <a:pPr marL="742950" lvl="3" indent="-285750" algn="just">
              <a:lnSpc>
                <a:spcPct val="125000"/>
              </a:lnSpc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Κατάργηση </a:t>
            </a: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roaming &amp; </a:t>
            </a: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μείωση ειδικού τέλους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0070C0"/>
              </a:buClr>
            </a:pPr>
            <a:endParaRPr lang="el-GR" sz="1600" b="1" dirty="0">
              <a:solidFill>
                <a:srgbClr val="0070C0"/>
              </a:solidFill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0070C0"/>
              </a:buClr>
            </a:pPr>
            <a:r>
              <a:rPr lang="el-GR" sz="1600" b="1" dirty="0">
                <a:solidFill>
                  <a:srgbClr val="0070C0"/>
                </a:solidFill>
              </a:rPr>
              <a:t>Αναγκαία η δημιουργία Εθνικού Σχεδίου Ψηφιακής Ανάπτυξης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0070C0"/>
              </a:buClr>
            </a:pPr>
            <a:r>
              <a:rPr lang="el-GR" sz="1600" b="1" dirty="0">
                <a:solidFill>
                  <a:prstClr val="black"/>
                </a:solidFill>
              </a:rPr>
              <a:t>+2,5% αύξηση της διείσδυσης της σταθερής και +7,4% της κινητής </a:t>
            </a:r>
            <a:r>
              <a:rPr lang="el-GR" sz="1600" b="1" dirty="0" err="1">
                <a:solidFill>
                  <a:prstClr val="black"/>
                </a:solidFill>
              </a:rPr>
              <a:t>ευρυζωνικότητας</a:t>
            </a:r>
            <a:r>
              <a:rPr lang="el-GR" sz="1600" b="1" dirty="0">
                <a:solidFill>
                  <a:prstClr val="black"/>
                </a:solidFill>
              </a:rPr>
              <a:t> με την υιοθέτηση Εθνικού Στρατηγικού Σχεδίου για τις Ψηφιακές Επικοινωνίες</a:t>
            </a:r>
          </a:p>
          <a:p>
            <a:pPr marL="182880" lvl="2" indent="-182880" algn="just">
              <a:lnSpc>
                <a:spcPct val="125000"/>
              </a:lnSpc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Η ITU είχε συστήσει σε όλες τις χώρες την εκπόνηση ενός </a:t>
            </a:r>
            <a:r>
              <a:rPr lang="el-GR" sz="1600" dirty="0">
                <a:solidFill>
                  <a:prstClr val="black"/>
                </a:solidFill>
                <a:latin typeface="Trebuchet MS" pitchFamily="34" charset="0"/>
              </a:rPr>
              <a:t>Εθνικού Σχεδίου Ψηφιακής Ανάπτυξης (</a:t>
            </a:r>
            <a:r>
              <a:rPr lang="el-GR" sz="1600" dirty="0" err="1">
                <a:solidFill>
                  <a:prstClr val="black"/>
                </a:solidFill>
                <a:ea typeface="Calibri"/>
                <a:cs typeface="Times New Roman"/>
              </a:rPr>
              <a:t>National</a:t>
            </a: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l-GR" sz="1600" dirty="0" err="1">
                <a:solidFill>
                  <a:prstClr val="black"/>
                </a:solidFill>
                <a:ea typeface="Calibri"/>
                <a:cs typeface="Times New Roman"/>
              </a:rPr>
              <a:t>Broadband</a:t>
            </a: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l-GR" sz="1600" dirty="0" err="1">
                <a:solidFill>
                  <a:prstClr val="black"/>
                </a:solidFill>
                <a:ea typeface="Calibri"/>
                <a:cs typeface="Times New Roman"/>
              </a:rPr>
              <a:t>Plan</a:t>
            </a: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) έως το 2015.</a:t>
            </a:r>
          </a:p>
          <a:p>
            <a:pPr marL="182880" lvl="2" indent="-182880" algn="just">
              <a:lnSpc>
                <a:spcPct val="125000"/>
              </a:lnSpc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</a:rPr>
              <a:t>151</a:t>
            </a:r>
            <a:r>
              <a:rPr lang="el-GR" sz="1600" dirty="0">
                <a:solidFill>
                  <a:prstClr val="black"/>
                </a:solidFill>
                <a:ea typeface="Calibri"/>
                <a:cs typeface="Times New Roman"/>
              </a:rPr>
              <a:t> χώρες έχουν ήδη υιοθετήσει αντίστοιχες εθνικές στρατηγικές. </a:t>
            </a:r>
            <a:endParaRPr lang="el-GR" sz="1600" dirty="0">
              <a:solidFill>
                <a:prstClr val="black"/>
              </a:solidFill>
              <a:latin typeface="Trebuchet MS" pitchFamily="34" charset="0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l-GR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l-GR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Tx/>
              <a:buChar char="-"/>
            </a:pPr>
            <a:endParaRPr lang="el-GR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Tx/>
              <a:buChar char="-"/>
            </a:pPr>
            <a:endParaRPr lang="el-GR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705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62800" cy="838200"/>
          </a:xfrm>
        </p:spPr>
        <p:txBody>
          <a:bodyPr>
            <a:normAutofit/>
          </a:bodyPr>
          <a:lstStyle/>
          <a:p>
            <a:r>
              <a:rPr lang="el-GR" sz="2100" dirty="0">
                <a:ea typeface="ＭＳ Ｐゴシック" panose="020B0600070205080204" pitchFamily="34" charset="-128"/>
              </a:rPr>
              <a:t>Πρόταση: Εθνικό Σχέδιο Ψηφιακής Ανάπτυξης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87773" y="937736"/>
            <a:ext cx="8232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l-GR" sz="1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Υιοθέτηση Εθνικού Σχεδίου Ψηφιακής Ανάπτυξης για την Ελλάδα</a:t>
            </a:r>
            <a:endParaRPr lang="en-US" sz="18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6069548"/>
              </p:ext>
            </p:extLst>
          </p:nvPr>
        </p:nvGraphicFramePr>
        <p:xfrm>
          <a:off x="323529" y="1394564"/>
          <a:ext cx="8396608" cy="498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2204864"/>
            <a:ext cx="280831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500" b="1" dirty="0">
                <a:solidFill>
                  <a:srgbClr val="31B6FD">
                    <a:lumMod val="75000"/>
                  </a:srgbClr>
                </a:solidFill>
              </a:rPr>
              <a:t>Εθνική προτεραιότητα οι Ψηφιακές Επικοινωνίες</a:t>
            </a:r>
            <a:endParaRPr lang="en-GB" sz="1500" b="1" dirty="0">
              <a:solidFill>
                <a:srgbClr val="31B6FD">
                  <a:lumMod val="75000"/>
                </a:srgbClr>
              </a:solidFill>
            </a:endParaRPr>
          </a:p>
          <a:p>
            <a:pPr lvl="0"/>
            <a:endParaRPr lang="en-GB" sz="1300" b="1" dirty="0">
              <a:solidFill>
                <a:srgbClr val="31B6FD">
                  <a:lumMod val="75000"/>
                </a:srgb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13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</a:t>
            </a:r>
            <a:r>
              <a:rPr lang="el-GR" sz="13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οχλός</a:t>
            </a:r>
            <a:r>
              <a:rPr lang="el-GR" sz="13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οικονομικής ανάπτυξης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l-GR" sz="13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13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K</a:t>
            </a:r>
            <a:r>
              <a:rPr lang="el-GR" sz="13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αταλύτης</a:t>
            </a:r>
            <a:r>
              <a:rPr lang="el-GR" sz="13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ανταγωνιστικότητας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l-GR" sz="13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3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Παράγοντας κοινωνικής προόδου</a:t>
            </a:r>
            <a:endParaRPr lang="en-GB" sz="1300" dirty="0"/>
          </a:p>
          <a:p>
            <a:endParaRPr lang="en-GB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2204864"/>
            <a:ext cx="23762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500" b="1" dirty="0">
                <a:solidFill>
                  <a:srgbClr val="31B6FD">
                    <a:lumMod val="75000"/>
                  </a:srgbClr>
                </a:solidFill>
              </a:rPr>
              <a:t>Συνεργατικό μοντέλο</a:t>
            </a:r>
          </a:p>
          <a:p>
            <a:pPr lvl="0"/>
            <a:endParaRPr lang="en-GB" sz="1300" b="1" dirty="0">
              <a:solidFill>
                <a:srgbClr val="31B6FD">
                  <a:lumMod val="75000"/>
                </a:srgbClr>
              </a:solidFill>
            </a:endParaRPr>
          </a:p>
          <a:p>
            <a:pPr lvl="0"/>
            <a:endParaRPr lang="el-GR" sz="13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ctr"/>
            <a:r>
              <a:rPr lang="el-GR" sz="13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Διαβούλευση με όλους τους ενδιαφερόμενους φορείς</a:t>
            </a:r>
            <a:endParaRPr lang="en-GB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2179017"/>
            <a:ext cx="277998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1500" b="1" dirty="0">
                <a:solidFill>
                  <a:srgbClr val="31B6FD">
                    <a:lumMod val="75000"/>
                  </a:srgbClr>
                </a:solidFill>
              </a:rPr>
              <a:t>Άξονες δράσης</a:t>
            </a:r>
          </a:p>
          <a:p>
            <a:pPr lvl="0"/>
            <a:r>
              <a:rPr lang="el-GR" sz="13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Υποδομές</a:t>
            </a:r>
            <a:r>
              <a:rPr lang="el-G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: Ενίσχυση απαραίτητων </a:t>
            </a:r>
            <a:r>
              <a:rPr lang="el-GR" sz="13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ευρυζωνικών</a:t>
            </a:r>
            <a:r>
              <a:rPr lang="el-G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δικτύων ως προϋπόθεση για την ανάπτυξη καινοτόμων υπηρεσιών.</a:t>
            </a:r>
          </a:p>
          <a:p>
            <a:pPr lvl="0"/>
            <a:endParaRPr lang="el-GR" sz="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l-GR" sz="13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Θεσμικό Πλαίσιο</a:t>
            </a:r>
            <a:r>
              <a:rPr lang="el-G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: Θέσπιση του κατάλληλου θεσμικού, επενδυτικού και φορολογικού πλαισίου, το οποίο θα επιτρέψει την ανάπτυξη και τη χρήση δικτύων και υπηρεσιών ΨΕ</a:t>
            </a:r>
          </a:p>
          <a:p>
            <a:pPr lvl="0"/>
            <a:endParaRPr lang="el-GR" sz="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/>
            <a:r>
              <a:rPr lang="el-GR" sz="13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Κινητροδότηση</a:t>
            </a:r>
            <a:r>
              <a:rPr lang="el-GR" sz="1300" dirty="0">
                <a:solidFill>
                  <a:prstClr val="black">
                    <a:lumMod val="65000"/>
                    <a:lumOff val="35000"/>
                  </a:prstClr>
                </a:solidFill>
              </a:rPr>
              <a:t>: Παροχή κινήτρων για την υιοθέτηση καινοτόμων υπηρεσιών στους φορείς ΟΤΑ, τις επιχειρήσεις και τους πολίτες &amp; δράσεις προώθησης της έρευνας, της εκπαίδευσης και της νεοφυούς επιχειρηματικότητας</a:t>
            </a:r>
            <a:r>
              <a:rPr lang="el-GR" sz="1300" b="1" dirty="0">
                <a:solidFill>
                  <a:srgbClr val="31B6FD">
                    <a:lumMod val="75000"/>
                  </a:srgbClr>
                </a:solidFill>
              </a:rPr>
              <a:t> </a:t>
            </a:r>
            <a:endParaRPr lang="en-GB" sz="13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51720" y="5858688"/>
            <a:ext cx="8232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l-GR" sz="1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Εθνικό Σχέδιο Ψηφιακής Ανάπτυξης (2016-2020)</a:t>
            </a:r>
            <a:endParaRPr lang="en-US" sz="1800" kern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06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63544" cy="838200"/>
          </a:xfrm>
        </p:spPr>
        <p:txBody>
          <a:bodyPr>
            <a:normAutofit/>
          </a:bodyPr>
          <a:lstStyle/>
          <a:p>
            <a:r>
              <a:rPr lang="en-US" sz="2200" dirty="0"/>
              <a:t>IN*VENT – </a:t>
            </a:r>
            <a:r>
              <a:rPr lang="el-GR" sz="2200" dirty="0"/>
              <a:t>Ε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πώαση καινοτόμων επιχειρηματικών σχημάτων </a:t>
            </a:r>
            <a:endParaRPr lang="el-GR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70027"/>
            <a:ext cx="5437079" cy="2087165"/>
          </a:xfrm>
        </p:spPr>
      </p:pic>
      <p:sp>
        <p:nvSpPr>
          <p:cNvPr id="5" name="Rectangle 4"/>
          <p:cNvSpPr/>
          <p:nvPr/>
        </p:nvSpPr>
        <p:spPr>
          <a:xfrm>
            <a:off x="683568" y="1556792"/>
            <a:ext cx="7848872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IN*VENT: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νάπτυξη και λειτουργία ενός πρωτοπόρου εντατικού προγράμματος επώασης καινοτόμων επιχειρηματικών σχημάτων (Θερμοκοιτίδα)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1000"/>
              </a:spcAft>
            </a:pP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40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934200" cy="838200"/>
          </a:xfrm>
        </p:spPr>
        <p:txBody>
          <a:bodyPr/>
          <a:lstStyle/>
          <a:p>
            <a:r>
              <a:rPr lang="en-US" dirty="0"/>
              <a:t>IN*VENT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7560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Υπό την επίβλεψη του ΥΠΟΜΕΔΙ</a:t>
            </a:r>
          </a:p>
          <a:p>
            <a:r>
              <a:rPr lang="el-GR" sz="1700" b="0" dirty="0">
                <a:solidFill>
                  <a:schemeClr val="tx1"/>
                </a:solidFill>
              </a:rPr>
              <a:t>Ο</a:t>
            </a:r>
            <a:r>
              <a:rPr lang="el-GR" sz="1700" dirty="0">
                <a:solidFill>
                  <a:schemeClr val="tx1"/>
                </a:solidFill>
              </a:rPr>
              <a:t> </a:t>
            </a:r>
            <a:r>
              <a:rPr lang="el-GR" sz="1700" dirty="0">
                <a:solidFill>
                  <a:srgbClr val="0070C0"/>
                </a:solidFill>
              </a:rPr>
              <a:t>Κόμβος </a:t>
            </a:r>
            <a:r>
              <a:rPr lang="el-GR" sz="1700" dirty="0" err="1">
                <a:solidFill>
                  <a:srgbClr val="0070C0"/>
                </a:solidFill>
              </a:rPr>
              <a:t>ΕΠΙ.νοώ</a:t>
            </a:r>
            <a:r>
              <a:rPr lang="el-GR" sz="1700" dirty="0">
                <a:solidFill>
                  <a:srgbClr val="0070C0"/>
                </a:solidFill>
              </a:rPr>
              <a:t> του ΕΜΠ </a:t>
            </a:r>
            <a:r>
              <a:rPr lang="el-GR" sz="1700" b="0" dirty="0"/>
              <a:t>αναλαμβάνει τη λειτουργία του προγράμματος και θα παράσχει τεχνογνωσία, εξειδικευμένους επιστήμονες, εξοπλισμό και το εκτεταμένο δίκτυο αποφοίτων του,  που θα υποστηρίξει ενεργά το εγχείρημα</a:t>
            </a:r>
            <a:r>
              <a:rPr lang="el-GR" sz="1700" dirty="0"/>
              <a:t>. </a:t>
            </a:r>
          </a:p>
          <a:p>
            <a:r>
              <a:rPr lang="el-GR" sz="1700" b="0" dirty="0"/>
              <a:t>Ο</a:t>
            </a:r>
            <a:r>
              <a:rPr lang="el-GR" sz="1700" dirty="0"/>
              <a:t> Διεθνής Οργανισμός</a:t>
            </a:r>
            <a:r>
              <a:rPr lang="el-GR" sz="17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rgbClr val="0070C0"/>
                </a:solidFill>
              </a:rPr>
              <a:t>Industry Disruptors Game Changers</a:t>
            </a:r>
            <a:r>
              <a:rPr lang="el-GR" sz="1700" b="0" dirty="0"/>
              <a:t>, αντλώντας από τη διεθνή εμπειρία και συνεργασίες του και τις βέλτιστες παγκόσμιες πρακτικές θα συμβάλει στην εκπαίδευση, την ανάδειξη, τη χρηματοδότηση και την προβολή των νέων </a:t>
            </a:r>
            <a:r>
              <a:rPr lang="el-GR" sz="1700" b="0" dirty="0" err="1"/>
              <a:t>startups</a:t>
            </a:r>
            <a:r>
              <a:rPr lang="el-GR" sz="1700" b="0" dirty="0"/>
              <a:t> στην Ελλάδα και το εξωτερικό.</a:t>
            </a:r>
          </a:p>
          <a:p>
            <a:r>
              <a:rPr lang="el-GR" sz="1700" b="0" dirty="0"/>
              <a:t>Η</a:t>
            </a:r>
            <a:r>
              <a:rPr lang="el-GR" sz="1700" dirty="0"/>
              <a:t> </a:t>
            </a:r>
            <a:r>
              <a:rPr lang="el-GR" sz="1700" dirty="0">
                <a:solidFill>
                  <a:srgbClr val="0070C0"/>
                </a:solidFill>
              </a:rPr>
              <a:t>ΕΕΚΤ </a:t>
            </a:r>
            <a:r>
              <a:rPr lang="el-GR" sz="1700" b="0" dirty="0"/>
              <a:t>την ενίσχυση των επιχειρηματικών σχημάτων σε θέματα σύγχρονης ψηφιακής τεχνολογίας και λειτουργίας της αγοράς. </a:t>
            </a:r>
          </a:p>
          <a:p>
            <a:r>
              <a:rPr lang="el-GR" sz="1700" b="0" dirty="0"/>
              <a:t>Στη διαδικασία εξατομικευμένου </a:t>
            </a:r>
            <a:r>
              <a:rPr lang="el-GR" sz="1700" b="0" dirty="0" err="1"/>
              <a:t>coaching</a:t>
            </a:r>
            <a:r>
              <a:rPr lang="el-GR" sz="1700" b="0" dirty="0"/>
              <a:t> θα συνεργασθούν μεταξύ άλλων </a:t>
            </a:r>
            <a:r>
              <a:rPr lang="el-GR" sz="1700" dirty="0"/>
              <a:t>ο Βελγικός μη κερδοσκοπικός οργανισμός SO </a:t>
            </a:r>
            <a:r>
              <a:rPr lang="el-GR" sz="1700" dirty="0" err="1"/>
              <a:t>Kwadraat</a:t>
            </a:r>
            <a:r>
              <a:rPr lang="el-GR" sz="1700" dirty="0"/>
              <a:t> </a:t>
            </a:r>
            <a:r>
              <a:rPr lang="el-GR" sz="1700" b="0" dirty="0"/>
              <a:t>και  άλλα ακαδημαϊκά ιδρύματα (μεταξύ των οποίων το Πανεπιστήμιο Πειραιά και το Δημοκρίτειο Πανεπιστήμιο).</a:t>
            </a:r>
          </a:p>
        </p:txBody>
      </p:sp>
    </p:spTree>
    <p:extLst>
      <p:ext uri="{BB962C8B-B14F-4D97-AF65-F5344CB8AC3E}">
        <p14:creationId xmlns:p14="http://schemas.microsoft.com/office/powerpoint/2010/main" val="14807041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n-lt"/>
              </a:rPr>
              <a:t>IN*VENT – </a:t>
            </a:r>
            <a:r>
              <a:rPr lang="el-GR" sz="2200" dirty="0">
                <a:latin typeface="+mn-lt"/>
              </a:rPr>
              <a:t>Ε</a:t>
            </a:r>
            <a:r>
              <a:rPr lang="el-GR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πώαση καινοτόμων επιχειρηματικών σχημάτων </a:t>
            </a:r>
            <a:endParaRPr lang="el-GR" sz="2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1404"/>
            <a:ext cx="8229600" cy="5005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0070C0"/>
                </a:solidFill>
              </a:rPr>
              <a:t>Κύριοι στόχοι της θερμοκοιτίδας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1800" dirty="0"/>
              <a:t>H</a:t>
            </a:r>
            <a:r>
              <a:rPr lang="el-GR" sz="1800" dirty="0"/>
              <a:t> ανάπτυξη της νεοφυούς επιχειρηματικότητας στον τομέα της υψηλής τεχνολογίας, που αποτελεί καταλύτη για την περαιτέρω ανάπτυξη της ελληνικής οικονομίας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H</a:t>
            </a:r>
            <a:r>
              <a:rPr lang="el-GR" sz="1800" dirty="0"/>
              <a:t> συμβολή στη</a:t>
            </a:r>
            <a:r>
              <a:rPr lang="en-US" sz="1800" dirty="0"/>
              <a:t> </a:t>
            </a:r>
            <a:r>
              <a:rPr lang="el-GR" sz="1800" dirty="0"/>
              <a:t>μετατροπή του </a:t>
            </a:r>
            <a:r>
              <a:rPr lang="en-US" sz="1800" dirty="0"/>
              <a:t>brain drain</a:t>
            </a:r>
            <a:r>
              <a:rPr lang="el-GR" sz="1800" dirty="0"/>
              <a:t> σε </a:t>
            </a:r>
            <a:r>
              <a:rPr lang="en-US" sz="1800" dirty="0"/>
              <a:t>brain gain</a:t>
            </a:r>
            <a:endParaRPr lang="el-GR" sz="1800" dirty="0"/>
          </a:p>
          <a:p>
            <a:endParaRPr lang="el-GR" sz="1800" dirty="0"/>
          </a:p>
          <a:p>
            <a:r>
              <a:rPr lang="el-GR" sz="1800" dirty="0"/>
              <a:t>Το πρόγραμμα απευθύνεται στους φοιτητές, ερευνητές και αποφοίτους των </a:t>
            </a:r>
            <a: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Τεχνολογιών Πληροφορικής και Επικοινωνιών </a:t>
            </a:r>
            <a:r>
              <a:rPr lang="el-GR" sz="1800" dirty="0"/>
              <a:t>&amp; </a:t>
            </a:r>
            <a:r>
              <a:rPr lang="en-US" sz="1800" dirty="0"/>
              <a:t> </a:t>
            </a:r>
            <a:r>
              <a:rPr lang="el-GR" sz="1800" dirty="0"/>
              <a:t>Πολυτεχνικών Σχολών της χώρας, για την ανάπτυξη επιχειρηματικών ιδεών στους τομείς των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</a:t>
            </a:r>
            <a:r>
              <a:rPr lang="el-G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Π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r>
              <a:rPr lang="el-GR" sz="1800" dirty="0"/>
              <a:t>. </a:t>
            </a:r>
          </a:p>
          <a:p>
            <a:endParaRPr lang="el-GR" sz="1800" dirty="0"/>
          </a:p>
          <a:p>
            <a:r>
              <a:rPr lang="el-GR" sz="1800" dirty="0"/>
              <a:t>Η πρωτοβουλία στοχεύει στον μετασχηματισμό των ιδεών αυτών σε νεοφυείς επιχειρήσεις μέσω των διαδικασιών που έχει καθιερώσει ο Κόμβος </a:t>
            </a:r>
            <a:r>
              <a:rPr lang="el-GR" sz="1800" dirty="0" err="1"/>
              <a:t>ΕΠΙ.νοώ</a:t>
            </a:r>
            <a:r>
              <a:rPr lang="el-GR" sz="1800" dirty="0"/>
              <a:t> του ΕΜΠ και οι </a:t>
            </a:r>
            <a:r>
              <a:rPr lang="en-US" sz="1800" dirty="0"/>
              <a:t>Industry Disruptors Game Changers</a:t>
            </a:r>
            <a:r>
              <a:rPr lang="el-GR" sz="1800" dirty="0"/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22544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10964"/>
            <a:ext cx="7162800" cy="838200"/>
          </a:xfrm>
        </p:spPr>
        <p:txBody>
          <a:bodyPr>
            <a:normAutofit/>
          </a:bodyPr>
          <a:lstStyle/>
          <a:p>
            <a:r>
              <a:rPr lang="el-GR" sz="2200" dirty="0">
                <a:ea typeface="ＭＳ Ｐゴシック" panose="020B0600070205080204" pitchFamily="34" charset="-128"/>
              </a:rPr>
              <a:t>Συμβολή Κινητών Επικοινωνιών στην παγκόσμια οικονομία </a:t>
            </a:r>
            <a:br>
              <a:rPr lang="el-GR" sz="22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l-GR" sz="22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4,2% του Παγκόσμιου ΑΕΠ</a:t>
            </a:r>
          </a:p>
        </p:txBody>
      </p:sp>
      <p:sp>
        <p:nvSpPr>
          <p:cNvPr id="6" name="7 - Στρογγυλεμένο ορθογώνιο"/>
          <p:cNvSpPr/>
          <p:nvPr/>
        </p:nvSpPr>
        <p:spPr>
          <a:xfrm>
            <a:off x="1" y="1207532"/>
            <a:ext cx="9131710" cy="5074206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38600" y="62817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l-GR" sz="1000" i="1" dirty="0">
                <a:solidFill>
                  <a:schemeClr val="bg1"/>
                </a:solidFill>
                <a:cs typeface="Arial" panose="020B0604020202020204" pitchFamily="34" charset="0"/>
              </a:rPr>
              <a:t>Πηγή:  </a:t>
            </a:r>
            <a:r>
              <a:rPr lang="en-US" sz="1000" i="1" dirty="0">
                <a:solidFill>
                  <a:schemeClr val="bg1"/>
                </a:solidFill>
                <a:cs typeface="Arial" panose="020B0604020202020204" pitchFamily="34" charset="0"/>
              </a:rPr>
              <a:t>GSMA, 2016</a:t>
            </a:r>
            <a:endParaRPr lang="el-GR" sz="10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427984" y="1307068"/>
            <a:ext cx="4608512" cy="4853464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7,3 δισ. κινητές συνδέσεις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(οι συνδέσεις ξεπέρασαν τον πληθυσμό της γης) και 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4,7 δισ. ενεργοί χρήστες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$880 δισ.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επενδύσεις των </a:t>
            </a:r>
            <a:r>
              <a:rPr lang="el-G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παρόχων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μεταξύ 2011 και 2015.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$3,1 </a:t>
            </a:r>
            <a:r>
              <a:rPr lang="el-G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τρισ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 στο παγκόσμιο ΑΕΠ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(2015), που αναμένεται να αυξηθεί στα $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3,7 τρισ. ως το 2020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17 εκ. άμεσες θέσεις εργασίας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(2015) 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15 εκ. έμμεσες θέσεις εργασίας σε άλλους κλάδους. 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Επιπλέον 3 εκ. θέσεις εργασίας αναμένονται ως το 2020.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$430 δισ. φορολογικά έσοδα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(2015), συν επιπλέον 90 δισ. για την πρόσβαση σε φάσμα. 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$480 δισ.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επιπλέον δημόσια έσοδα ως το 2020.</a:t>
            </a: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6" y="1307068"/>
            <a:ext cx="4441180" cy="4853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595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- Στρογγυλεμένο ορθογώνιο"/>
          <p:cNvSpPr/>
          <p:nvPr/>
        </p:nvSpPr>
        <p:spPr>
          <a:xfrm>
            <a:off x="107504" y="886246"/>
            <a:ext cx="9036496" cy="5301010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38600" y="62817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l-GR" sz="1000" i="1" dirty="0">
                <a:solidFill>
                  <a:schemeClr val="bg1"/>
                </a:solidFill>
                <a:cs typeface="Arial" panose="020B0604020202020204" pitchFamily="34" charset="0"/>
              </a:rPr>
              <a:t>Πηγή:  </a:t>
            </a:r>
            <a:r>
              <a:rPr lang="en-US" sz="1000" i="1" dirty="0">
                <a:solidFill>
                  <a:schemeClr val="bg1"/>
                </a:solidFill>
                <a:cs typeface="Arial" panose="020B0604020202020204" pitchFamily="34" charset="0"/>
              </a:rPr>
              <a:t>GSMA, 2016</a:t>
            </a:r>
            <a:endParaRPr lang="el-GR" sz="10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17380" y="980680"/>
            <a:ext cx="4536504" cy="4824536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2,3 εκ. άμεσες και 1,5 εκ. έμμεσες θέσεις εργασίας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και 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δημόσια έσοδα €84 δισ. (2014).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430 εκ. συνδρομητές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(διείσδυση 78%) με 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684 εκ. συνδέσεις 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(διείσδυση 125%). 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22%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(2015)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, 57% (2020) δ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ιείσδυση 4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G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0,9 GB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(τέλος 2015), 5,8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GB (2020)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μ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ηνιαία χρήση δεδομένων ανά συνδρομητή 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68 εκ.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20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15),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182 εκ.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(2020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Μ2Μ συνδέσεις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6 δισ.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α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ναμενόμενος τζίρος </a:t>
            </a:r>
            <a:r>
              <a:rPr lang="el-G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ΙοΤ</a:t>
            </a: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συνδέσεων (2020),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με συνολικό ετήσιο κύκλο εργασιών (υλικό, λογισμικό και υπηρεσίες) της τάξης του €1,2 </a:t>
            </a:r>
            <a:r>
              <a:rPr lang="el-G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τρισ</a:t>
            </a: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0" lvl="1" indent="0">
              <a:lnSpc>
                <a:spcPct val="120000"/>
              </a:lnSpc>
              <a:buClr>
                <a:srgbClr val="0E2947"/>
              </a:buClr>
              <a:buNone/>
            </a:pPr>
            <a:endParaRPr lang="el-GR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20480" cy="508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192" y="120054"/>
            <a:ext cx="7162800" cy="838200"/>
          </a:xfrm>
        </p:spPr>
        <p:txBody>
          <a:bodyPr>
            <a:normAutofit fontScale="90000"/>
          </a:bodyPr>
          <a:lstStyle/>
          <a:p>
            <a:r>
              <a:rPr lang="el-GR" sz="2200" dirty="0">
                <a:ea typeface="ＭＳ Ｐゴシック" panose="020B0600070205080204" pitchFamily="34" charset="-128"/>
              </a:rPr>
              <a:t>Συμβολή Κινητών Επικοινωνιών στην Ευρωπαϊκή Οικονομία </a:t>
            </a:r>
            <a:br>
              <a:rPr lang="el-GR" sz="22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l-GR" sz="22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3,2% του Ευρωπαϊκού ΑΕΠ</a:t>
            </a:r>
          </a:p>
        </p:txBody>
      </p:sp>
    </p:spTree>
    <p:extLst>
      <p:ext uri="{BB962C8B-B14F-4D97-AF65-F5344CB8AC3E}">
        <p14:creationId xmlns:p14="http://schemas.microsoft.com/office/powerpoint/2010/main" val="3401449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0" y="1124744"/>
            <a:ext cx="1256060" cy="838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2">
                    <a:lumMod val="75000"/>
                  </a:schemeClr>
                </a:solidFill>
              </a:rPr>
              <a:t>ΑΕΠ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2420888"/>
            <a:ext cx="1306860" cy="838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2">
                    <a:lumMod val="75000"/>
                  </a:schemeClr>
                </a:solidFill>
              </a:rPr>
              <a:t>Άμεση συνεισφορά κλάδου στην οικονομία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3742928"/>
            <a:ext cx="1295400" cy="838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2">
                    <a:lumMod val="75000"/>
                  </a:schemeClr>
                </a:solidFill>
              </a:rPr>
              <a:t>Δημόσια έσοδα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4839376"/>
            <a:ext cx="1306860" cy="11099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tx2">
                    <a:lumMod val="75000"/>
                  </a:schemeClr>
                </a:solidFill>
              </a:rPr>
              <a:t>Πολλαπλα-σιαστικά αποτελέσματα στην οικονομία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8860" y="1124744"/>
            <a:ext cx="31690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€5,4 δισ. αύξηση στην παραγωγικότητα μέσω της χρήσης κινητών επικοινωνιών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3ος κλάδος σε παραγωγικότητα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€77.000 ακαθάριστη προστιθέμενη αξία ανά εργαζόμενο ετησίως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67400" y="2319952"/>
            <a:ext cx="31690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€2.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436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εκ. συνεισφορά στο ΑΕΠ (201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821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άμεσες θέσεις εργασίας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418 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εκ. επενδύσεις (201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35% αύξηση επενδύσεων από το 2014 </a:t>
            </a:r>
          </a:p>
          <a:p>
            <a:pPr marL="182563" lvl="0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€719 εκ. σύνολο επενδύσεων κινητής &amp; σταθερής τηλεφωνίας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67400" y="3717032"/>
            <a:ext cx="31690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€1.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165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εκ. συνεισφορά στα δημόσια έσοδα (201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€664,05 συνεισφορά από φόρους και ασφαλιστικές εισφορές (2015)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4672007"/>
            <a:ext cx="316909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χιλ. θέσεις εργασίας πολλαπλασιαστικά στο σύνολο της οικονομίας</a:t>
            </a:r>
          </a:p>
          <a:p>
            <a:pPr marL="182563" lvl="0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χιλ. θέσεις εργασίας σε προμηθευτές και εμπόρους συσκευών</a:t>
            </a:r>
          </a:p>
          <a:p>
            <a:pPr marL="182563" indent="-182563">
              <a:buFont typeface="Wingdings" panose="05000000000000000000" pitchFamily="2" charset="2"/>
              <a:buChar char="ü"/>
            </a:pP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€1.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626</a:t>
            </a:r>
            <a:r>
              <a:rPr lang="el-GR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εκ. συνεισφορά στο ΑΕΠ (πολλαπλασιαστικά αποτελέσματα)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28600" y="101231"/>
            <a:ext cx="6934200" cy="838200"/>
          </a:xfrm>
        </p:spPr>
        <p:txBody>
          <a:bodyPr>
            <a:normAutofit/>
          </a:bodyPr>
          <a:lstStyle/>
          <a:p>
            <a:r>
              <a:rPr lang="el-GR" sz="2200" dirty="0">
                <a:ea typeface="ＭＳ Ｐゴシック" panose="020B0600070205080204" pitchFamily="34" charset="-128"/>
              </a:rPr>
              <a:t>Συμβολή Κινητών Επικοινωνιών στην Ελληνική Οικονομία </a:t>
            </a:r>
            <a:br>
              <a:rPr lang="el-GR" sz="220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l-GR" sz="22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 5,4% του Ελληνικού ΑΕΠ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19392" r="9090" b="5400"/>
          <a:stretch/>
        </p:blipFill>
        <p:spPr>
          <a:xfrm>
            <a:off x="107504" y="1124744"/>
            <a:ext cx="43434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996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7723584" cy="838200"/>
          </a:xfrm>
        </p:spPr>
        <p:txBody>
          <a:bodyPr>
            <a:normAutofit/>
          </a:bodyPr>
          <a:lstStyle/>
          <a:p>
            <a:r>
              <a:rPr lang="el-GR" sz="2000" dirty="0">
                <a:ea typeface="+mn-ea"/>
                <a:cs typeface="+mn-cs"/>
              </a:rPr>
              <a:t>Οι επενδύσεις σε δίκτυα νέας γενιάς απαραίτητη προϋπόθεση για την ανάπτυξη της Ευρωπαϊκής Οικονομίας  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62676" cy="504056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el-GR" sz="1800" dirty="0">
                <a:solidFill>
                  <a:srgbClr val="0070C0"/>
                </a:solidFill>
                <a:ea typeface="Calibri"/>
                <a:cs typeface="Times New Roman"/>
              </a:rPr>
              <a:t>Ευρωπαϊκή στρατηγική ανάπτυξης δικτύων νέας γενιάς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el-GR" sz="1800" dirty="0">
                <a:ea typeface="Calibri"/>
                <a:cs typeface="Times New Roman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el-GR" sz="1800" dirty="0">
                <a:ea typeface="Calibri"/>
                <a:cs typeface="Times New Roman"/>
              </a:rPr>
              <a:t>Πλήρης ανάπτυξη των δικτύων 5</a:t>
            </a:r>
            <a:r>
              <a:rPr lang="en-US" sz="1800" dirty="0">
                <a:ea typeface="Calibri"/>
                <a:cs typeface="Times New Roman"/>
              </a:rPr>
              <a:t>G</a:t>
            </a:r>
            <a:r>
              <a:rPr lang="el-GR" sz="1800" dirty="0">
                <a:ea typeface="Calibri"/>
                <a:cs typeface="Times New Roman"/>
              </a:rPr>
              <a:t> </a:t>
            </a:r>
            <a:r>
              <a:rPr lang="el-GR" sz="1800" b="0" dirty="0">
                <a:ea typeface="Calibri"/>
                <a:cs typeface="Times New Roman"/>
              </a:rPr>
              <a:t>για κάθε κράτος μέλος της μέχρι το 2025.</a:t>
            </a:r>
          </a:p>
          <a:p>
            <a:pPr lvl="0" algn="just">
              <a:lnSpc>
                <a:spcPct val="115000"/>
              </a:lnSpc>
            </a:pPr>
            <a:r>
              <a:rPr lang="el-GR" sz="1800" dirty="0">
                <a:ea typeface="Calibri"/>
                <a:cs typeface="Times New Roman"/>
              </a:rPr>
              <a:t>1,3 εκατ. νέες θέσεις εργασίας </a:t>
            </a:r>
            <a:r>
              <a:rPr lang="el-GR" sz="1800" b="0" dirty="0">
                <a:ea typeface="Calibri"/>
                <a:cs typeface="Times New Roman"/>
              </a:rPr>
              <a:t>θα δημιουργήσουν τα δίκτυα υψηλών ταχυτήτων.</a:t>
            </a:r>
          </a:p>
          <a:p>
            <a:pPr lvl="0" algn="just">
              <a:lnSpc>
                <a:spcPct val="115000"/>
              </a:lnSpc>
            </a:pPr>
            <a:r>
              <a:rPr lang="el-GR" sz="1800" dirty="0">
                <a:ea typeface="Calibri"/>
                <a:cs typeface="Times New Roman"/>
              </a:rPr>
              <a:t>€500 δισ. υπολογίζονται οι επενδύσεις </a:t>
            </a:r>
            <a:r>
              <a:rPr lang="el-GR" sz="1800" b="0" dirty="0">
                <a:ea typeface="Calibri"/>
                <a:cs typeface="Times New Roman"/>
              </a:rPr>
              <a:t>προς αυτή την κατεύθυνση.</a:t>
            </a:r>
          </a:p>
          <a:p>
            <a:pPr lvl="0" algn="just">
              <a:lnSpc>
                <a:spcPct val="115000"/>
              </a:lnSpc>
            </a:pPr>
            <a:r>
              <a:rPr lang="el-GR" sz="1800" dirty="0">
                <a:ea typeface="Calibri"/>
                <a:cs typeface="Times New Roman"/>
              </a:rPr>
              <a:t>€900 δισ. εκτιμάται η αύξηση του ΑΕΠ της ΕΕ.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l-G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830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- Στρογγυλεμένο ορθογώνιο"/>
          <p:cNvSpPr/>
          <p:nvPr/>
        </p:nvSpPr>
        <p:spPr>
          <a:xfrm>
            <a:off x="76200" y="990600"/>
            <a:ext cx="8991600" cy="4724400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52400"/>
            <a:ext cx="7315200" cy="838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l-GR" sz="2200" dirty="0">
                <a:ea typeface="+mn-ea"/>
                <a:cs typeface="+mn-cs"/>
              </a:rPr>
              <a:t>Η Ελλάδα βιώνει ψηφιακό χάσμα </a:t>
            </a:r>
            <a:endParaRPr lang="en-US" sz="2200" dirty="0"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67" y="5943600"/>
            <a:ext cx="1066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marR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 sz="11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Mar </a:t>
            </a:r>
            <a:r>
              <a:rPr lang="el-GR" dirty="0">
                <a:solidFill>
                  <a:prstClr val="black">
                    <a:lumMod val="75000"/>
                    <a:lumOff val="25000"/>
                  </a:prstClr>
                </a:solidFill>
              </a:rPr>
              <a:t>2016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02630650"/>
              </p:ext>
            </p:extLst>
          </p:nvPr>
        </p:nvGraphicFramePr>
        <p:xfrm>
          <a:off x="48022" y="959396"/>
          <a:ext cx="5715000" cy="498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38600" y="62817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</a:pPr>
            <a:r>
              <a:rPr lang="el-GR" sz="1000" i="1" dirty="0">
                <a:solidFill>
                  <a:prstClr val="white"/>
                </a:solidFill>
                <a:cs typeface="Arial" panose="020B0604020202020204" pitchFamily="34" charset="0"/>
              </a:rPr>
              <a:t>Πηγή: </a:t>
            </a:r>
            <a:r>
              <a:rPr lang="en-US" sz="1000" i="1" dirty="0">
                <a:solidFill>
                  <a:prstClr val="white"/>
                </a:solidFill>
                <a:cs typeface="Arial" panose="020B0604020202020204" pitchFamily="34" charset="0"/>
              </a:rPr>
              <a:t>DESI (2016)</a:t>
            </a:r>
            <a:endParaRPr lang="el-GR" sz="1000" i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072533" y="1612265"/>
            <a:ext cx="3775720" cy="3768824"/>
          </a:xfrm>
          <a:prstGeom prst="roundRect">
            <a:avLst>
              <a:gd name="adj" fmla="val 0"/>
            </a:avLst>
          </a:prstGeom>
          <a:ln w="28575">
            <a:solidFill>
              <a:schemeClr val="bg2">
                <a:lumMod val="50000"/>
              </a:schemeClr>
            </a:solidFill>
            <a:prstDash val="solid"/>
          </a:ln>
          <a:extLst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Η Ελλάδα έχει χαμηλές επιδόσεις σε όλους τους στόχους της Ψηφιακής Ατζέντας</a:t>
            </a:r>
            <a:r>
              <a:rPr lang="el-G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ιδιαίτερα σε αυτούς που αφορούν τη χρήση δικτύων από πολίτες και μικρές και μεσαίες επιχειρήσεις (ΜΜΕ).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Παρ’ ότι η προσθήκη συνδέσεων τέταρτης γενιάς (4G) και υπηρεσιών VDSL ενίσχυσε τη Συνδεσιμότητα</a:t>
            </a:r>
            <a:r>
              <a:rPr lang="el-G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ενώ η ενσωμάτωση υπηρεσιών ηλεκτρονικής διακυβέρνησης </a:t>
            </a:r>
            <a:r>
              <a:rPr lang="el-GR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αναβάθμισε τις Ψηφιακές Δημόσιες Υπηρεσίες</a:t>
            </a:r>
            <a:r>
              <a:rPr lang="el-GR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28600" y="914400"/>
            <a:ext cx="864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anose="020B0604020202020204" pitchFamily="34" charset="0"/>
              </a:rPr>
              <a:t>26η στην ΕΕ-28 στον</a:t>
            </a:r>
            <a:r>
              <a:rPr lang="el-G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Arial" panose="020B0604020202020204" pitchFamily="34" charset="0"/>
              </a:rPr>
              <a:t> Δείκτη Ψηφιακής Οικονομίας και Κοινωνίας (DESI)</a:t>
            </a:r>
            <a:endParaRPr lang="el-GR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13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- Στρογγυλεμένο ορθογώνιο"/>
          <p:cNvSpPr/>
          <p:nvPr/>
        </p:nvSpPr>
        <p:spPr>
          <a:xfrm>
            <a:off x="60463" y="1143000"/>
            <a:ext cx="8991600" cy="4800600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67" y="5943600"/>
            <a:ext cx="1066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marR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 sz="11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Mar </a:t>
            </a:r>
            <a:r>
              <a:rPr lang="el-GR" dirty="0"/>
              <a:t>2016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1508" y="1447800"/>
          <a:ext cx="675029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onut 8"/>
          <p:cNvSpPr/>
          <p:nvPr/>
        </p:nvSpPr>
        <p:spPr>
          <a:xfrm>
            <a:off x="304800" y="1600200"/>
            <a:ext cx="5410200" cy="533400"/>
          </a:xfrm>
          <a:prstGeom prst="donut">
            <a:avLst>
              <a:gd name="adj" fmla="val 1164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038600" y="62817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l-GR" sz="1000" i="1" dirty="0">
                <a:solidFill>
                  <a:schemeClr val="bg1"/>
                </a:solidFill>
                <a:cs typeface="Arial" panose="020B0604020202020204" pitchFamily="34" charset="0"/>
              </a:rPr>
              <a:t>Πηγή: </a:t>
            </a:r>
            <a:r>
              <a:rPr lang="en-US" sz="1000" i="1" dirty="0">
                <a:solidFill>
                  <a:schemeClr val="bg1"/>
                </a:solidFill>
                <a:cs typeface="Arial" panose="020B0604020202020204" pitchFamily="34" charset="0"/>
              </a:rPr>
              <a:t>DESI (2016)</a:t>
            </a:r>
            <a:endParaRPr lang="el-GR" sz="10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324600" y="1600200"/>
            <a:ext cx="2814396" cy="32004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Η σταθερή </a:t>
            </a:r>
            <a:r>
              <a:rPr lang="el-G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ευρυζωνικότητα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υψηλής ταχύτητας υστερεί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Η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κάλυψη δικτύων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3G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και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4G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είναι ανταγωνιστική </a:t>
            </a:r>
          </a:p>
          <a:p>
            <a:pPr marL="0" lvl="1" indent="0">
              <a:lnSpc>
                <a:spcPct val="120000"/>
              </a:lnSpc>
              <a:buClr>
                <a:srgbClr val="0E2947"/>
              </a:buClr>
              <a:buNone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Το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mobile broadband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αυξάνει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buClr>
                <a:srgbClr val="0E2947"/>
              </a:buClr>
              <a:buNone/>
            </a:pP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228600"/>
            <a:ext cx="743974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200" dirty="0"/>
              <a:t>Ψηφιακή Ατζέντα – Υστέρηση στα δίκτυα υψηλών ταχυτήτων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99085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- Στρογγυλεμένο ορθογώνιο"/>
          <p:cNvSpPr/>
          <p:nvPr/>
        </p:nvSpPr>
        <p:spPr>
          <a:xfrm>
            <a:off x="76200" y="1143000"/>
            <a:ext cx="9067800" cy="4800600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467" y="5943600"/>
            <a:ext cx="1066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marR="0" indent="-18288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 sz="11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rgbClr val="9B9A9A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Mar </a:t>
            </a:r>
            <a:r>
              <a:rPr lang="el-GR" dirty="0"/>
              <a:t>2016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30806" y="1143000"/>
          <a:ext cx="675099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nut 4"/>
          <p:cNvSpPr/>
          <p:nvPr/>
        </p:nvSpPr>
        <p:spPr>
          <a:xfrm>
            <a:off x="0" y="1981200"/>
            <a:ext cx="4876800" cy="457200"/>
          </a:xfrm>
          <a:prstGeom prst="donut">
            <a:avLst>
              <a:gd name="adj" fmla="val 660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0" y="3733800"/>
            <a:ext cx="5181600" cy="533400"/>
          </a:xfrm>
          <a:prstGeom prst="donut">
            <a:avLst>
              <a:gd name="adj" fmla="val 1164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38600" y="62817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l-GR" sz="1000" i="1" dirty="0">
                <a:solidFill>
                  <a:schemeClr val="bg1"/>
                </a:solidFill>
                <a:cs typeface="Arial" panose="020B0604020202020204" pitchFamily="34" charset="0"/>
              </a:rPr>
              <a:t>Πηγή: </a:t>
            </a:r>
            <a:r>
              <a:rPr lang="en-US" sz="1000" i="1" dirty="0">
                <a:solidFill>
                  <a:schemeClr val="bg1"/>
                </a:solidFill>
                <a:cs typeface="Arial" panose="020B0604020202020204" pitchFamily="34" charset="0"/>
              </a:rPr>
              <a:t>DESI (2016)</a:t>
            </a:r>
            <a:endParaRPr lang="el-GR" sz="10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324600" y="1371600"/>
            <a:ext cx="2819400" cy="41910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Ελάχιστες ΜΜΕ αγοράζουν (5,3%) ή πωλούν (6,1%) προϊόντα ηλεκτρονικά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στην Ελλάδα, ενώ στην ΕΕ παρατηρούνται υπερτριπλάσιες επιδόσεις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Ο τζίρος από το ηλεκτρονικό εμπόριο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στην ΕΕ αγγίζει το 25% ενώ στην Ελλάδα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είναι μόλις 1,7%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για τις μεγάλες επιχειρήσεις. 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endParaRPr lang="el-GR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Μόλις το 3,4% των ΜΜΕ πουλά προϊόντα και υπηρεσίες εκτός συνόρων.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2286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200" dirty="0"/>
              <a:t>Ψηφιακή Ατζέντα – </a:t>
            </a:r>
            <a:r>
              <a:rPr lang="en-US" sz="2200" dirty="0"/>
              <a:t>e-Commerce</a:t>
            </a:r>
            <a:r>
              <a:rPr lang="el-GR" sz="2200" dirty="0"/>
              <a:t> στα σπάργανα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33793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- Στρογγυλεμένο ορθογώνιο"/>
          <p:cNvSpPr/>
          <p:nvPr/>
        </p:nvSpPr>
        <p:spPr>
          <a:xfrm>
            <a:off x="76200" y="1143000"/>
            <a:ext cx="9067800" cy="4800600"/>
          </a:xfrm>
          <a:prstGeom prst="roundRect">
            <a:avLst>
              <a:gd name="adj" fmla="val 6061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1421" y="1295400"/>
          <a:ext cx="608457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nut 4"/>
          <p:cNvSpPr/>
          <p:nvPr/>
        </p:nvSpPr>
        <p:spPr>
          <a:xfrm>
            <a:off x="228600" y="3733800"/>
            <a:ext cx="4648200" cy="533400"/>
          </a:xfrm>
          <a:prstGeom prst="donut">
            <a:avLst>
              <a:gd name="adj" fmla="val 1164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228600" y="1676400"/>
            <a:ext cx="5029200" cy="457200"/>
          </a:xfrm>
          <a:prstGeom prst="donut">
            <a:avLst>
              <a:gd name="adj" fmla="val 1164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38600" y="6281738"/>
            <a:ext cx="3886200" cy="50006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</p:spPr>
        <p:txBody>
          <a:bodyPr lIns="90000" tIns="90000" rIns="46800"/>
          <a:lstStyle/>
          <a:p>
            <a:pPr marL="0" lvl="1">
              <a:lnSpc>
                <a:spcPct val="120000"/>
              </a:lnSpc>
              <a:buClr>
                <a:srgbClr val="0E2947"/>
              </a:buClr>
              <a:buNone/>
            </a:pPr>
            <a:r>
              <a:rPr lang="el-GR" sz="1000" i="1" dirty="0">
                <a:solidFill>
                  <a:schemeClr val="bg1"/>
                </a:solidFill>
                <a:cs typeface="Arial" panose="020B0604020202020204" pitchFamily="34" charset="0"/>
              </a:rPr>
              <a:t>Πηγή: </a:t>
            </a:r>
            <a:r>
              <a:rPr lang="en-US" sz="1000" i="1" dirty="0">
                <a:solidFill>
                  <a:schemeClr val="bg1"/>
                </a:solidFill>
                <a:cs typeface="Arial" panose="020B0604020202020204" pitchFamily="34" charset="0"/>
              </a:rPr>
              <a:t>DESI (2016)</a:t>
            </a:r>
            <a:endParaRPr lang="el-GR" sz="10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67400" y="1752600"/>
            <a:ext cx="3276600" cy="41910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46800"/>
          <a:lstStyle>
            <a:lvl1pPr marL="342900" indent="-34290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80975" indent="-180975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indent="0">
              <a:lnSpc>
                <a:spcPct val="120000"/>
              </a:lnSpc>
              <a:buClr>
                <a:srgbClr val="0E2947"/>
              </a:buClr>
              <a:buNone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Οι επιχειρήσεις στην Ελλάδα χρησιμοποιούν λιγότερο από κάθε άλλη χώρα στην ΕΕ 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το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cloud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(6,5% έναντι 20,5% στην ΕΕ) και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την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ηλεκτρονική τιμολόγηση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(4,1% έναντι 31,5% στην ΕΕ)</a:t>
            </a:r>
          </a:p>
          <a:p>
            <a:pPr marL="0" lvl="1" indent="0">
              <a:lnSpc>
                <a:spcPct val="120000"/>
              </a:lnSpc>
              <a:buClr>
                <a:srgbClr val="0E2947"/>
              </a:buClr>
              <a:buNone/>
            </a:pPr>
            <a:endParaRPr lang="el-GR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1" indent="0">
              <a:lnSpc>
                <a:spcPct val="120000"/>
              </a:lnSpc>
              <a:buClr>
                <a:srgbClr val="0E2947"/>
              </a:buClr>
              <a:buNone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Οι επιχειρήσεις στην Ελλάδα υστερούν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του μέσου όρου της ΕΕ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Σε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θέματα οργάνωσης και επαφής με τους πελάτες: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CRM , διαδικτυακή διαφήμιση και δημιουργία ιστοσελίδας</a:t>
            </a:r>
          </a:p>
          <a:p>
            <a:pPr lvl="1">
              <a:lnSpc>
                <a:spcPct val="120000"/>
              </a:lnSpc>
              <a:buClr>
                <a:srgbClr val="0E2947"/>
              </a:buClr>
              <a:buFontTx/>
              <a:buChar char="•"/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και τους προμηθευτές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: e-</a:t>
            </a:r>
            <a:r>
              <a:rPr lang="el-G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Supply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chain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286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200" dirty="0"/>
              <a:t>Ψηφιακή Ατζέντα – </a:t>
            </a:r>
            <a:r>
              <a:rPr lang="en-US" sz="2200" dirty="0"/>
              <a:t>e-Business</a:t>
            </a:r>
            <a:r>
              <a:rPr lang="el-GR" sz="2200" dirty="0"/>
              <a:t> υστέρηση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848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theme/theme1.xml><?xml version="1.0" encoding="utf-8"?>
<a:theme xmlns:a="http://schemas.openxmlformats.org/drawingml/2006/main" name="Θέμα του Office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Θέμα του Office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Θέμα του Office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Θέμα του Office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Θέμα του Office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1576</Words>
  <Application>Microsoft Office PowerPoint</Application>
  <PresentationFormat>On-screen Show (4:3)</PresentationFormat>
  <Paragraphs>175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Tahoma</vt:lpstr>
      <vt:lpstr>Times New Roman</vt:lpstr>
      <vt:lpstr>Trebuchet MS</vt:lpstr>
      <vt:lpstr>Wingdings</vt:lpstr>
      <vt:lpstr>Θέμα του Office</vt:lpstr>
      <vt:lpstr>3_Θέμα του Office</vt:lpstr>
      <vt:lpstr>4_Θέμα του Office</vt:lpstr>
      <vt:lpstr>6_Θέμα του Office</vt:lpstr>
      <vt:lpstr>7_Θέμα του Office</vt:lpstr>
      <vt:lpstr>PowerPoint Presentation</vt:lpstr>
      <vt:lpstr>Συμβολή Κινητών Επικοινωνιών στην παγκόσμια οικονομία   4,2% του Παγκόσμιου ΑΕΠ</vt:lpstr>
      <vt:lpstr>Συμβολή Κινητών Επικοινωνιών στην Ευρωπαϊκή Οικονομία   3,2% του Ευρωπαϊκού ΑΕΠ</vt:lpstr>
      <vt:lpstr>Συμβολή Κινητών Επικοινωνιών στην Ελληνική Οικονομία   5,4% του Ελληνικού ΑΕΠ</vt:lpstr>
      <vt:lpstr>Οι επενδύσεις σε δίκτυα νέας γενιάς απαραίτητη προϋπόθεση για την ανάπτυξη της Ευρωπαϊκής Οικονομίας  </vt:lpstr>
      <vt:lpstr>Η Ελλάδα βιώνει ψηφιακό χάσμα </vt:lpstr>
      <vt:lpstr>PowerPoint Presentation</vt:lpstr>
      <vt:lpstr>PowerPoint Presentation</vt:lpstr>
      <vt:lpstr>PowerPoint Presentation</vt:lpstr>
      <vt:lpstr>Α’ εξάμηνο 2016: Ο κλάδος παρά τη μείωση των εσόδων… </vt:lpstr>
      <vt:lpstr>Α’ εξάμηνο 2016: …αύξησε 33% τις επενδύσεις</vt:lpstr>
      <vt:lpstr>Οι επενδύσεις είναι απαραίτητες για να ακολουθήσουμε την παγκόσμια τάση </vt:lpstr>
      <vt:lpstr>Τα δίκτυα νέας γενιάς μπορούν να συμβάλλουν σημαντικά στην ανάπτυξη της Ελληνικής Οικονομίας </vt:lpstr>
      <vt:lpstr> Προϋποθέσεις για την ανάπτυξη των Κινητών Επικοινωνιών </vt:lpstr>
      <vt:lpstr>Πρόταση: Εθνικό Σχέδιο Ψηφιακής Ανάπτυξης</vt:lpstr>
      <vt:lpstr>IN*VENT – Επώαση καινοτόμων επιχειρηματικών σχημάτων </vt:lpstr>
      <vt:lpstr>IN*VENT </vt:lpstr>
      <vt:lpstr>IN*VENT – Επώαση καινοτόμων επιχειρηματικών σχημάτων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</dc:creator>
  <cp:lastModifiedBy>mliapi</cp:lastModifiedBy>
  <cp:revision>97</cp:revision>
  <cp:lastPrinted>2016-11-01T10:25:03Z</cp:lastPrinted>
  <dcterms:created xsi:type="dcterms:W3CDTF">2016-10-25T10:00:22Z</dcterms:created>
  <dcterms:modified xsi:type="dcterms:W3CDTF">2016-11-01T17:37:19Z</dcterms:modified>
</cp:coreProperties>
</file>