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7"/>
  </p:notesMasterIdLst>
  <p:sldIdLst>
    <p:sldId id="276" r:id="rId2"/>
    <p:sldId id="650" r:id="rId3"/>
    <p:sldId id="651" r:id="rId4"/>
    <p:sldId id="640" r:id="rId5"/>
    <p:sldId id="579" r:id="rId6"/>
  </p:sldIdLst>
  <p:sldSz cx="9144000" cy="6858000" type="screen4x3"/>
  <p:notesSz cx="6723063" cy="9853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9806" autoAdjust="0"/>
  </p:normalViewPr>
  <p:slideViewPr>
    <p:cSldViewPr>
      <p:cViewPr varScale="1">
        <p:scale>
          <a:sx n="89" d="100"/>
          <a:sy n="89" d="100"/>
        </p:scale>
        <p:origin x="-978" y="-96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913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22837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79950"/>
            <a:ext cx="4929187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13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61488"/>
            <a:ext cx="2913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7A82432-5ECE-4468-BCF0-DD9B55219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>
              <a:ea typeface="ＭＳ Ｐゴシック" pitchFamily="34" charset="-128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C1BF2E-A31A-4FA4-B864-338441510FBF}" type="slidenum">
              <a:rPr lang="en-US" smtClean="0">
                <a:latin typeface="Arial" charset="0"/>
                <a:ea typeface="ＭＳ Ｐゴシック" pitchFamily="34" charset="-128"/>
              </a:rPr>
              <a:pPr>
                <a:defRPr/>
              </a:pPr>
              <a:t>4</a:t>
            </a:fld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gradFill rotWithShape="0">
          <a:gsLst>
            <a:gs pos="0">
              <a:schemeClr val="bg1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5" name="Rectangle 12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6" name="Freeform 13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7" name="Freeform 14"/>
            <p:cNvSpPr>
              <a:spLocks/>
            </p:cNvSpPr>
            <p:nvPr userDrawn="1"/>
          </p:nvSpPr>
          <p:spPr bwMode="gray">
            <a:xfrm>
              <a:off x="-1" y="514"/>
              <a:ext cx="3702" cy="312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</p:grpSp>
      <p:sp>
        <p:nvSpPr>
          <p:cNvPr id="8" name="Rectangle 15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GB" sz="180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GB" sz="180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6349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l-GR" smtClean="0"/>
              <a:t>Click to edit Master title style</a:t>
            </a:r>
          </a:p>
        </p:txBody>
      </p:sp>
      <p:sp>
        <p:nvSpPr>
          <p:cNvPr id="6349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l-GR" smtClean="0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FAB2-F5E2-4292-9646-9FF0BA6A6428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E0060-0EDE-40E8-90E3-7D0CA148F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D5A17-6D43-4F6D-9779-92A43C5C5D34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5D7E3-63D7-401C-A545-38E4B9C77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58B3D-D26F-4BFC-80CC-12AEF6E93DA8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ADA3A-C9FE-42FF-8341-CB95316E9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2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2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4D834-252B-4AA3-A636-79D9230EBD83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2AC3-7D3E-4594-B5CE-4D86AC5FC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66294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949825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916D6-468A-4D86-9483-2C4693340C51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D9FCB-4CD8-41D2-B524-1E9CEFA4D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925" y="4292600"/>
            <a:ext cx="9074150" cy="2520950"/>
            <a:chOff x="0" y="2640"/>
            <a:chExt cx="5760" cy="1680"/>
          </a:xfrm>
        </p:grpSpPr>
        <p:sp>
          <p:nvSpPr>
            <p:cNvPr id="5" name="Rectangle 4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GB" sz="1800">
              <a:latin typeface="Arial" pitchFamily="34" charset="0"/>
              <a:ea typeface="ＭＳ Ｐゴシック" charset="-128"/>
            </a:endParaRPr>
          </a:p>
        </p:txBody>
      </p:sp>
      <p:grpSp>
        <p:nvGrpSpPr>
          <p:cNvPr id="8" name="Group 20"/>
          <p:cNvGrpSpPr>
            <a:grpSpLocks/>
          </p:cNvGrpSpPr>
          <p:nvPr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9" name="AutoShape 21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13" name="Freeform 12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0" y="384"/>
                </a:cxn>
                <a:cxn ang="0">
                  <a:pos x="96" y="192"/>
                </a:cxn>
                <a:cxn ang="0">
                  <a:pos x="192" y="48"/>
                </a:cxn>
                <a:cxn ang="0">
                  <a:pos x="336" y="0"/>
                </a:cxn>
                <a:cxn ang="0">
                  <a:pos x="0" y="0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ltGray">
          <a:xfrm>
            <a:off x="762000" y="990600"/>
            <a:ext cx="7772400" cy="10668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341C-9645-48C9-9151-2DA8AF33A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1D08F-322C-4037-8194-2B6EEF97A34B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928688"/>
            <a:ext cx="2133600" cy="2444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083BB9E8-2C1D-4B01-B563-A009B93DE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96FAE-F0E4-4060-A323-1CE537316B7A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5800C-8E8F-467B-9D86-FE844165A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9772A-4F03-49CF-9CC0-7AC2C3924676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0A51E-C2A4-4979-8F62-90D486BF0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B2B8-680C-4B5E-AF37-AA7F9C2174AF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A67BA-9170-4A01-8439-09A926C39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C71DF-B0F0-4DDB-8D92-1FC625A0D59D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B687-F1FC-4327-82DD-F808BA3C5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42694-F28A-4E6D-8749-E1840EA0B37D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928688"/>
            <a:ext cx="2133600" cy="24447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A86D5807-B94A-45BC-8979-5861DFD2D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0E071-5CBF-4139-A861-BAF592DC812D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E121E-6508-4440-B4F8-CB339BD83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1037" name="Freeform 13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gray">
            <a:xfrm>
              <a:off x="-1" y="514"/>
              <a:ext cx="3702" cy="312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GB" sz="1800">
                <a:latin typeface="Arial" pitchFamily="34" charset="0"/>
                <a:ea typeface="ＭＳ Ｐゴシック" charset="-128"/>
              </a:endParaRPr>
            </a:p>
          </p:txBody>
        </p:sp>
      </p:grp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GB" sz="180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GB" sz="180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6764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939CD8C-FA55-4342-ACA4-D19E530D8188}" type="datetime1">
              <a:rPr lang="el-GR"/>
              <a:pPr>
                <a:defRPr/>
              </a:pPr>
              <a:t>6/6/2014</a:t>
            </a:fld>
            <a:endParaRPr lang="el-GR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43AEC4F-6B32-40C1-AD1A-010A36155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4" name="Picture 7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783513" y="6313488"/>
            <a:ext cx="1360487" cy="54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35" r:id="rId4"/>
    <p:sldLayoutId id="2147483836" r:id="rId5"/>
    <p:sldLayoutId id="2147483837" r:id="rId6"/>
    <p:sldLayoutId id="2147483838" r:id="rId7"/>
    <p:sldLayoutId id="2147483847" r:id="rId8"/>
    <p:sldLayoutId id="2147483839" r:id="rId9"/>
    <p:sldLayoutId id="2147483840" r:id="rId10"/>
    <p:sldLayoutId id="2147483841" r:id="rId11"/>
    <p:sldLayoutId id="2147483842" r:id="rId12"/>
    <p:sldLayoutId id="214748384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713" y="2714625"/>
            <a:ext cx="29956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143000" y="500063"/>
            <a:ext cx="71437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noProof="1">
                <a:solidFill>
                  <a:srgbClr val="FFFFFF"/>
                </a:solidFill>
              </a:rPr>
              <a:t>Ο Κλάδος της Κινητής Τηλεφωνίας στις νέες συνθήκες</a:t>
            </a: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990600" y="4800600"/>
            <a:ext cx="741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dirty="0" smtClean="0"/>
              <a:t>Ιουνιος </a:t>
            </a:r>
            <a:r>
              <a:rPr lang="en-US" sz="2000" dirty="0"/>
              <a:t>20</a:t>
            </a:r>
            <a:r>
              <a:rPr lang="el-GR" sz="2000" dirty="0" smtClean="0"/>
              <a:t>14</a:t>
            </a:r>
            <a:endParaRPr lang="el-GR" sz="2000" dirty="0"/>
          </a:p>
        </p:txBody>
      </p:sp>
      <p:pic>
        <p:nvPicPr>
          <p:cNvPr id="6149" name="Picture 9" descr="http://dmst.aueb.gr/MAINMENU_files/hermes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57788" y="2862263"/>
            <a:ext cx="685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5614988" y="3205163"/>
            <a:ext cx="3314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el-GR" sz="900">
                <a:latin typeface="Tahoma" pitchFamily="34" charset="0"/>
              </a:rPr>
              <a:t>ΟΙΚΟΝΟΜΙΚΟ ΠΑΝΕΠΙΣΤΗΜΙΟ ΑΘΗΝΩΝ</a:t>
            </a:r>
            <a:r>
              <a:rPr lang="el-GR" sz="900" b="1">
                <a:latin typeface="Tahoma" pitchFamily="34" charset="0"/>
              </a:rPr>
              <a:t/>
            </a:r>
            <a:br>
              <a:rPr lang="el-GR" sz="900" b="1">
                <a:latin typeface="Tahoma" pitchFamily="34" charset="0"/>
              </a:rPr>
            </a:br>
            <a:r>
              <a:rPr lang="el-GR" sz="900">
                <a:latin typeface="Tahoma" pitchFamily="34" charset="0"/>
              </a:rPr>
              <a:t>ΤΜΗΜΑ ΔΙΟΙΚΗΤΙΚΗΣ ΕΠΙΣΤΗΜΗΣ &amp; ΤΕΧΝΟΛΟΓΙΑΣ</a:t>
            </a:r>
            <a:endParaRPr lang="el-GR"/>
          </a:p>
        </p:txBody>
      </p:sp>
      <p:pic>
        <p:nvPicPr>
          <p:cNvPr id="6151" name="Picture 11" descr="http://dmst.aueb.gr/icons/DET_Logo_70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3588" y="2976563"/>
            <a:ext cx="2555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868363"/>
          </a:xfrm>
        </p:spPr>
        <p:txBody>
          <a:bodyPr/>
          <a:lstStyle/>
          <a:p>
            <a:r>
              <a:rPr lang="el-GR" sz="2400" b="1" dirty="0" smtClean="0">
                <a:ea typeface="ＭＳ Ｐゴシック" pitchFamily="34" charset="-128"/>
              </a:rPr>
              <a:t>Αποτελέσματα και δείκτες κλάδου – </a:t>
            </a:r>
            <a:r>
              <a:rPr lang="en-US" sz="2400" b="1" dirty="0" smtClean="0">
                <a:ea typeface="ＭＳ Ｐゴシック" pitchFamily="34" charset="-128"/>
              </a:rPr>
              <a:t>A’ </a:t>
            </a:r>
            <a:r>
              <a:rPr lang="el-GR" sz="2400" b="1" dirty="0" smtClean="0">
                <a:ea typeface="ＭＳ Ｐゴシック" pitchFamily="34" charset="-128"/>
              </a:rPr>
              <a:t>τρίμηνο 2014</a:t>
            </a:r>
            <a:endParaRPr lang="en-US" sz="2400" b="1" dirty="0" smtClean="0">
              <a:ea typeface="ＭＳ Ｐゴシック" pitchFamily="34" charset="-128"/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214313" y="1270000"/>
            <a:ext cx="86439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1800" b="1" dirty="0">
                <a:solidFill>
                  <a:srgbClr val="000000"/>
                </a:solidFill>
              </a:rPr>
              <a:t>Το α’ </a:t>
            </a:r>
            <a:r>
              <a:rPr lang="el-GR" sz="1800" b="1" dirty="0" smtClean="0">
                <a:solidFill>
                  <a:srgbClr val="000000"/>
                </a:solidFill>
              </a:rPr>
              <a:t>τρίμηνο </a:t>
            </a:r>
            <a:r>
              <a:rPr lang="el-GR" sz="1800" b="1" dirty="0">
                <a:solidFill>
                  <a:srgbClr val="000000"/>
                </a:solidFill>
              </a:rPr>
              <a:t>του </a:t>
            </a:r>
            <a:r>
              <a:rPr lang="el-GR" sz="1800" b="1" dirty="0" smtClean="0">
                <a:solidFill>
                  <a:srgbClr val="000000"/>
                </a:solidFill>
              </a:rPr>
              <a:t>2014, ο ρυθμός μείωσης των </a:t>
            </a:r>
            <a:r>
              <a:rPr lang="el-GR" sz="1800" b="1" dirty="0">
                <a:solidFill>
                  <a:srgbClr val="000000"/>
                </a:solidFill>
              </a:rPr>
              <a:t>εσόδων από υπηρεσίες </a:t>
            </a:r>
            <a:r>
              <a:rPr lang="el-GR" sz="1800" b="1" dirty="0" smtClean="0">
                <a:solidFill>
                  <a:srgbClr val="000000"/>
                </a:solidFill>
              </a:rPr>
              <a:t>ανήλθε σε -7,3%, ρυθμός που είναι ο ηπιότερος των τελευταίων δύο ετών. </a:t>
            </a:r>
            <a:endParaRPr lang="el-GR" sz="1800" b="1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5313" y="928688"/>
            <a:ext cx="928687" cy="244475"/>
          </a:xfrm>
        </p:spPr>
        <p:txBody>
          <a:bodyPr/>
          <a:lstStyle/>
          <a:p>
            <a:pPr>
              <a:defRPr/>
            </a:pPr>
            <a:fld id="{D99B60A2-8BA3-4E48-8FDA-EA33A2489184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auto">
          <a:xfrm>
            <a:off x="5076056" y="1845022"/>
            <a:ext cx="3959995" cy="4032250"/>
          </a:xfrm>
          <a:prstGeom prst="roundRect">
            <a:avLst>
              <a:gd name="adj" fmla="val 0"/>
            </a:avLst>
          </a:prstGeom>
          <a:noFill/>
          <a:ln w="25400">
            <a:noFill/>
            <a:round/>
            <a:headEnd/>
            <a:tailEnd/>
          </a:ln>
        </p:spPr>
        <p:txBody>
          <a:bodyPr lIns="90000" tIns="90000" rIns="46800"/>
          <a:lstStyle/>
          <a:p>
            <a:pPr marL="180975" lvl="1" indent="-180975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  <a:buFontTx/>
              <a:buChar char="•"/>
              <a:tabLst>
                <a:tab pos="533400" algn="l"/>
              </a:tabLst>
            </a:pPr>
            <a:r>
              <a:rPr lang="el-GR" sz="1400" b="1" dirty="0" smtClean="0">
                <a:solidFill>
                  <a:srgbClr val="174578"/>
                </a:solidFill>
              </a:rPr>
              <a:t>Ο κλάδος συνεχίζει να βρίσκεται σε βαθύτερη ύφεση από το σύνολο της οικονομίας, </a:t>
            </a:r>
            <a:r>
              <a:rPr lang="el-GR" sz="1400" dirty="0" smtClean="0">
                <a:solidFill>
                  <a:srgbClr val="174578"/>
                </a:solidFill>
              </a:rPr>
              <a:t>με ρυθμιστικές παρεμβάσεις,  υπερφορολόγηση και ανταγωνισμό να ρίχνουν τα έσοδα του.</a:t>
            </a:r>
          </a:p>
          <a:p>
            <a:pPr marL="180975" lvl="1" indent="-180975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  <a:buFontTx/>
              <a:buChar char="•"/>
              <a:tabLst>
                <a:tab pos="533400" algn="l"/>
              </a:tabLst>
            </a:pPr>
            <a:r>
              <a:rPr lang="el-GR" sz="1400" dirty="0" smtClean="0">
                <a:solidFill>
                  <a:srgbClr val="174578"/>
                </a:solidFill>
              </a:rPr>
              <a:t>Τα </a:t>
            </a:r>
            <a:r>
              <a:rPr lang="el-GR" sz="1400" b="1" dirty="0">
                <a:solidFill>
                  <a:srgbClr val="174578"/>
                </a:solidFill>
              </a:rPr>
              <a:t>τέλη τερματισμού </a:t>
            </a:r>
            <a:r>
              <a:rPr lang="el-GR" sz="1400" b="1" dirty="0" smtClean="0">
                <a:solidFill>
                  <a:srgbClr val="174578"/>
                </a:solidFill>
              </a:rPr>
              <a:t>μειώθηκαν περαιτέρω από την 1/1/2014 </a:t>
            </a:r>
            <a:r>
              <a:rPr lang="el-GR" sz="1400" dirty="0" smtClean="0">
                <a:solidFill>
                  <a:srgbClr val="174578"/>
                </a:solidFill>
              </a:rPr>
              <a:t>αλλά η μείωση είναι μικρότερη από το προηγούμενο έτος. </a:t>
            </a:r>
            <a:endParaRPr lang="el-GR" sz="1400" dirty="0">
              <a:solidFill>
                <a:srgbClr val="174578"/>
              </a:solidFill>
            </a:endParaRPr>
          </a:p>
          <a:p>
            <a:pPr marL="180975" lvl="1" indent="-180975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  <a:buFontTx/>
              <a:buChar char="•"/>
              <a:tabLst>
                <a:tab pos="533400" algn="l"/>
              </a:tabLst>
            </a:pPr>
            <a:r>
              <a:rPr lang="el-GR" sz="1400" dirty="0">
                <a:solidFill>
                  <a:srgbClr val="174578"/>
                </a:solidFill>
              </a:rPr>
              <a:t>Αντίθετα με τα έσοδα του κλάδου, </a:t>
            </a:r>
            <a:r>
              <a:rPr lang="el-GR" sz="1400" b="1" dirty="0">
                <a:solidFill>
                  <a:srgbClr val="174578"/>
                </a:solidFill>
              </a:rPr>
              <a:t>το </a:t>
            </a:r>
            <a:r>
              <a:rPr lang="en-GB" sz="1400" b="1" dirty="0">
                <a:solidFill>
                  <a:srgbClr val="174578"/>
                </a:solidFill>
              </a:rPr>
              <a:t>EBITDA </a:t>
            </a:r>
            <a:r>
              <a:rPr lang="el-GR" sz="1400" b="1" dirty="0">
                <a:solidFill>
                  <a:srgbClr val="174578"/>
                </a:solidFill>
              </a:rPr>
              <a:t>παρουσιάζει περιορισμένη μείωση χάρη στον αυστηρό έλεγχο κόστους</a:t>
            </a:r>
          </a:p>
          <a:p>
            <a:pPr marL="180975" lvl="1" indent="-180975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  <a:buFontTx/>
              <a:buChar char="•"/>
              <a:tabLst>
                <a:tab pos="533400" algn="l"/>
              </a:tabLst>
            </a:pPr>
            <a:r>
              <a:rPr lang="el-GR" sz="1400" b="1" dirty="0">
                <a:solidFill>
                  <a:srgbClr val="174578"/>
                </a:solidFill>
              </a:rPr>
              <a:t>Ο κλάδος συνεχίζει να επενδύει </a:t>
            </a:r>
            <a:r>
              <a:rPr lang="el-GR" sz="1400" dirty="0">
                <a:solidFill>
                  <a:srgbClr val="174578"/>
                </a:solidFill>
              </a:rPr>
              <a:t>στην οικονομία με τις </a:t>
            </a:r>
            <a:r>
              <a:rPr lang="el-GR" sz="1400" b="1" dirty="0">
                <a:solidFill>
                  <a:srgbClr val="174578"/>
                </a:solidFill>
              </a:rPr>
              <a:t>κεφαλαιουχικές του δαπάνες να </a:t>
            </a:r>
            <a:r>
              <a:rPr lang="el-GR" sz="1400" b="1" dirty="0" smtClean="0">
                <a:solidFill>
                  <a:srgbClr val="174578"/>
                </a:solidFill>
              </a:rPr>
              <a:t>ανέρχονται σε €70 εκ. το τρίμηνο και να αυξάνονται κατά 20,6%</a:t>
            </a:r>
            <a:endParaRPr lang="el-GR" sz="1400" b="1" dirty="0">
              <a:solidFill>
                <a:srgbClr val="174578"/>
              </a:solidFill>
            </a:endParaRPr>
          </a:p>
        </p:txBody>
      </p:sp>
      <p:sp>
        <p:nvSpPr>
          <p:cNvPr id="7174" name="AutoShape 7"/>
          <p:cNvSpPr>
            <a:spLocks noChangeArrowheads="1"/>
          </p:cNvSpPr>
          <p:nvPr/>
        </p:nvSpPr>
        <p:spPr bwMode="auto">
          <a:xfrm>
            <a:off x="684213" y="6237288"/>
            <a:ext cx="5040312" cy="500062"/>
          </a:xfrm>
          <a:prstGeom prst="roundRect">
            <a:avLst>
              <a:gd name="adj" fmla="val 0"/>
            </a:avLst>
          </a:prstGeom>
          <a:noFill/>
          <a:ln w="25400">
            <a:noFill/>
            <a:round/>
            <a:headEnd/>
            <a:tailEnd/>
          </a:ln>
        </p:spPr>
        <p:txBody>
          <a:bodyPr lIns="90000" tIns="90000" rIns="46800"/>
          <a:lstStyle/>
          <a:p>
            <a:pPr marL="0" lvl="1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</a:pPr>
            <a:r>
              <a:rPr lang="el-GR" sz="1000" i="1">
                <a:solidFill>
                  <a:schemeClr val="tx2"/>
                </a:solidFill>
              </a:rPr>
              <a:t>Πηγή: Επεξεργασία στοιχείων εταιρειών κινητής τηλεφωνίας</a:t>
            </a:r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504" y="2420887"/>
            <a:ext cx="5040560" cy="3793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7"/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868363"/>
          </a:xfrm>
        </p:spPr>
        <p:txBody>
          <a:bodyPr/>
          <a:lstStyle/>
          <a:p>
            <a:r>
              <a:rPr lang="el-GR" sz="2400" b="1" dirty="0" smtClean="0">
                <a:ea typeface="ＭＳ Ｐゴシック" pitchFamily="34" charset="-128"/>
              </a:rPr>
              <a:t>Αποτελέσματα και δείκτες κλάδου – </a:t>
            </a:r>
            <a:r>
              <a:rPr lang="en-US" sz="2400" b="1" dirty="0" smtClean="0">
                <a:ea typeface="ＭＳ Ｐゴシック" pitchFamily="34" charset="-128"/>
              </a:rPr>
              <a:t>A’ </a:t>
            </a:r>
            <a:r>
              <a:rPr lang="el-GR" sz="2400" b="1" dirty="0" smtClean="0">
                <a:ea typeface="ＭＳ Ｐゴシック" pitchFamily="34" charset="-128"/>
              </a:rPr>
              <a:t>τρίμηνο 2014</a:t>
            </a:r>
            <a:endParaRPr lang="en-US" sz="2400" b="1" dirty="0" smtClean="0">
              <a:ea typeface="ＭＳ Ｐゴシック" pitchFamily="34" charset="-128"/>
            </a:endParaRP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214313" y="1270000"/>
            <a:ext cx="8750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1800" b="1" dirty="0">
                <a:solidFill>
                  <a:srgbClr val="000000"/>
                </a:solidFill>
              </a:rPr>
              <a:t>Ο αριθμός συνδρομητών </a:t>
            </a:r>
            <a:r>
              <a:rPr lang="el-GR" sz="1800" b="1" dirty="0" smtClean="0">
                <a:solidFill>
                  <a:srgbClr val="000000"/>
                </a:solidFill>
              </a:rPr>
              <a:t>λεπτών ομιλίας ανακάμπτει μέσα στην ύφεση</a:t>
            </a:r>
            <a:r>
              <a:rPr lang="en-US" sz="1800" b="1" dirty="0" smtClean="0">
                <a:solidFill>
                  <a:srgbClr val="000000"/>
                </a:solidFill>
              </a:rPr>
              <a:t>,</a:t>
            </a:r>
            <a:r>
              <a:rPr lang="el-GR" sz="1800" b="1" dirty="0" smtClean="0">
                <a:solidFill>
                  <a:srgbClr val="000000"/>
                </a:solidFill>
              </a:rPr>
              <a:t> δείχνοντας τη σημαντικότητα της υπηρεσίας κινητής τηλεφωνίας για τον πολίτη, αλλά τα έσοδα ανά συνδρομητή μειώνονται ταχύτατα λόγω του συνεχιζόμενου περιορισμού των τιμών. </a:t>
            </a:r>
            <a:endParaRPr lang="el-GR" sz="1800" b="1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5313" y="928688"/>
            <a:ext cx="928687" cy="244475"/>
          </a:xfrm>
        </p:spPr>
        <p:txBody>
          <a:bodyPr/>
          <a:lstStyle/>
          <a:p>
            <a:pPr>
              <a:defRPr/>
            </a:pPr>
            <a:fld id="{11670DD4-1776-478A-8FAB-BA053A1940AC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197" name="AutoShape 7"/>
          <p:cNvSpPr>
            <a:spLocks noChangeArrowheads="1"/>
          </p:cNvSpPr>
          <p:nvPr/>
        </p:nvSpPr>
        <p:spPr bwMode="auto">
          <a:xfrm>
            <a:off x="5436096" y="2492970"/>
            <a:ext cx="3599955" cy="3816350"/>
          </a:xfrm>
          <a:prstGeom prst="roundRect">
            <a:avLst>
              <a:gd name="adj" fmla="val 0"/>
            </a:avLst>
          </a:prstGeom>
          <a:noFill/>
          <a:ln w="25400">
            <a:noFill/>
            <a:round/>
            <a:headEnd/>
            <a:tailEnd/>
          </a:ln>
        </p:spPr>
        <p:txBody>
          <a:bodyPr lIns="90000" tIns="90000" rIns="46800"/>
          <a:lstStyle/>
          <a:p>
            <a:pPr marL="180975" lvl="1" indent="-180975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  <a:buFontTx/>
              <a:buChar char="•"/>
              <a:tabLst>
                <a:tab pos="533400" algn="l"/>
              </a:tabLst>
            </a:pPr>
            <a:r>
              <a:rPr lang="el-GR" sz="1400" b="1" dirty="0">
                <a:solidFill>
                  <a:srgbClr val="174578"/>
                </a:solidFill>
              </a:rPr>
              <a:t>Οι συνδρομητές στο τέλος του </a:t>
            </a:r>
            <a:r>
              <a:rPr lang="el-GR" sz="1400" b="1" dirty="0" smtClean="0">
                <a:solidFill>
                  <a:srgbClr val="174578"/>
                </a:solidFill>
              </a:rPr>
              <a:t>α’ </a:t>
            </a:r>
            <a:r>
              <a:rPr lang="el-GR" sz="1400" b="1" dirty="0">
                <a:solidFill>
                  <a:srgbClr val="174578"/>
                </a:solidFill>
              </a:rPr>
              <a:t>τριμήνου του </a:t>
            </a:r>
            <a:r>
              <a:rPr lang="el-GR" sz="1400" b="1" dirty="0" smtClean="0">
                <a:solidFill>
                  <a:srgbClr val="174578"/>
                </a:solidFill>
              </a:rPr>
              <a:t>2014 </a:t>
            </a:r>
            <a:r>
              <a:rPr lang="el-GR" sz="1400" b="1" dirty="0">
                <a:solidFill>
                  <a:srgbClr val="174578"/>
                </a:solidFill>
              </a:rPr>
              <a:t>έφτασαν τα </a:t>
            </a:r>
            <a:r>
              <a:rPr lang="el-GR" sz="1400" b="1" dirty="0" smtClean="0">
                <a:solidFill>
                  <a:srgbClr val="174578"/>
                </a:solidFill>
              </a:rPr>
              <a:t>16.352 </a:t>
            </a:r>
            <a:r>
              <a:rPr lang="el-GR" sz="1400" b="1" dirty="0">
                <a:solidFill>
                  <a:srgbClr val="174578"/>
                </a:solidFill>
              </a:rPr>
              <a:t>χιλ. </a:t>
            </a:r>
            <a:r>
              <a:rPr lang="el-GR" sz="1400" b="1" dirty="0" smtClean="0">
                <a:solidFill>
                  <a:srgbClr val="174578"/>
                </a:solidFill>
              </a:rPr>
              <a:t>άτομα. </a:t>
            </a:r>
            <a:r>
              <a:rPr lang="el-GR" sz="1400" dirty="0" smtClean="0">
                <a:solidFill>
                  <a:srgbClr val="174578"/>
                </a:solidFill>
              </a:rPr>
              <a:t>Ο αριθμός αυτός είναι αυξημένος από την ίδια περίοδο το προηγούμενο έτος αλλά μειωμένος ελαφρά από το πρόσφατο υψηλό το </a:t>
            </a:r>
            <a:r>
              <a:rPr lang="en-GB" sz="1400" dirty="0" smtClean="0">
                <a:solidFill>
                  <a:srgbClr val="174578"/>
                </a:solidFill>
              </a:rPr>
              <a:t>Q3 2013</a:t>
            </a:r>
            <a:r>
              <a:rPr lang="en-CA" sz="1400" dirty="0" smtClean="0">
                <a:solidFill>
                  <a:srgbClr val="174578"/>
                </a:solidFill>
              </a:rPr>
              <a:t>.</a:t>
            </a:r>
            <a:r>
              <a:rPr lang="el-GR" sz="1400" dirty="0" smtClean="0">
                <a:solidFill>
                  <a:srgbClr val="174578"/>
                </a:solidFill>
              </a:rPr>
              <a:t> </a:t>
            </a:r>
            <a:endParaRPr lang="el-GR" sz="1400" dirty="0">
              <a:solidFill>
                <a:srgbClr val="174578"/>
              </a:solidFill>
            </a:endParaRPr>
          </a:p>
          <a:p>
            <a:pPr marL="180975" lvl="1" indent="-180975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  <a:buFontTx/>
              <a:buChar char="•"/>
              <a:tabLst>
                <a:tab pos="533400" algn="l"/>
              </a:tabLst>
            </a:pPr>
            <a:r>
              <a:rPr lang="el-GR" sz="1400" dirty="0" smtClean="0">
                <a:solidFill>
                  <a:srgbClr val="174578"/>
                </a:solidFill>
              </a:rPr>
              <a:t>Τα </a:t>
            </a:r>
            <a:r>
              <a:rPr lang="el-GR" sz="1400" b="1" dirty="0" smtClean="0">
                <a:solidFill>
                  <a:srgbClr val="174578"/>
                </a:solidFill>
              </a:rPr>
              <a:t>έσοδα ανά συνδρομητή μειώθηκαν σε επίπεδα κάτω των €10 </a:t>
            </a:r>
            <a:r>
              <a:rPr lang="el-GR" sz="1400" dirty="0" smtClean="0">
                <a:solidFill>
                  <a:srgbClr val="174578"/>
                </a:solidFill>
              </a:rPr>
              <a:t>για πρώτη φορά στην  ιστορία του κλάδου. </a:t>
            </a:r>
          </a:p>
          <a:p>
            <a:pPr marL="180975" lvl="1" indent="-180975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  <a:buFontTx/>
              <a:buChar char="•"/>
              <a:tabLst>
                <a:tab pos="533400" algn="l"/>
              </a:tabLst>
            </a:pPr>
            <a:r>
              <a:rPr lang="el-GR" sz="1400" dirty="0" smtClean="0">
                <a:solidFill>
                  <a:srgbClr val="174578"/>
                </a:solidFill>
              </a:rPr>
              <a:t>Οι </a:t>
            </a:r>
            <a:r>
              <a:rPr lang="el-GR" sz="1400" b="1" dirty="0" smtClean="0">
                <a:solidFill>
                  <a:srgbClr val="174578"/>
                </a:solidFill>
              </a:rPr>
              <a:t>τιμές προ φόρων συνεχίζουν να μειώνονται με διψήφιο ρυθμό</a:t>
            </a:r>
            <a:r>
              <a:rPr lang="el-GR" sz="1400" dirty="0" smtClean="0">
                <a:solidFill>
                  <a:srgbClr val="174578"/>
                </a:solidFill>
              </a:rPr>
              <a:t>.</a:t>
            </a:r>
            <a:endParaRPr lang="el-GR" sz="1400" dirty="0">
              <a:solidFill>
                <a:srgbClr val="174578"/>
              </a:solidFill>
            </a:endParaRPr>
          </a:p>
        </p:txBody>
      </p:sp>
      <p:sp>
        <p:nvSpPr>
          <p:cNvPr id="8198" name="AutoShape 7"/>
          <p:cNvSpPr>
            <a:spLocks noChangeArrowheads="1"/>
          </p:cNvSpPr>
          <p:nvPr/>
        </p:nvSpPr>
        <p:spPr bwMode="auto">
          <a:xfrm>
            <a:off x="684213" y="6457330"/>
            <a:ext cx="5040312" cy="500062"/>
          </a:xfrm>
          <a:prstGeom prst="roundRect">
            <a:avLst>
              <a:gd name="adj" fmla="val 0"/>
            </a:avLst>
          </a:prstGeom>
          <a:noFill/>
          <a:ln w="25400">
            <a:noFill/>
            <a:round/>
            <a:headEnd/>
            <a:tailEnd/>
          </a:ln>
        </p:spPr>
        <p:txBody>
          <a:bodyPr lIns="90000" tIns="90000" rIns="46800"/>
          <a:lstStyle/>
          <a:p>
            <a:pPr marL="0" lvl="1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</a:pPr>
            <a:r>
              <a:rPr lang="el-GR" sz="1000" i="1" dirty="0">
                <a:solidFill>
                  <a:schemeClr val="tx2"/>
                </a:solidFill>
              </a:rPr>
              <a:t>Πηγή: Επεξεργασία στοιχείων εταιρειών κινητής τηλεφωνίας</a:t>
            </a:r>
            <a:endParaRPr lang="en-US" sz="1800" dirty="0">
              <a:solidFill>
                <a:srgbClr val="000000"/>
              </a:solidFill>
            </a:endParaRPr>
          </a:p>
          <a:p>
            <a:pPr marL="0" lvl="1" eaLnBrk="0" hangingPunct="0">
              <a:lnSpc>
                <a:spcPct val="120000"/>
              </a:lnSpc>
              <a:spcBef>
                <a:spcPct val="20000"/>
              </a:spcBef>
              <a:buClr>
                <a:srgbClr val="0E2947"/>
              </a:buClr>
            </a:pPr>
            <a:r>
              <a:rPr lang="el-GR" sz="1000" i="1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2492273"/>
            <a:ext cx="5256584" cy="4109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7"/>
          <p:cNvSpPr>
            <a:spLocks noGrp="1"/>
          </p:cNvSpPr>
          <p:nvPr>
            <p:ph type="title"/>
          </p:nvPr>
        </p:nvSpPr>
        <p:spPr>
          <a:xfrm>
            <a:off x="0" y="285750"/>
            <a:ext cx="9324975" cy="868363"/>
          </a:xfrm>
        </p:spPr>
        <p:txBody>
          <a:bodyPr/>
          <a:lstStyle/>
          <a:p>
            <a:r>
              <a:rPr lang="el-GR" sz="2400" b="1" smtClean="0">
                <a:ea typeface="ＭＳ Ｐゴシック" pitchFamily="34" charset="-128"/>
              </a:rPr>
              <a:t>Διεθνείς τάσεις στις κινητές επικοινωνίες –  </a:t>
            </a:r>
            <a:br>
              <a:rPr lang="el-GR" sz="2400" b="1" smtClean="0">
                <a:ea typeface="ＭＳ Ｐゴシック" pitchFamily="34" charset="-128"/>
              </a:rPr>
            </a:br>
            <a:r>
              <a:rPr lang="el-GR" sz="2400" b="1" smtClean="0">
                <a:ea typeface="ＭＳ Ｐゴシック" pitchFamily="34" charset="-128"/>
              </a:rPr>
              <a:t>Διείσδυση </a:t>
            </a:r>
            <a:r>
              <a:rPr lang="en-US" sz="2400" b="1" smtClean="0">
                <a:ea typeface="ＭＳ Ｐゴシック" pitchFamily="34" charset="-128"/>
              </a:rPr>
              <a:t>3G </a:t>
            </a:r>
            <a:r>
              <a:rPr lang="el-GR" sz="2400" b="1" smtClean="0">
                <a:ea typeface="ＭＳ Ｐゴシック" pitchFamily="34" charset="-128"/>
              </a:rPr>
              <a:t>στην Ευρώπη</a:t>
            </a:r>
            <a:endParaRPr lang="en-US" sz="2400" b="1" smtClean="0">
              <a:ea typeface="ＭＳ Ｐゴシック" pitchFamily="34" charset="-128"/>
            </a:endParaRPr>
          </a:p>
        </p:txBody>
      </p:sp>
      <p:sp>
        <p:nvSpPr>
          <p:cNvPr id="9219" name="TextBox 10"/>
          <p:cNvSpPr txBox="1">
            <a:spLocks noChangeArrowheads="1"/>
          </p:cNvSpPr>
          <p:nvPr/>
        </p:nvSpPr>
        <p:spPr bwMode="auto">
          <a:xfrm>
            <a:off x="179388" y="1341438"/>
            <a:ext cx="87137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1800" b="1">
                <a:solidFill>
                  <a:srgbClr val="000000"/>
                </a:solidFill>
              </a:rPr>
              <a:t>... καθώς η Ελλάδα υπολείπεται στην  διείσδυση </a:t>
            </a:r>
            <a:r>
              <a:rPr lang="en-US" sz="1800" b="1">
                <a:solidFill>
                  <a:srgbClr val="000000"/>
                </a:solidFill>
              </a:rPr>
              <a:t>smartphones</a:t>
            </a:r>
            <a:r>
              <a:rPr lang="el-GR" sz="1800" b="1">
                <a:solidFill>
                  <a:srgbClr val="000000"/>
                </a:solidFill>
              </a:rPr>
              <a:t> και</a:t>
            </a:r>
            <a:r>
              <a:rPr lang="en-US" sz="1800" b="1">
                <a:solidFill>
                  <a:srgbClr val="000000"/>
                </a:solidFill>
              </a:rPr>
              <a:t> </a:t>
            </a:r>
            <a:r>
              <a:rPr lang="el-GR" sz="1800" b="1">
                <a:solidFill>
                  <a:srgbClr val="000000"/>
                </a:solidFill>
              </a:rPr>
              <a:t>πακέτων με μεταφορά δεδομένων!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63C13-A815-49C4-9F95-600FF8F4289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0" y="5949950"/>
            <a:ext cx="45720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000" i="1">
                <a:solidFill>
                  <a:schemeClr val="tx2"/>
                </a:solidFill>
              </a:rPr>
              <a:t>Πηγή: </a:t>
            </a:r>
            <a:r>
              <a:rPr lang="en-US" sz="1000" i="1">
                <a:solidFill>
                  <a:schemeClr val="tx2"/>
                </a:solidFill>
              </a:rPr>
              <a:t>Vodafone</a:t>
            </a:r>
            <a:endParaRPr lang="el-GR" sz="1000" i="1">
              <a:solidFill>
                <a:schemeClr val="tx2"/>
              </a:solidFill>
            </a:endParaRP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8" y="2420889"/>
            <a:ext cx="457215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3968" y="2451722"/>
            <a:ext cx="4821560" cy="256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8713" y="2714625"/>
            <a:ext cx="29956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143000" y="500063"/>
            <a:ext cx="71437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noProof="1">
                <a:solidFill>
                  <a:srgbClr val="FFFFFF"/>
                </a:solidFill>
              </a:rPr>
              <a:t>Ο Κλάδος της Κινητής Τηλεφωνίας στις νέες συνθήκες</a:t>
            </a: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990600" y="4800600"/>
            <a:ext cx="741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dirty="0" smtClean="0"/>
              <a:t>Ιουνιος 2014</a:t>
            </a:r>
            <a:endParaRPr lang="el-GR" sz="2000" dirty="0"/>
          </a:p>
        </p:txBody>
      </p:sp>
      <p:pic>
        <p:nvPicPr>
          <p:cNvPr id="10245" name="Picture 9" descr="http://dmst.aueb.gr/MAINMENU_files/hermes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57788" y="2862263"/>
            <a:ext cx="685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5614988" y="3205163"/>
            <a:ext cx="3314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r>
              <a:rPr lang="el-GR" sz="900">
                <a:latin typeface="Tahoma" pitchFamily="34" charset="0"/>
              </a:rPr>
              <a:t>ΟΙΚΟΝΟΜΙΚΟ ΠΑΝΕΠΙΣΤΗΜΙΟ ΑΘΗΝΩΝ</a:t>
            </a:r>
            <a:r>
              <a:rPr lang="el-GR" sz="900" b="1">
                <a:latin typeface="Tahoma" pitchFamily="34" charset="0"/>
              </a:rPr>
              <a:t/>
            </a:r>
            <a:br>
              <a:rPr lang="el-GR" sz="900" b="1">
                <a:latin typeface="Tahoma" pitchFamily="34" charset="0"/>
              </a:rPr>
            </a:br>
            <a:r>
              <a:rPr lang="el-GR" sz="900">
                <a:latin typeface="Tahoma" pitchFamily="34" charset="0"/>
              </a:rPr>
              <a:t>ΤΜΗΜΑ ΔΙΟΙΚΗΤΙΚΗΣ ΕΠΙΣΤΗΜΗΣ &amp; ΤΕΧΝΟΛΟΓΙΑΣ</a:t>
            </a:r>
            <a:endParaRPr lang="el-GR"/>
          </a:p>
        </p:txBody>
      </p:sp>
      <p:pic>
        <p:nvPicPr>
          <p:cNvPr id="10247" name="Picture 11" descr="http://dmst.aueb.gr/icons/DET_Logo_70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43588" y="2976563"/>
            <a:ext cx="2555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για PPT Business 1">
  <a:themeElements>
    <a:clrScheme name="Template για PPT Business 1 1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BFA907"/>
      </a:accent2>
      <a:accent3>
        <a:srgbClr val="FFFFFF"/>
      </a:accent3>
      <a:accent4>
        <a:srgbClr val="174578"/>
      </a:accent4>
      <a:accent5>
        <a:srgbClr val="AACAE2"/>
      </a:accent5>
      <a:accent6>
        <a:srgbClr val="AD9906"/>
      </a:accent6>
      <a:hlink>
        <a:srgbClr val="6E81E0"/>
      </a:hlink>
      <a:folHlink>
        <a:srgbClr val="009999"/>
      </a:folHlink>
    </a:clrScheme>
    <a:fontScheme name="Template για PPT Business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για PPT Business 1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για PPT Business 1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για PPT Business 1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11955</TotalTime>
  <Words>306</Words>
  <Application>Microsoft Office PowerPoint</Application>
  <PresentationFormat>On-screen Show (4:3)</PresentationFormat>
  <Paragraphs>27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ＭＳ Ｐゴシック</vt:lpstr>
      <vt:lpstr>Tahoma</vt:lpstr>
      <vt:lpstr>Calibri</vt:lpstr>
      <vt:lpstr>Template για PPT Business 1</vt:lpstr>
      <vt:lpstr>Slide 1</vt:lpstr>
      <vt:lpstr>Αποτελέσματα και δείκτες κλάδου – A’ τρίμηνο 2014</vt:lpstr>
      <vt:lpstr>Αποτελέσματα και δείκτες κλάδου – A’ τρίμηνο 2014</vt:lpstr>
      <vt:lpstr>Διεθνείς τάσεις στις κινητές επικοινωνίες –   Διείσδυση 3G στην Ευρώπη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κοινωνικοοικονομική συνεισφορά των υπηρεσιών κινητής τηλεφωνίας στην Ελλάδα</dc:title>
  <dc:creator>Office 2004 Test Drive User</dc:creator>
  <cp:lastModifiedBy>Aristotelis</cp:lastModifiedBy>
  <cp:revision>948</cp:revision>
  <dcterms:created xsi:type="dcterms:W3CDTF">2010-10-03T08:52:49Z</dcterms:created>
  <dcterms:modified xsi:type="dcterms:W3CDTF">2014-06-06T07:21:34Z</dcterms:modified>
</cp:coreProperties>
</file>