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55.xml" ContentType="application/vnd.openxmlformats-officedocument.presentationml.notesSlide+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51.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7"/>
  </p:notesMasterIdLst>
  <p:sldIdLst>
    <p:sldId id="256" r:id="rId4"/>
    <p:sldId id="471" r:id="rId5"/>
    <p:sldId id="476" r:id="rId6"/>
    <p:sldId id="477" r:id="rId7"/>
    <p:sldId id="479" r:id="rId8"/>
    <p:sldId id="527" r:id="rId9"/>
    <p:sldId id="478" r:id="rId10"/>
    <p:sldId id="489" r:id="rId11"/>
    <p:sldId id="408" r:id="rId12"/>
    <p:sldId id="409" r:id="rId13"/>
    <p:sldId id="410" r:id="rId14"/>
    <p:sldId id="493" r:id="rId15"/>
    <p:sldId id="494" r:id="rId16"/>
    <p:sldId id="495" r:id="rId17"/>
    <p:sldId id="496" r:id="rId18"/>
    <p:sldId id="497" r:id="rId19"/>
    <p:sldId id="535" r:id="rId20"/>
    <p:sldId id="536" r:id="rId21"/>
    <p:sldId id="537" r:id="rId22"/>
    <p:sldId id="538" r:id="rId23"/>
    <p:sldId id="539" r:id="rId24"/>
    <p:sldId id="540" r:id="rId25"/>
    <p:sldId id="541" r:id="rId26"/>
    <p:sldId id="542" r:id="rId27"/>
    <p:sldId id="543" r:id="rId28"/>
    <p:sldId id="492" r:id="rId29"/>
    <p:sldId id="521" r:id="rId30"/>
    <p:sldId id="522" r:id="rId31"/>
    <p:sldId id="523" r:id="rId32"/>
    <p:sldId id="502" r:id="rId33"/>
    <p:sldId id="518" r:id="rId34"/>
    <p:sldId id="503" r:id="rId35"/>
    <p:sldId id="525" r:id="rId36"/>
    <p:sldId id="526" r:id="rId37"/>
    <p:sldId id="504" r:id="rId38"/>
    <p:sldId id="524" r:id="rId39"/>
    <p:sldId id="469" r:id="rId40"/>
    <p:sldId id="470" r:id="rId41"/>
    <p:sldId id="473" r:id="rId42"/>
    <p:sldId id="406" r:id="rId43"/>
    <p:sldId id="428" r:id="rId44"/>
    <p:sldId id="480" r:id="rId45"/>
    <p:sldId id="430" r:id="rId46"/>
    <p:sldId id="431" r:id="rId47"/>
    <p:sldId id="433" r:id="rId48"/>
    <p:sldId id="434" r:id="rId49"/>
    <p:sldId id="436" r:id="rId50"/>
    <p:sldId id="437" r:id="rId51"/>
    <p:sldId id="438" r:id="rId52"/>
    <p:sldId id="439" r:id="rId53"/>
    <p:sldId id="440" r:id="rId54"/>
    <p:sldId id="441" r:id="rId55"/>
    <p:sldId id="442" r:id="rId56"/>
    <p:sldId id="550" r:id="rId57"/>
    <p:sldId id="549" r:id="rId58"/>
    <p:sldId id="532" r:id="rId59"/>
    <p:sldId id="533" r:id="rId60"/>
    <p:sldId id="529" r:id="rId61"/>
    <p:sldId id="548" r:id="rId62"/>
    <p:sldId id="530" r:id="rId63"/>
    <p:sldId id="531" r:id="rId64"/>
    <p:sldId id="557" r:id="rId65"/>
    <p:sldId id="55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iti, Aspasia, Vodafone Greece" initials="MAVG" lastIdx="14" clrIdx="0"/>
  <p:cmAuthor id="1" name="evelentza" initials="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6007E"/>
    <a:srgbClr val="828282"/>
    <a:srgbClr val="2E6E82"/>
    <a:srgbClr val="9B9A9A"/>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86420" autoAdjust="0"/>
  </p:normalViewPr>
  <p:slideViewPr>
    <p:cSldViewPr>
      <p:cViewPr>
        <p:scale>
          <a:sx n="100" d="100"/>
          <a:sy n="100" d="100"/>
        </p:scale>
        <p:origin x="-64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notesViewPr>
    <p:cSldViewPr>
      <p:cViewPr varScale="1">
        <p:scale>
          <a:sx n="115" d="100"/>
          <a:sy n="115" d="100"/>
        </p:scale>
        <p:origin x="-247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input-ouput%20analysis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input-ouput%20analysis_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Macintosh%20HD:Users:taiger:Desktop:Work:AUEB%20&amp;%20Kavetsos:Giaglis:EEKT2014:Infocom:DA%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taiger:Desktop:Work:AUEB%20&amp;%20Kavetsos:Giaglis:EEKT2014:Infocom:DA%20dat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60;&#961;&#959;&#964;&#945;&#963;&#951;%20&#954;&#955;&#945;&#948;&#959;&#965;\excel%20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19.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Macintosh%20HD:Users:efzamani:Desktop:&#917;&#917;&#922;&#932;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Macintosh%20HD:Users:efzamani:Desktop:&#917;&#917;&#922;&#932;2-laris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Macintosh%20HD:Users:efzamani:Desktop:&#917;&#917;&#922;&#932;2-patr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ristotelis\Documents\Professional\Erga%20Free%20Lancer\18-EEKT%20&#945;&#957;&#945;&#957;&#949;&#969;&#963;&#951;\&#925;&#949;&#945;%20&#949;&#960;&#953;&#954;&#945;&#953;&#961;&#959;&#960;&#959;&#953;&#951;&#963;&#951;%20&#956;&#949;&#955;&#949;&#964;&#951;&#962;\paradoteo\EEKT%20stoixei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Ετήσια χρήση δεδομένων</a:t>
            </a:r>
            <a:r>
              <a:rPr lang="el-GR" sz="1100" baseline="0"/>
              <a:t> </a:t>
            </a:r>
            <a:r>
              <a:rPr lang="en-US" sz="1100" baseline="0"/>
              <a:t>GB </a:t>
            </a:r>
            <a:r>
              <a:rPr lang="el-GR" sz="1100"/>
              <a:t>ανά συνδρομητή </a:t>
            </a:r>
            <a:endParaRPr lang="en-US" sz="1100"/>
          </a:p>
        </c:rich>
      </c:tx>
      <c:layout/>
    </c:title>
    <c:plotArea>
      <c:layout/>
      <c:lineChart>
        <c:grouping val="standard"/>
        <c:ser>
          <c:idx val="1"/>
          <c:order val="0"/>
          <c:tx>
            <c:strRef>
              <c:f>'Scenaria 2'!$C$23</c:f>
              <c:strCache>
                <c:ptCount val="1"/>
                <c:pt idx="0">
                  <c:v>Ευρώπη</c:v>
                </c:pt>
              </c:strCache>
            </c:strRef>
          </c:tx>
          <c:spPr>
            <a:ln>
              <a:solidFill>
                <a:srgbClr val="FF0000"/>
              </a:solidFill>
            </a:ln>
          </c:spPr>
          <c:marker>
            <c:spPr>
              <a:solidFill>
                <a:srgbClr val="FF0000"/>
              </a:solidFill>
              <a:ln>
                <a:solidFill>
                  <a:srgbClr val="FF0000"/>
                </a:solidFill>
              </a:ln>
            </c:spPr>
          </c:marker>
          <c:dLbls>
            <c:dLbl>
              <c:idx val="0"/>
              <c:layout>
                <c:manualLayout>
                  <c:x val="-8.0167411505994185E-2"/>
                  <c:y val="-8.1783506900347136E-2"/>
                </c:manualLayout>
              </c:layout>
              <c:numFmt formatCode="#,##0.0" sourceLinked="0"/>
              <c:spPr/>
              <c:txPr>
                <a:bodyPr/>
                <a:lstStyle/>
                <a:p>
                  <a:pPr>
                    <a:defRPr/>
                  </a:pPr>
                  <a:endParaRPr lang="en-US"/>
                </a:p>
              </c:txPr>
              <c:showVal val="1"/>
            </c:dLbl>
            <c:delete val="1"/>
          </c:dLbls>
          <c:cat>
            <c:numRef>
              <c:f>'Scenaria 2'!$E$22:$J$22</c:f>
              <c:numCache>
                <c:formatCode>General</c:formatCode>
                <c:ptCount val="6"/>
                <c:pt idx="0">
                  <c:v>2014</c:v>
                </c:pt>
                <c:pt idx="1">
                  <c:v>2015</c:v>
                </c:pt>
                <c:pt idx="2">
                  <c:v>2016</c:v>
                </c:pt>
                <c:pt idx="3">
                  <c:v>2017</c:v>
                </c:pt>
                <c:pt idx="4">
                  <c:v>2018</c:v>
                </c:pt>
                <c:pt idx="5">
                  <c:v>2019</c:v>
                </c:pt>
              </c:numCache>
            </c:numRef>
          </c:cat>
          <c:val>
            <c:numRef>
              <c:f>'Scenaria 2'!$E$23:$J$23</c:f>
              <c:numCache>
                <c:formatCode>0.000</c:formatCode>
                <c:ptCount val="6"/>
                <c:pt idx="0">
                  <c:v>3.4171344961840582</c:v>
                </c:pt>
                <c:pt idx="1">
                  <c:v>4.6587299883666908</c:v>
                </c:pt>
                <c:pt idx="2">
                  <c:v>6.2848904560041197</c:v>
                </c:pt>
                <c:pt idx="3">
                  <c:v>8.4494418892782708</c:v>
                </c:pt>
                <c:pt idx="4">
                  <c:v>11.449048697825686</c:v>
                </c:pt>
                <c:pt idx="5">
                  <c:v>15.41556173037374</c:v>
                </c:pt>
              </c:numCache>
            </c:numRef>
          </c:val>
        </c:ser>
        <c:ser>
          <c:idx val="2"/>
          <c:order val="1"/>
          <c:tx>
            <c:strRef>
              <c:f>'Scenaria 2'!$C$24</c:f>
              <c:strCache>
                <c:ptCount val="1"/>
                <c:pt idx="0">
                  <c:v>Ελλάδα-Σεναριο Α</c:v>
                </c:pt>
              </c:strCache>
            </c:strRef>
          </c:tx>
          <c:spPr>
            <a:ln>
              <a:solidFill>
                <a:srgbClr val="00B0F0"/>
              </a:solidFill>
            </a:ln>
          </c:spPr>
          <c:marker>
            <c:spPr>
              <a:solidFill>
                <a:srgbClr val="00B0F0"/>
              </a:solidFill>
              <a:ln>
                <a:solidFill>
                  <a:srgbClr val="00B0F0"/>
                </a:solidFill>
              </a:ln>
            </c:spPr>
          </c:marker>
          <c:dLbls>
            <c:dLbl>
              <c:idx val="5"/>
              <c:layout/>
              <c:showVal val="1"/>
            </c:dLbl>
            <c:dLbl>
              <c:idx val="6"/>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2'!$E$24:$J$24</c:f>
              <c:numCache>
                <c:formatCode>0.000</c:formatCode>
                <c:ptCount val="6"/>
                <c:pt idx="0">
                  <c:v>1.1630119277824367</c:v>
                </c:pt>
                <c:pt idx="1">
                  <c:v>1.4861084664914355</c:v>
                </c:pt>
                <c:pt idx="2">
                  <c:v>1.8989645088065421</c:v>
                </c:pt>
                <c:pt idx="3">
                  <c:v>2.4265161574783702</c:v>
                </c:pt>
                <c:pt idx="4">
                  <c:v>3.1006270181447806</c:v>
                </c:pt>
                <c:pt idx="5">
                  <c:v>3.9620127300698131</c:v>
                </c:pt>
              </c:numCache>
            </c:numRef>
          </c:val>
        </c:ser>
        <c:ser>
          <c:idx val="3"/>
          <c:order val="2"/>
          <c:tx>
            <c:strRef>
              <c:f>'Scenaria 2'!$C$25</c:f>
              <c:strCache>
                <c:ptCount val="1"/>
                <c:pt idx="0">
                  <c:v>Ελλάδα-Σεναριο Β</c:v>
                </c:pt>
              </c:strCache>
            </c:strRef>
          </c:tx>
          <c:spPr>
            <a:ln>
              <a:solidFill>
                <a:srgbClr val="0070C0"/>
              </a:solidFill>
            </a:ln>
          </c:spPr>
          <c:marker>
            <c:spPr>
              <a:solidFill>
                <a:srgbClr val="0070C0"/>
              </a:solidFill>
              <a:ln>
                <a:solidFill>
                  <a:srgbClr val="0070C0"/>
                </a:solidFill>
              </a:ln>
            </c:spPr>
          </c:marker>
          <c:dLbls>
            <c:dLbl>
              <c:idx val="5"/>
              <c:layout>
                <c:manualLayout>
                  <c:x val="-4.1297935103244851E-2"/>
                  <c:y val="-5.4901960784313746E-2"/>
                </c:manualLayout>
              </c:layout>
              <c:showVal val="1"/>
            </c:dLbl>
            <c:dLbl>
              <c:idx val="6"/>
              <c:layout>
                <c:manualLayout>
                  <c:x val="-4.1958041958042036E-2"/>
                  <c:y val="-5.4901960784313718E-2"/>
                </c:manualLayout>
              </c:layout>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2'!$E$25:$J$25</c:f>
              <c:numCache>
                <c:formatCode>0.000</c:formatCode>
                <c:ptCount val="6"/>
                <c:pt idx="0">
                  <c:v>1.1630119277824367</c:v>
                </c:pt>
                <c:pt idx="1">
                  <c:v>1.5855853935040296</c:v>
                </c:pt>
                <c:pt idx="2">
                  <c:v>2.1390444459535476</c:v>
                </c:pt>
                <c:pt idx="3">
                  <c:v>2.8757433198221656</c:v>
                </c:pt>
                <c:pt idx="4">
                  <c:v>3.8966508962999957</c:v>
                </c:pt>
                <c:pt idx="5">
                  <c:v>5.2466422336937608</c:v>
                </c:pt>
              </c:numCache>
            </c:numRef>
          </c:val>
        </c:ser>
        <c:ser>
          <c:idx val="4"/>
          <c:order val="3"/>
          <c:tx>
            <c:strRef>
              <c:f>'Scenaria 2'!$C$26</c:f>
              <c:strCache>
                <c:ptCount val="1"/>
                <c:pt idx="0">
                  <c:v>Ελλάδα-Σεναριο Γ</c:v>
                </c:pt>
              </c:strCache>
            </c:strRef>
          </c:tx>
          <c:spPr>
            <a:ln>
              <a:solidFill>
                <a:srgbClr val="002060"/>
              </a:solidFill>
            </a:ln>
          </c:spPr>
          <c:marker>
            <c:spPr>
              <a:solidFill>
                <a:srgbClr val="002060"/>
              </a:solidFill>
              <a:ln>
                <a:solidFill>
                  <a:srgbClr val="002060"/>
                </a:solidFill>
              </a:ln>
            </c:spPr>
          </c:marker>
          <c:dLbls>
            <c:dLbl>
              <c:idx val="0"/>
              <c:layout>
                <c:manualLayout>
                  <c:x val="-0.13204830815067048"/>
                  <c:y val="-7.4003048006096054E-3"/>
                </c:manualLayout>
              </c:layout>
              <c:showVal val="1"/>
            </c:dLbl>
            <c:dLbl>
              <c:idx val="5"/>
              <c:layout>
                <c:manualLayout>
                  <c:x val="-4.4247787610619482E-2"/>
                  <c:y val="-5.4901960784313746E-2"/>
                </c:manualLayout>
              </c:layout>
              <c:showVal val="1"/>
            </c:dLbl>
            <c:dLbl>
              <c:idx val="6"/>
              <c:layout>
                <c:manualLayout>
                  <c:x val="-4.4289044289044302E-2"/>
                  <c:y val="-5.4901960784313746E-2"/>
                </c:manualLayout>
              </c:layout>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2'!$E$26:$J$26</c:f>
              <c:numCache>
                <c:formatCode>0.000</c:formatCode>
                <c:ptCount val="6"/>
                <c:pt idx="0">
                  <c:v>1.1630119277824367</c:v>
                </c:pt>
                <c:pt idx="1">
                  <c:v>1.9501104341320177</c:v>
                </c:pt>
                <c:pt idx="2">
                  <c:v>3.2698982826098519</c:v>
                </c:pt>
                <c:pt idx="3">
                  <c:v>5.482886810650756</c:v>
                </c:pt>
                <c:pt idx="4">
                  <c:v>9.1935727598273171</c:v>
                </c:pt>
                <c:pt idx="5">
                  <c:v>15.415561730373742</c:v>
                </c:pt>
              </c:numCache>
            </c:numRef>
          </c:val>
        </c:ser>
        <c:marker val="1"/>
        <c:axId val="78525952"/>
        <c:axId val="78527488"/>
      </c:lineChart>
      <c:catAx>
        <c:axId val="78525952"/>
        <c:scaling>
          <c:orientation val="minMax"/>
        </c:scaling>
        <c:axPos val="b"/>
        <c:numFmt formatCode="General" sourceLinked="1"/>
        <c:tickLblPos val="nextTo"/>
        <c:crossAx val="78527488"/>
        <c:crosses val="autoZero"/>
        <c:auto val="1"/>
        <c:lblAlgn val="ctr"/>
        <c:lblOffset val="100"/>
      </c:catAx>
      <c:valAx>
        <c:axId val="78527488"/>
        <c:scaling>
          <c:orientation val="minMax"/>
        </c:scaling>
        <c:axPos val="l"/>
        <c:numFmt formatCode="0" sourceLinked="0"/>
        <c:tickLblPos val="nextTo"/>
        <c:crossAx val="78525952"/>
        <c:crosses val="autoZero"/>
        <c:crossBetween val="between"/>
      </c:valAx>
    </c:plotArea>
    <c:legend>
      <c:legendPos val="b"/>
      <c:layout/>
    </c:legend>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a:t>Αριθμός συνδρομητών</a:t>
            </a:r>
            <a:r>
              <a:rPr lang="el-GR" sz="1200" baseline="0"/>
              <a:t> (μ.ο. έτους)</a:t>
            </a:r>
            <a:endParaRPr lang="en-US" sz="1200"/>
          </a:p>
        </c:rich>
      </c:tx>
      <c:layout>
        <c:manualLayout>
          <c:xMode val="edge"/>
          <c:yMode val="edge"/>
          <c:x val="0.35729530879270055"/>
          <c:y val="2.3640661938534268E-2"/>
        </c:manualLayout>
      </c:layout>
      <c:overlay val="1"/>
    </c:title>
    <c:plotArea>
      <c:layout>
        <c:manualLayout>
          <c:layoutTarget val="inner"/>
          <c:xMode val="edge"/>
          <c:yMode val="edge"/>
          <c:x val="8.2698953348871548E-2"/>
          <c:y val="0.29122067028053888"/>
          <c:w val="0.82941820538632316"/>
          <c:h val="0.55840488531898369"/>
        </c:manualLayout>
      </c:layout>
      <c:barChart>
        <c:barDir val="col"/>
        <c:grouping val="clustered"/>
        <c:ser>
          <c:idx val="0"/>
          <c:order val="1"/>
          <c:tx>
            <c:strRef>
              <c:f>'Στοιχεια εταιρειων'!$A$186</c:f>
              <c:strCache>
                <c:ptCount val="1"/>
                <c:pt idx="0">
                  <c:v>Μεταβολή από προηγούμενο έτος</c:v>
                </c:pt>
              </c:strCache>
            </c:strRef>
          </c:tx>
          <c:spPr>
            <a:solidFill>
              <a:srgbClr val="0070C0"/>
            </a:solidFill>
          </c:spPr>
          <c:dLbls>
            <c:dLbl>
              <c:idx val="4"/>
              <c:layout>
                <c:manualLayout>
                  <c:x val="7.3360843649702004E-3"/>
                  <c:y val="-4.6376811594202899E-2"/>
                </c:manualLayout>
              </c:layout>
              <c:showVal val="1"/>
            </c:dLbl>
            <c:dLbl>
              <c:idx val="5"/>
              <c:layout>
                <c:manualLayout>
                  <c:x val="7.3360843649702004E-3"/>
                  <c:y val="-4.2512381604473688E-2"/>
                </c:manualLayout>
              </c:layout>
              <c:showVal val="1"/>
            </c:dLbl>
            <c:dLbl>
              <c:idx val="8"/>
              <c:layout>
                <c:manualLayout>
                  <c:x val="0"/>
                  <c:y val="1.5458937198067641E-2"/>
                </c:manualLayout>
              </c:layout>
              <c:showVal val="1"/>
            </c:dLbl>
            <c:dLbl>
              <c:idx val="9"/>
              <c:layout>
                <c:manualLayout>
                  <c:x val="0"/>
                  <c:y val="1.5458937198067641E-2"/>
                </c:manualLayout>
              </c:layout>
              <c:showVal val="1"/>
            </c:dLbl>
            <c:showVal val="1"/>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εταιρειων'!$BA$186:$BK$186</c:f>
              <c:numCache>
                <c:formatCode>0.0%</c:formatCode>
                <c:ptCount val="11"/>
                <c:pt idx="0">
                  <c:v>1.4650140847186638E-2</c:v>
                </c:pt>
                <c:pt idx="1">
                  <c:v>7.4537457181076003E-2</c:v>
                </c:pt>
                <c:pt idx="2">
                  <c:v>0.19119867790527567</c:v>
                </c:pt>
                <c:pt idx="3">
                  <c:v>0.18326220722190931</c:v>
                </c:pt>
                <c:pt idx="4">
                  <c:v>0.1427396882941552</c:v>
                </c:pt>
                <c:pt idx="5">
                  <c:v>0.13934228189929307</c:v>
                </c:pt>
                <c:pt idx="6">
                  <c:v>-0.12988025706156747</c:v>
                </c:pt>
                <c:pt idx="7">
                  <c:v>-0.15112551727672369</c:v>
                </c:pt>
                <c:pt idx="8">
                  <c:v>4.4013828769194456E-2</c:v>
                </c:pt>
                <c:pt idx="9">
                  <c:v>5.218209785592938E-2</c:v>
                </c:pt>
                <c:pt idx="10">
                  <c:v>3.4029565964248665E-3</c:v>
                </c:pt>
              </c:numCache>
            </c:numRef>
          </c:val>
        </c:ser>
        <c:gapWidth val="80"/>
        <c:axId val="79927552"/>
        <c:axId val="79926016"/>
      </c:barChart>
      <c:lineChart>
        <c:grouping val="standard"/>
        <c:ser>
          <c:idx val="1"/>
          <c:order val="0"/>
          <c:tx>
            <c:strRef>
              <c:f>'Στοιχεια εταιρειων'!$A$184</c:f>
              <c:strCache>
                <c:ptCount val="1"/>
                <c:pt idx="0">
                  <c:v>Συνδρομητές</c:v>
                </c:pt>
              </c:strCache>
            </c:strRef>
          </c:tx>
          <c:spPr>
            <a:ln>
              <a:solidFill>
                <a:srgbClr val="FF0000"/>
              </a:solidFill>
            </a:ln>
          </c:spPr>
          <c:marker>
            <c:spPr>
              <a:solidFill>
                <a:srgbClr val="FF0000"/>
              </a:solidFill>
              <a:ln>
                <a:solidFill>
                  <a:srgbClr val="FF0000"/>
                </a:solidFill>
              </a:ln>
            </c:spPr>
          </c:marker>
          <c:dLbls>
            <c:dLbl>
              <c:idx val="0"/>
              <c:layout>
                <c:manualLayout>
                  <c:x val="-3.3658908179806275E-2"/>
                  <c:y val="5.7574803149606314E-2"/>
                </c:manualLayout>
              </c:layout>
              <c:dLblPos val="r"/>
              <c:showVal val="1"/>
            </c:dLbl>
            <c:dLbl>
              <c:idx val="1"/>
              <c:layout>
                <c:manualLayout>
                  <c:x val="-3.3658908179806275E-2"/>
                  <c:y val="4.5980600251055583E-2"/>
                </c:manualLayout>
              </c:layout>
              <c:dLblPos val="r"/>
              <c:showVal val="1"/>
            </c:dLbl>
            <c:dLbl>
              <c:idx val="2"/>
              <c:layout>
                <c:manualLayout>
                  <c:x val="-3.3658908179806275E-2"/>
                  <c:y val="6.1439537449123512E-2"/>
                </c:manualLayout>
              </c:layout>
              <c:dLblPos val="r"/>
              <c:showVal val="1"/>
            </c:dLbl>
            <c:dLbl>
              <c:idx val="3"/>
              <c:layout>
                <c:manualLayout>
                  <c:x val="-3.3658908179806275E-2"/>
                  <c:y val="4.9845334550572551E-2"/>
                </c:manualLayout>
              </c:layout>
              <c:dLblPos val="r"/>
              <c:showVal val="1"/>
            </c:dLbl>
            <c:dLbl>
              <c:idx val="4"/>
              <c:layout>
                <c:manualLayout>
                  <c:x val="-3.7326950362291368E-2"/>
                  <c:y val="6.9169006048157039E-2"/>
                </c:manualLayout>
              </c:layout>
              <c:dLblPos val="r"/>
              <c:showVal val="1"/>
            </c:dLbl>
            <c:dLbl>
              <c:idx val="5"/>
              <c:layout>
                <c:manualLayout>
                  <c:x val="-3.3658908179806275E-2"/>
                  <c:y val="7.6898474647190934E-2"/>
                </c:manualLayout>
              </c:layout>
              <c:dLblPos val="r"/>
              <c:showVal val="1"/>
            </c:dLbl>
            <c:spPr>
              <a:noFill/>
              <a:ln>
                <a:noFill/>
              </a:ln>
              <a:effectLst/>
            </c:spPr>
            <c:txPr>
              <a:bodyPr/>
              <a:lstStyle/>
              <a:p>
                <a:pPr>
                  <a:defRPr>
                    <a:solidFill>
                      <a:sysClr val="windowText" lastClr="000000"/>
                    </a:solidFill>
                  </a:defRPr>
                </a:pPr>
                <a:endParaRPr lang="en-US"/>
              </a:p>
            </c:txPr>
            <c:dLblPos val="t"/>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εταιρειων'!$BA$185:$BK$185</c:f>
              <c:numCache>
                <c:formatCode>#,##0.0</c:formatCode>
                <c:ptCount val="11"/>
                <c:pt idx="0">
                  <c:v>10.225670754024144</c:v>
                </c:pt>
                <c:pt idx="1">
                  <c:v>10.987866250000005</c:v>
                </c:pt>
                <c:pt idx="2">
                  <c:v>13.088731749999999</c:v>
                </c:pt>
                <c:pt idx="3">
                  <c:v>15.487401620240481</c:v>
                </c:pt>
                <c:pt idx="4">
                  <c:v>17.698068500000005</c:v>
                </c:pt>
                <c:pt idx="5">
                  <c:v>20.164157749999998</c:v>
                </c:pt>
                <c:pt idx="6">
                  <c:v>17.545231758000003</c:v>
                </c:pt>
                <c:pt idx="7">
                  <c:v>14.893699532832258</c:v>
                </c:pt>
                <c:pt idx="8">
                  <c:v>15.549228273810153</c:v>
                </c:pt>
                <c:pt idx="9">
                  <c:v>16.360619625178284</c:v>
                </c:pt>
                <c:pt idx="10">
                  <c:v>16.416294103653414</c:v>
                </c:pt>
              </c:numCache>
            </c:numRef>
          </c:val>
        </c:ser>
        <c:marker val="1"/>
        <c:axId val="79918208"/>
        <c:axId val="79919744"/>
      </c:lineChart>
      <c:catAx>
        <c:axId val="79918208"/>
        <c:scaling>
          <c:orientation val="minMax"/>
        </c:scaling>
        <c:axPos val="b"/>
        <c:numFmt formatCode="General" sourceLinked="1"/>
        <c:tickLblPos val="nextTo"/>
        <c:crossAx val="79919744"/>
        <c:crosses val="autoZero"/>
        <c:auto val="1"/>
        <c:lblAlgn val="ctr"/>
        <c:lblOffset val="100"/>
      </c:catAx>
      <c:valAx>
        <c:axId val="79919744"/>
        <c:scaling>
          <c:orientation val="minMax"/>
        </c:scaling>
        <c:axPos val="l"/>
        <c:title>
          <c:tx>
            <c:rich>
              <a:bodyPr rot="-5400000" vert="horz"/>
              <a:lstStyle/>
              <a:p>
                <a:pPr>
                  <a:defRPr/>
                </a:pPr>
                <a:r>
                  <a:rPr lang="el-GR"/>
                  <a:t>Συνδρομητές σε εκ. </a:t>
                </a:r>
                <a:endParaRPr lang="en-US"/>
              </a:p>
            </c:rich>
          </c:tx>
          <c:layout>
            <c:manualLayout>
              <c:xMode val="edge"/>
              <c:yMode val="edge"/>
              <c:x val="0"/>
              <c:y val="0.39357933199528167"/>
            </c:manualLayout>
          </c:layout>
        </c:title>
        <c:numFmt formatCode="#,##0" sourceLinked="0"/>
        <c:tickLblPos val="nextTo"/>
        <c:crossAx val="79918208"/>
        <c:crosses val="autoZero"/>
        <c:crossBetween val="between"/>
      </c:valAx>
      <c:valAx>
        <c:axId val="79926016"/>
        <c:scaling>
          <c:orientation val="minMax"/>
        </c:scaling>
        <c:axPos val="r"/>
        <c:numFmt formatCode="0%" sourceLinked="0"/>
        <c:tickLblPos val="nextTo"/>
        <c:crossAx val="79927552"/>
        <c:crosses val="max"/>
        <c:crossBetween val="between"/>
      </c:valAx>
      <c:catAx>
        <c:axId val="79927552"/>
        <c:scaling>
          <c:orientation val="minMax"/>
        </c:scaling>
        <c:delete val="1"/>
        <c:axPos val="b"/>
        <c:numFmt formatCode="General" sourceLinked="1"/>
        <c:tickLblPos val="none"/>
        <c:crossAx val="79926016"/>
        <c:crosses val="autoZero"/>
        <c:auto val="1"/>
        <c:lblAlgn val="ctr"/>
        <c:lblOffset val="100"/>
      </c:catAx>
      <c:spPr>
        <a:noFill/>
        <a:ln>
          <a:noFill/>
        </a:ln>
      </c:spPr>
    </c:plotArea>
    <c:legend>
      <c:legendPos val="t"/>
      <c:layout>
        <c:manualLayout>
          <c:xMode val="edge"/>
          <c:yMode val="edge"/>
          <c:x val="4.0920060123833084E-2"/>
          <c:y val="0.10871180047217729"/>
          <c:w val="0.44958456534061547"/>
          <c:h val="6.988565559739815E-2"/>
        </c:manualLayout>
      </c:layout>
    </c:legend>
    <c:plotVisOnly val="1"/>
    <c:dispBlanksAs val="gap"/>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a:t>Εξέλιξη</a:t>
            </a:r>
            <a:r>
              <a:rPr lang="el-GR" sz="1200" baseline="0"/>
              <a:t> </a:t>
            </a:r>
            <a:r>
              <a:rPr lang="en-US" sz="1200" baseline="0"/>
              <a:t>ARPU</a:t>
            </a:r>
            <a:endParaRPr lang="en-US" sz="1200"/>
          </a:p>
        </c:rich>
      </c:tx>
      <c:layout>
        <c:manualLayout>
          <c:xMode val="edge"/>
          <c:yMode val="edge"/>
          <c:x val="0.35729534683821229"/>
          <c:y val="1.2316107545380381E-3"/>
        </c:manualLayout>
      </c:layout>
      <c:overlay val="1"/>
    </c:title>
    <c:plotArea>
      <c:layout>
        <c:manualLayout>
          <c:layoutTarget val="inner"/>
          <c:xMode val="edge"/>
          <c:yMode val="edge"/>
          <c:x val="0.10434951881014587"/>
          <c:y val="0.25771984384304902"/>
          <c:w val="0.86509492563431301"/>
          <c:h val="0.59190571766764455"/>
        </c:manualLayout>
      </c:layout>
      <c:barChart>
        <c:barDir val="col"/>
        <c:grouping val="clustered"/>
        <c:ser>
          <c:idx val="0"/>
          <c:order val="0"/>
          <c:tx>
            <c:strRef>
              <c:f>'Στοιχεια εταιρειων'!$A$149</c:f>
              <c:strCache>
                <c:ptCount val="1"/>
                <c:pt idx="0">
                  <c:v>Μεταβολή από προηγούμενο έτος</c:v>
                </c:pt>
              </c:strCache>
            </c:strRef>
          </c:tx>
          <c:spPr>
            <a:solidFill>
              <a:schemeClr val="bg1">
                <a:lumMod val="75000"/>
              </a:schemeClr>
            </a:solidFill>
            <a:ln w="38100">
              <a:noFill/>
            </a:ln>
          </c:spPr>
          <c:dLbls>
            <c:dLbl>
              <c:idx val="0"/>
              <c:layout>
                <c:manualLayout>
                  <c:x val="-4.7619047619047623E-3"/>
                  <c:y val="0.23398094259956645"/>
                </c:manualLayout>
              </c:layout>
              <c:dLblPos val="outEnd"/>
              <c:showVal val="1"/>
            </c:dLbl>
            <c:dLbl>
              <c:idx val="1"/>
              <c:layout>
                <c:manualLayout>
                  <c:x val="-4.7619047619047623E-3"/>
                  <c:y val="9.0452185324660525E-2"/>
                </c:manualLayout>
              </c:layout>
              <c:dLblPos val="outEnd"/>
              <c:showVal val="1"/>
            </c:dLbl>
            <c:dLbl>
              <c:idx val="3"/>
              <c:layout>
                <c:manualLayout>
                  <c:x val="-9.5238095238095247E-3"/>
                  <c:y val="0.16392474038571264"/>
                </c:manualLayout>
              </c:layout>
              <c:dLblPos val="outEnd"/>
              <c:showVal val="1"/>
            </c:dLbl>
            <c:dLbl>
              <c:idx val="4"/>
              <c:layout>
                <c:manualLayout>
                  <c:x val="-2.3809523809523812E-3"/>
                  <c:y val="0.22749914412872316"/>
                </c:manualLayout>
              </c:layout>
              <c:dLblPos val="outEnd"/>
              <c:showVal val="1"/>
            </c:dLbl>
            <c:dLbl>
              <c:idx val="5"/>
              <c:layout>
                <c:manualLayout>
                  <c:x val="2.3809523809523812E-3"/>
                  <c:y val="6.9266518315645356E-2"/>
                </c:manualLayout>
              </c:layout>
              <c:dLblPos val="outEnd"/>
              <c:showVal val="1"/>
            </c:dLbl>
            <c:dLbl>
              <c:idx val="8"/>
              <c:layout>
                <c:manualLayout>
                  <c:x val="1.1963509600104588E-2"/>
                  <c:y val="0.15413535333399794"/>
                </c:manualLayout>
              </c:layout>
              <c:dLblPos val="outEnd"/>
              <c:showVal val="1"/>
              <c:extLst>
                <c:ext xmlns:c15="http://schemas.microsoft.com/office/drawing/2012/chart" uri="{CE6537A1-D6FC-4f65-9D91-7224C49458BB}"/>
              </c:extLst>
            </c:dLbl>
            <c:spPr>
              <a:noFill/>
              <a:ln>
                <a:noFill/>
              </a:ln>
              <a:effectLst/>
            </c:spPr>
            <c:txPr>
              <a:bodyPr rot="-5400000"/>
              <a:lstStyle/>
              <a:p>
                <a:pPr>
                  <a:defRPr/>
                </a:pPr>
                <a:endParaRPr lang="en-US"/>
              </a:p>
            </c:txPr>
            <c:dLblPos val="inBase"/>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εταιρειων'!$BA$149:$BK$149</c:f>
              <c:numCache>
                <c:formatCode>0.0%</c:formatCode>
                <c:ptCount val="11"/>
                <c:pt idx="0">
                  <c:v>0.12279436296566675</c:v>
                </c:pt>
                <c:pt idx="1">
                  <c:v>2.1939409244959848E-2</c:v>
                </c:pt>
                <c:pt idx="2">
                  <c:v>-6.6646546724038802E-2</c:v>
                </c:pt>
                <c:pt idx="3">
                  <c:v>-0.15767945019326199</c:v>
                </c:pt>
                <c:pt idx="4">
                  <c:v>-0.27212162079848728</c:v>
                </c:pt>
                <c:pt idx="5">
                  <c:v>-0.23446074702087621</c:v>
                </c:pt>
                <c:pt idx="6">
                  <c:v>-7.6467000817742534E-2</c:v>
                </c:pt>
                <c:pt idx="7">
                  <c:v>8.1755510641436088E-2</c:v>
                </c:pt>
                <c:pt idx="8">
                  <c:v>-9.6558448698734603E-2</c:v>
                </c:pt>
                <c:pt idx="9">
                  <c:v>-0.17614340298666928</c:v>
                </c:pt>
                <c:pt idx="10">
                  <c:v>-1.9731462072550721E-2</c:v>
                </c:pt>
              </c:numCache>
            </c:numRef>
          </c:val>
        </c:ser>
        <c:gapWidth val="80"/>
        <c:axId val="80009472"/>
        <c:axId val="80007936"/>
      </c:barChart>
      <c:lineChart>
        <c:grouping val="standard"/>
        <c:ser>
          <c:idx val="1"/>
          <c:order val="1"/>
          <c:tx>
            <c:strRef>
              <c:f>'Στοιχεια εταιρειων'!$A$148</c:f>
              <c:strCache>
                <c:ptCount val="1"/>
                <c:pt idx="0">
                  <c:v>ARPU ανά μήνα</c:v>
                </c:pt>
              </c:strCache>
            </c:strRef>
          </c:tx>
          <c:spPr>
            <a:ln w="38100">
              <a:solidFill>
                <a:srgbClr val="00B0F0"/>
              </a:solidFill>
            </a:ln>
          </c:spPr>
          <c:marker>
            <c:spPr>
              <a:solidFill>
                <a:srgbClr val="00B0F0"/>
              </a:solidFill>
              <a:ln>
                <a:solidFill>
                  <a:srgbClr val="00B0F0"/>
                </a:solidFill>
              </a:ln>
            </c:spPr>
          </c:marker>
          <c:dLbls>
            <c:dLbl>
              <c:idx val="4"/>
              <c:layout>
                <c:manualLayout>
                  <c:x val="-4.7436257967754032E-2"/>
                  <c:y val="-9.6346856099509298E-2"/>
                </c:manualLayout>
              </c:layout>
              <c:dLblPos val="r"/>
              <c:showVal val="1"/>
              <c:extLst>
                <c:ext xmlns:c15="http://schemas.microsoft.com/office/drawing/2012/chart" uri="{CE6537A1-D6FC-4f65-9D91-7224C49458BB}"/>
              </c:extLst>
            </c:dLbl>
            <c:dLbl>
              <c:idx val="5"/>
              <c:layout>
                <c:manualLayout>
                  <c:x val="-4.0301462317210365E-2"/>
                  <c:y val="-7.2158507360493049E-2"/>
                </c:manualLayout>
              </c:layout>
              <c:dLblPos val="r"/>
              <c:showVal val="1"/>
              <c:extLst>
                <c:ext xmlns:c15="http://schemas.microsoft.com/office/drawing/2012/chart" uri="{CE6537A1-D6FC-4f65-9D91-7224C49458BB}"/>
              </c:extLst>
            </c:dLbl>
            <c:dLbl>
              <c:idx val="6"/>
              <c:layout>
                <c:manualLayout>
                  <c:x val="-4.9821062170448731E-2"/>
                  <c:y val="3.678474367919201E-2"/>
                </c:manualLayout>
              </c:layout>
              <c:dLblPos val="r"/>
              <c:showVal val="1"/>
              <c:extLst>
                <c:ext xmlns:c15="http://schemas.microsoft.com/office/drawing/2012/chart" uri="{CE6537A1-D6FC-4f65-9D91-7224C49458BB}"/>
              </c:extLst>
            </c:dLbl>
            <c:dLbl>
              <c:idx val="8"/>
              <c:layout>
                <c:manualLayout>
                  <c:x val="-4.5050638795374166E-2"/>
                  <c:y val="4.6911325957673014E-2"/>
                </c:manualLayout>
              </c:layout>
              <c:dLblPos val="r"/>
              <c:showVal val="1"/>
              <c:extLst>
                <c:ext xmlns:c15="http://schemas.microsoft.com/office/drawing/2012/chart" uri="{CE6537A1-D6FC-4f65-9D91-7224C49458BB}"/>
              </c:extLst>
            </c:dLbl>
            <c:dLbl>
              <c:idx val="9"/>
              <c:layout>
                <c:manualLayout>
                  <c:x val="-4.7435850482911462E-2"/>
                  <c:y val="3.3409216253031671E-2"/>
                </c:manualLayout>
              </c:layout>
              <c:dLblPos val="r"/>
              <c:showVal val="1"/>
              <c:extLst>
                <c:ext xmlns:c15="http://schemas.microsoft.com/office/drawing/2012/chart" uri="{CE6537A1-D6FC-4f65-9D91-7224C49458BB}"/>
              </c:extLst>
            </c:dLbl>
            <c:dLbl>
              <c:idx val="10"/>
              <c:layout>
                <c:manualLayout>
                  <c:x val="-4.1389432760976425E-2"/>
                  <c:y val="2.6658161400711002E-2"/>
                </c:manualLayout>
              </c:layout>
              <c:dLblPos val="r"/>
              <c:showVal val="1"/>
              <c:extLst>
                <c:ext xmlns:c15="http://schemas.microsoft.com/office/drawing/2012/chart" uri="{CE6537A1-D6FC-4f65-9D91-7224C49458BB}"/>
              </c:extLst>
            </c:dLbl>
            <c:numFmt formatCode="#,##0.0" sourceLinked="0"/>
            <c:spPr>
              <a:noFill/>
              <a:ln>
                <a:noFill/>
              </a:ln>
              <a:effectLst/>
            </c:spPr>
            <c:dLblPos val="t"/>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εταιρειων'!$BA$148:$BK$148</c:f>
              <c:numCache>
                <c:formatCode>0.00</c:formatCode>
                <c:ptCount val="11"/>
                <c:pt idx="0">
                  <c:v>30.91363417342458</c:v>
                </c:pt>
                <c:pt idx="1">
                  <c:v>31.591861044804329</c:v>
                </c:pt>
                <c:pt idx="2">
                  <c:v>29.486372601582413</c:v>
                </c:pt>
                <c:pt idx="3">
                  <c:v>24.836977581571237</c:v>
                </c:pt>
                <c:pt idx="4">
                  <c:v>18.078298986338389</c:v>
                </c:pt>
                <c:pt idx="5">
                  <c:v>13.839647501134747</c:v>
                </c:pt>
                <c:pt idx="6">
                  <c:v>12.781371164348196</c:v>
                </c:pt>
                <c:pt idx="7">
                  <c:v>13.82631869058722</c:v>
                </c:pt>
                <c:pt idx="8">
                  <c:v>12.491270806609799</c:v>
                </c:pt>
                <c:pt idx="9">
                  <c:v>10.291015859105512</c:v>
                </c:pt>
                <c:pt idx="10">
                  <c:v>10.087959069993548</c:v>
                </c:pt>
              </c:numCache>
            </c:numRef>
          </c:val>
        </c:ser>
        <c:marker val="1"/>
        <c:axId val="79987840"/>
        <c:axId val="79989376"/>
      </c:lineChart>
      <c:catAx>
        <c:axId val="79987840"/>
        <c:scaling>
          <c:orientation val="minMax"/>
        </c:scaling>
        <c:axPos val="b"/>
        <c:numFmt formatCode="General" sourceLinked="1"/>
        <c:tickLblPos val="nextTo"/>
        <c:crossAx val="79989376"/>
        <c:crosses val="autoZero"/>
        <c:auto val="1"/>
        <c:lblAlgn val="ctr"/>
        <c:lblOffset val="100"/>
      </c:catAx>
      <c:valAx>
        <c:axId val="79989376"/>
        <c:scaling>
          <c:orientation val="minMax"/>
          <c:max val="40"/>
        </c:scaling>
        <c:axPos val="l"/>
        <c:title>
          <c:tx>
            <c:rich>
              <a:bodyPr rot="0" vert="horz"/>
              <a:lstStyle/>
              <a:p>
                <a:pPr>
                  <a:defRPr/>
                </a:pPr>
                <a:r>
                  <a:rPr lang="el-GR"/>
                  <a:t>€</a:t>
                </a:r>
                <a:endParaRPr lang="en-US"/>
              </a:p>
            </c:rich>
          </c:tx>
          <c:layout>
            <c:manualLayout>
              <c:xMode val="edge"/>
              <c:yMode val="edge"/>
              <c:x val="8.1373280933800911E-3"/>
              <c:y val="0.1749990365128436"/>
            </c:manualLayout>
          </c:layout>
        </c:title>
        <c:numFmt formatCode="#,##0" sourceLinked="0"/>
        <c:tickLblPos val="nextTo"/>
        <c:crossAx val="79987840"/>
        <c:crosses val="autoZero"/>
        <c:crossBetween val="between"/>
      </c:valAx>
      <c:valAx>
        <c:axId val="80007936"/>
        <c:scaling>
          <c:orientation val="minMax"/>
        </c:scaling>
        <c:axPos val="r"/>
        <c:numFmt formatCode="0%" sourceLinked="0"/>
        <c:tickLblPos val="nextTo"/>
        <c:crossAx val="80009472"/>
        <c:crosses val="max"/>
        <c:crossBetween val="between"/>
      </c:valAx>
      <c:catAx>
        <c:axId val="80009472"/>
        <c:scaling>
          <c:orientation val="minMax"/>
        </c:scaling>
        <c:delete val="1"/>
        <c:axPos val="b"/>
        <c:numFmt formatCode="General" sourceLinked="1"/>
        <c:tickLblPos val="none"/>
        <c:crossAx val="80007936"/>
        <c:crosses val="autoZero"/>
        <c:auto val="1"/>
        <c:lblAlgn val="ctr"/>
        <c:lblOffset val="100"/>
      </c:catAx>
      <c:spPr>
        <a:noFill/>
        <a:ln>
          <a:noFill/>
        </a:ln>
      </c:spPr>
    </c:plotArea>
    <c:legend>
      <c:legendPos val="t"/>
      <c:layout>
        <c:manualLayout>
          <c:xMode val="edge"/>
          <c:yMode val="edge"/>
          <c:x val="0.23389831696747526"/>
          <c:y val="8.5271935944715688E-2"/>
          <c:w val="0.47825328313820681"/>
          <c:h val="0.14596793047928547"/>
        </c:manualLayout>
      </c:layout>
    </c:legend>
    <c:plotVisOnly val="1"/>
    <c:dispBlanksAs val="gap"/>
  </c:chart>
  <c:spPr>
    <a:noFill/>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a:t>Λεπτά ομιλίας</a:t>
            </a:r>
            <a:endParaRPr lang="en-US" sz="1200"/>
          </a:p>
        </c:rich>
      </c:tx>
      <c:layout>
        <c:manualLayout>
          <c:xMode val="edge"/>
          <c:yMode val="edge"/>
          <c:x val="0.35729530879270055"/>
          <c:y val="2.3640661938534268E-2"/>
        </c:manualLayout>
      </c:layout>
      <c:overlay val="1"/>
    </c:title>
    <c:plotArea>
      <c:layout>
        <c:manualLayout>
          <c:layoutTarget val="inner"/>
          <c:xMode val="edge"/>
          <c:yMode val="edge"/>
          <c:x val="0.10959436888570746"/>
          <c:y val="0.25771984384304902"/>
          <c:w val="0.79608494392746321"/>
          <c:h val="0.59190571766764455"/>
        </c:manualLayout>
      </c:layout>
      <c:barChart>
        <c:barDir val="col"/>
        <c:grouping val="clustered"/>
        <c:ser>
          <c:idx val="0"/>
          <c:order val="0"/>
          <c:tx>
            <c:strRef>
              <c:f>'Στοιχεια εταιρειων'!$A$174</c:f>
              <c:strCache>
                <c:ptCount val="1"/>
                <c:pt idx="0">
                  <c:v>Μεταβολή από προηγούμενο έτος</c:v>
                </c:pt>
              </c:strCache>
            </c:strRef>
          </c:tx>
          <c:spPr>
            <a:solidFill>
              <a:srgbClr val="00295F"/>
            </a:solidFill>
            <a:ln w="38100">
              <a:noFill/>
            </a:ln>
          </c:spPr>
          <c:dLbls>
            <c:dLbl>
              <c:idx val="0"/>
              <c:layout>
                <c:manualLayout>
                  <c:x val="2.3852116875372692E-3"/>
                  <c:y val="0.19148936170212957"/>
                </c:manualLayout>
              </c:layout>
              <c:showVal val="1"/>
              <c:extLst>
                <c:ext xmlns:c15="http://schemas.microsoft.com/office/drawing/2012/chart" uri="{CE6537A1-D6FC-4f65-9D91-7224C49458BB}"/>
              </c:extLst>
            </c:dLbl>
            <c:dLbl>
              <c:idx val="1"/>
              <c:layout>
                <c:manualLayout>
                  <c:x val="4.7704233750746261E-3"/>
                  <c:y val="0.17375858602781041"/>
                </c:manualLayout>
              </c:layout>
              <c:showVal val="1"/>
              <c:extLst>
                <c:ext xmlns:c15="http://schemas.microsoft.com/office/drawing/2012/chart" uri="{CE6537A1-D6FC-4f65-9D91-7224C49458BB}"/>
              </c:extLst>
            </c:dLbl>
            <c:dLbl>
              <c:idx val="2"/>
              <c:layout>
                <c:manualLayout>
                  <c:x val="4.7704233750746261E-3"/>
                  <c:y val="0.24113475177304952"/>
                </c:manualLayout>
              </c:layout>
              <c:showVal val="1"/>
              <c:extLst>
                <c:ext xmlns:c15="http://schemas.microsoft.com/office/drawing/2012/chart" uri="{CE6537A1-D6FC-4f65-9D91-7224C49458BB}"/>
              </c:extLst>
            </c:dLbl>
            <c:dLbl>
              <c:idx val="3"/>
              <c:layout>
                <c:manualLayout>
                  <c:x val="4.3728375784255653E-17"/>
                  <c:y val="0.20567375886524822"/>
                </c:manualLayout>
              </c:layout>
              <c:showVal val="1"/>
              <c:extLst>
                <c:ext xmlns:c15="http://schemas.microsoft.com/office/drawing/2012/chart" uri="{CE6537A1-D6FC-4f65-9D91-7224C49458BB}"/>
              </c:extLst>
            </c:dLbl>
            <c:dLbl>
              <c:idx val="4"/>
              <c:layout>
                <c:manualLayout>
                  <c:x val="0"/>
                  <c:y val="0.17730496453900721"/>
                </c:manualLayout>
              </c:layout>
              <c:showVal val="1"/>
              <c:extLst>
                <c:ext xmlns:c15="http://schemas.microsoft.com/office/drawing/2012/chart" uri="{CE6537A1-D6FC-4f65-9D91-7224C49458BB}"/>
              </c:extLst>
            </c:dLbl>
            <c:dLbl>
              <c:idx val="5"/>
              <c:layout>
                <c:manualLayout>
                  <c:x val="7.1556350626118094E-3"/>
                  <c:y val="0.21276595744681018"/>
                </c:manualLayout>
              </c:layout>
              <c:showVal val="1"/>
              <c:extLst>
                <c:ext xmlns:c15="http://schemas.microsoft.com/office/drawing/2012/chart" uri="{CE6537A1-D6FC-4f65-9D91-7224C49458BB}"/>
              </c:extLst>
            </c:dLbl>
            <c:dLbl>
              <c:idx val="6"/>
              <c:layout>
                <c:manualLayout>
                  <c:x val="0"/>
                  <c:y val="0.12411347517730496"/>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εταιρειων'!$BA$174:$BK$174</c:f>
              <c:numCache>
                <c:formatCode>0.0%</c:formatCode>
                <c:ptCount val="11"/>
                <c:pt idx="0">
                  <c:v>0.2016760097269279</c:v>
                </c:pt>
                <c:pt idx="1">
                  <c:v>0.16450085122414851</c:v>
                </c:pt>
                <c:pt idx="2">
                  <c:v>0.27878189925647634</c:v>
                </c:pt>
                <c:pt idx="3">
                  <c:v>0.22259312134138989</c:v>
                </c:pt>
                <c:pt idx="4">
                  <c:v>0.17045958749683546</c:v>
                </c:pt>
                <c:pt idx="5">
                  <c:v>0.24196788642732717</c:v>
                </c:pt>
                <c:pt idx="6">
                  <c:v>0.10627665905479015</c:v>
                </c:pt>
                <c:pt idx="7">
                  <c:v>-1.873295865533665E-2</c:v>
                </c:pt>
                <c:pt idx="8">
                  <c:v>-3.0987485551927436E-2</c:v>
                </c:pt>
                <c:pt idx="9">
                  <c:v>1.8238281896553635E-2</c:v>
                </c:pt>
                <c:pt idx="10">
                  <c:v>4.4504628403465162E-2</c:v>
                </c:pt>
              </c:numCache>
            </c:numRef>
          </c:val>
        </c:ser>
        <c:axId val="80161408"/>
        <c:axId val="80159872"/>
      </c:barChart>
      <c:lineChart>
        <c:grouping val="standard"/>
        <c:ser>
          <c:idx val="1"/>
          <c:order val="1"/>
          <c:tx>
            <c:strRef>
              <c:f>'Στοιχεια εταιρειων'!$A$172</c:f>
              <c:strCache>
                <c:ptCount val="1"/>
                <c:pt idx="0">
                  <c:v>Λεπτά ομιλίας σε δισ.</c:v>
                </c:pt>
              </c:strCache>
            </c:strRef>
          </c:tx>
          <c:spPr>
            <a:ln>
              <a:solidFill>
                <a:srgbClr val="FF0000"/>
              </a:solidFill>
            </a:ln>
          </c:spPr>
          <c:marker>
            <c:spPr>
              <a:solidFill>
                <a:srgbClr val="FF0000"/>
              </a:solidFill>
            </c:spPr>
          </c:marker>
          <c:dLbls>
            <c:dLbl>
              <c:idx val="0"/>
              <c:layout>
                <c:manualLayout>
                  <c:x val="-4.3774644448513922E-2"/>
                  <c:y val="-8.1923828670352708E-2"/>
                </c:manualLayout>
              </c:layout>
              <c:dLblPos val="r"/>
              <c:showVal val="1"/>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en-US"/>
              </a:p>
            </c:txPr>
            <c:dLblPos val="t"/>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εταιρειων'!$BA$173:$BK$173</c:f>
              <c:numCache>
                <c:formatCode>#,##0.0</c:formatCode>
                <c:ptCount val="11"/>
                <c:pt idx="0">
                  <c:v>14.89958313484513</c:v>
                </c:pt>
                <c:pt idx="1">
                  <c:v>17.350577243412115</c:v>
                </c:pt>
                <c:pt idx="2">
                  <c:v>22.187604120526739</c:v>
                </c:pt>
                <c:pt idx="3">
                  <c:v>27.126412176801857</c:v>
                </c:pt>
                <c:pt idx="4">
                  <c:v>31.750369206728635</c:v>
                </c:pt>
                <c:pt idx="5">
                  <c:v>39.4329389369681</c:v>
                </c:pt>
                <c:pt idx="6">
                  <c:v>43.623739943900596</c:v>
                </c:pt>
                <c:pt idx="7">
                  <c:v>42.806538227140322</c:v>
                </c:pt>
                <c:pt idx="8">
                  <c:v>41.480071242298784</c:v>
                </c:pt>
                <c:pt idx="9">
                  <c:v>42.236596474704953</c:v>
                </c:pt>
                <c:pt idx="10">
                  <c:v>44.116320505838793</c:v>
                </c:pt>
              </c:numCache>
            </c:numRef>
          </c:val>
        </c:ser>
        <c:marker val="1"/>
        <c:axId val="80082432"/>
        <c:axId val="80083968"/>
      </c:lineChart>
      <c:catAx>
        <c:axId val="80082432"/>
        <c:scaling>
          <c:orientation val="minMax"/>
        </c:scaling>
        <c:axPos val="b"/>
        <c:numFmt formatCode="General" sourceLinked="1"/>
        <c:tickLblPos val="nextTo"/>
        <c:crossAx val="80083968"/>
        <c:crosses val="autoZero"/>
        <c:auto val="1"/>
        <c:lblAlgn val="ctr"/>
        <c:lblOffset val="100"/>
      </c:catAx>
      <c:valAx>
        <c:axId val="80083968"/>
        <c:scaling>
          <c:orientation val="minMax"/>
          <c:max val="50"/>
        </c:scaling>
        <c:axPos val="l"/>
        <c:title>
          <c:tx>
            <c:rich>
              <a:bodyPr rot="-5400000" vert="horz"/>
              <a:lstStyle/>
              <a:p>
                <a:pPr>
                  <a:defRPr/>
                </a:pPr>
                <a:r>
                  <a:rPr lang="el-GR"/>
                  <a:t>λεπτά ομιλίας σε δισ.</a:t>
                </a:r>
              </a:p>
            </c:rich>
          </c:tx>
          <c:layout/>
        </c:title>
        <c:numFmt formatCode="#,##0" sourceLinked="0"/>
        <c:tickLblPos val="nextTo"/>
        <c:crossAx val="80082432"/>
        <c:crosses val="autoZero"/>
        <c:crossBetween val="between"/>
      </c:valAx>
      <c:valAx>
        <c:axId val="80159872"/>
        <c:scaling>
          <c:orientation val="minMax"/>
          <c:max val="0.8"/>
          <c:min val="-0.2"/>
        </c:scaling>
        <c:axPos val="r"/>
        <c:numFmt formatCode="0%" sourceLinked="0"/>
        <c:tickLblPos val="nextTo"/>
        <c:crossAx val="80161408"/>
        <c:crosses val="max"/>
        <c:crossBetween val="between"/>
      </c:valAx>
      <c:catAx>
        <c:axId val="80161408"/>
        <c:scaling>
          <c:orientation val="minMax"/>
        </c:scaling>
        <c:delete val="1"/>
        <c:axPos val="b"/>
        <c:numFmt formatCode="General" sourceLinked="1"/>
        <c:tickLblPos val="none"/>
        <c:crossAx val="80159872"/>
        <c:crosses val="autoZero"/>
        <c:auto val="1"/>
        <c:lblAlgn val="ctr"/>
        <c:lblOffset val="100"/>
      </c:catAx>
      <c:spPr>
        <a:noFill/>
        <a:ln>
          <a:noFill/>
        </a:ln>
      </c:spPr>
    </c:plotArea>
    <c:legend>
      <c:legendPos val="t"/>
      <c:layout>
        <c:manualLayout>
          <c:xMode val="edge"/>
          <c:yMode val="edge"/>
          <c:x val="4.0920060123833084E-2"/>
          <c:y val="0.12118308740819179"/>
          <c:w val="0.55440738033840342"/>
          <c:h val="0.11982413962960513"/>
        </c:manualLayout>
      </c:layout>
    </c:legend>
    <c:plotVisOnly val="1"/>
    <c:dispBlanksAs val="gap"/>
  </c:chart>
  <c:spPr>
    <a:noFill/>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baseline="0"/>
              <a:t>Εξέλιξη</a:t>
            </a:r>
            <a:r>
              <a:rPr lang="en-US" sz="1200" baseline="0"/>
              <a:t> AMOU</a:t>
            </a:r>
            <a:endParaRPr lang="en-US" sz="1200"/>
          </a:p>
        </c:rich>
      </c:tx>
      <c:layout>
        <c:manualLayout>
          <c:xMode val="edge"/>
          <c:yMode val="edge"/>
          <c:x val="0.40738476563417569"/>
          <c:y val="2.7196080489938781E-2"/>
        </c:manualLayout>
      </c:layout>
      <c:overlay val="1"/>
    </c:title>
    <c:plotArea>
      <c:layout>
        <c:manualLayout>
          <c:layoutTarget val="inner"/>
          <c:xMode val="edge"/>
          <c:yMode val="edge"/>
          <c:x val="0.10434951881014588"/>
          <c:y val="0.25771984384304902"/>
          <c:w val="0.86509492563431289"/>
          <c:h val="0.59190571766764455"/>
        </c:manualLayout>
      </c:layout>
      <c:barChart>
        <c:barDir val="col"/>
        <c:grouping val="clustered"/>
        <c:ser>
          <c:idx val="0"/>
          <c:order val="0"/>
          <c:tx>
            <c:strRef>
              <c:f>'Στοιχεια εταιρειων'!$A$157</c:f>
              <c:strCache>
                <c:ptCount val="1"/>
                <c:pt idx="0">
                  <c:v>Μεταβολή από προηγούμενο έτος</c:v>
                </c:pt>
              </c:strCache>
            </c:strRef>
          </c:tx>
          <c:spPr>
            <a:solidFill>
              <a:schemeClr val="bg1">
                <a:lumMod val="75000"/>
              </a:schemeClr>
            </a:solidFill>
            <a:ln w="38100">
              <a:noFill/>
            </a:ln>
          </c:spPr>
          <c:dLbls>
            <c:spPr>
              <a:noFill/>
              <a:ln>
                <a:noFill/>
              </a:ln>
              <a:effectLst/>
            </c:spPr>
            <c:txPr>
              <a:bodyPr rot="-5400000"/>
              <a:lstStyle/>
              <a:p>
                <a:pPr>
                  <a:defRPr/>
                </a:pPr>
                <a:endParaRPr lang="en-US"/>
              </a:p>
            </c:txPr>
            <c:dLblPos val="inBase"/>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εταιρειων'!$BA$157:$BK$157</c:f>
              <c:numCache>
                <c:formatCode>0.0%</c:formatCode>
                <c:ptCount val="11"/>
                <c:pt idx="0">
                  <c:v>0.16964418532244877</c:v>
                </c:pt>
                <c:pt idx="1">
                  <c:v>9.4331433220953498E-2</c:v>
                </c:pt>
                <c:pt idx="2">
                  <c:v>8.5386812972313222E-2</c:v>
                </c:pt>
                <c:pt idx="3">
                  <c:v>2.4932587445279954E-2</c:v>
                </c:pt>
                <c:pt idx="4">
                  <c:v>2.3211195777811621E-2</c:v>
                </c:pt>
                <c:pt idx="5">
                  <c:v>8.1855597434906932E-2</c:v>
                </c:pt>
                <c:pt idx="6">
                  <c:v>0.24432445842428038</c:v>
                </c:pt>
                <c:pt idx="7">
                  <c:v>0.1686406791654694</c:v>
                </c:pt>
                <c:pt idx="8">
                  <c:v>-7.0817522825877111E-2</c:v>
                </c:pt>
                <c:pt idx="9">
                  <c:v>-3.4418735722945314E-2</c:v>
                </c:pt>
                <c:pt idx="10">
                  <c:v>3.97114583132534E-2</c:v>
                </c:pt>
              </c:numCache>
            </c:numRef>
          </c:val>
        </c:ser>
        <c:gapWidth val="80"/>
        <c:axId val="80206080"/>
        <c:axId val="80204544"/>
      </c:barChart>
      <c:lineChart>
        <c:grouping val="standard"/>
        <c:ser>
          <c:idx val="1"/>
          <c:order val="1"/>
          <c:tx>
            <c:strRef>
              <c:f>'Στοιχεια εταιρειων'!$A$156</c:f>
              <c:strCache>
                <c:ptCount val="1"/>
                <c:pt idx="0">
                  <c:v>AMOU ανά μήνα</c:v>
                </c:pt>
              </c:strCache>
            </c:strRef>
          </c:tx>
          <c:spPr>
            <a:ln w="38100">
              <a:solidFill>
                <a:srgbClr val="00B0F0"/>
              </a:solidFill>
            </a:ln>
          </c:spPr>
          <c:marker>
            <c:symbol val="none"/>
          </c:marker>
          <c:dLbls>
            <c:spPr>
              <a:noFill/>
              <a:ln>
                <a:noFill/>
              </a:ln>
              <a:effectLst/>
            </c:spPr>
            <c:dLblPos val="t"/>
            <c:showVal val="1"/>
            <c:extLst>
              <c:ext xmlns:c15="http://schemas.microsoft.com/office/drawing/2012/chart" uri="{CE6537A1-D6FC-4f65-9D91-7224C49458BB}">
                <c15:showLeaderLines val="0"/>
              </c:ext>
            </c:extLst>
          </c:dLbls>
          <c:cat>
            <c:numRef>
              <c:f>'Στοιχεια εταιρειων'!$BA$2:$BK$2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'Στοιχεια εταιρειων'!$BA$156:$BK$156</c:f>
              <c:numCache>
                <c:formatCode>0.0</c:formatCode>
                <c:ptCount val="11"/>
                <c:pt idx="0">
                  <c:v>122.19390906028167</c:v>
                </c:pt>
                <c:pt idx="1">
                  <c:v>133.72063563280875</c:v>
                </c:pt>
                <c:pt idx="2">
                  <c:v>145.13861453812638</c:v>
                </c:pt>
                <c:pt idx="3">
                  <c:v>148.75729573678498</c:v>
                </c:pt>
                <c:pt idx="4">
                  <c:v>152.21013045150931</c:v>
                </c:pt>
                <c:pt idx="5">
                  <c:v>164.66938161526272</c:v>
                </c:pt>
                <c:pt idx="6">
                  <c:v>204.90213909747305</c:v>
                </c:pt>
                <c:pt idx="7">
                  <c:v>239.45697499732825</c:v>
                </c:pt>
                <c:pt idx="8">
                  <c:v>222.49922520463949</c:v>
                </c:pt>
                <c:pt idx="9">
                  <c:v>214.84108317376092</c:v>
                </c:pt>
                <c:pt idx="10">
                  <c:v>223.37273589219001</c:v>
                </c:pt>
              </c:numCache>
            </c:numRef>
          </c:val>
        </c:ser>
        <c:marker val="1"/>
        <c:axId val="80196736"/>
        <c:axId val="80198272"/>
      </c:lineChart>
      <c:catAx>
        <c:axId val="80196736"/>
        <c:scaling>
          <c:orientation val="minMax"/>
        </c:scaling>
        <c:axPos val="b"/>
        <c:numFmt formatCode="General" sourceLinked="1"/>
        <c:tickLblPos val="nextTo"/>
        <c:crossAx val="80198272"/>
        <c:crosses val="autoZero"/>
        <c:auto val="1"/>
        <c:lblAlgn val="ctr"/>
        <c:lblOffset val="100"/>
      </c:catAx>
      <c:valAx>
        <c:axId val="80198272"/>
        <c:scaling>
          <c:orientation val="minMax"/>
        </c:scaling>
        <c:axPos val="l"/>
        <c:title>
          <c:tx>
            <c:rich>
              <a:bodyPr rot="0" vert="horz"/>
              <a:lstStyle/>
              <a:p>
                <a:pPr>
                  <a:defRPr/>
                </a:pPr>
                <a:r>
                  <a:rPr lang="el-GR"/>
                  <a:t>€</a:t>
                </a:r>
                <a:endParaRPr lang="en-US"/>
              </a:p>
            </c:rich>
          </c:tx>
          <c:layout>
            <c:manualLayout>
              <c:xMode val="edge"/>
              <c:yMode val="edge"/>
              <c:x val="1.032195662483156E-2"/>
              <c:y val="0.17477235345581801"/>
            </c:manualLayout>
          </c:layout>
        </c:title>
        <c:numFmt formatCode="#,##0" sourceLinked="0"/>
        <c:tickLblPos val="nextTo"/>
        <c:crossAx val="80196736"/>
        <c:crosses val="autoZero"/>
        <c:crossBetween val="between"/>
      </c:valAx>
      <c:valAx>
        <c:axId val="80204544"/>
        <c:scaling>
          <c:orientation val="minMax"/>
        </c:scaling>
        <c:axPos val="r"/>
        <c:numFmt formatCode="0%" sourceLinked="0"/>
        <c:tickLblPos val="nextTo"/>
        <c:crossAx val="80206080"/>
        <c:crosses val="max"/>
        <c:crossBetween val="between"/>
      </c:valAx>
      <c:catAx>
        <c:axId val="80206080"/>
        <c:scaling>
          <c:orientation val="minMax"/>
        </c:scaling>
        <c:delete val="1"/>
        <c:axPos val="b"/>
        <c:numFmt formatCode="General" sourceLinked="1"/>
        <c:tickLblPos val="none"/>
        <c:crossAx val="80204544"/>
        <c:crosses val="autoZero"/>
        <c:auto val="1"/>
        <c:lblAlgn val="ctr"/>
        <c:lblOffset val="100"/>
      </c:catAx>
      <c:spPr>
        <a:noFill/>
        <a:ln>
          <a:noFill/>
        </a:ln>
      </c:spPr>
    </c:plotArea>
    <c:legend>
      <c:legendPos val="t"/>
      <c:layout>
        <c:manualLayout>
          <c:xMode val="edge"/>
          <c:yMode val="edge"/>
          <c:x val="4.0920060123833084E-2"/>
          <c:y val="0.12118308740819179"/>
          <c:w val="0.55440738033840342"/>
          <c:h val="0.11982413962960513"/>
        </c:manualLayout>
      </c:layout>
    </c:legend>
    <c:plotVisOnly val="1"/>
    <c:dispBlanksAs val="gap"/>
  </c:chart>
  <c:spPr>
    <a:noFill/>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100"/>
            </a:pPr>
            <a:r>
              <a:rPr lang="el-GR"/>
              <a:t>Χρήση δεδομένων σε </a:t>
            </a:r>
            <a:r>
              <a:rPr lang="en-US"/>
              <a:t>GB</a:t>
            </a:r>
          </a:p>
        </c:rich>
      </c:tx>
      <c:layout/>
    </c:title>
    <c:plotArea>
      <c:layout/>
      <c:barChart>
        <c:barDir val="col"/>
        <c:grouping val="clustered"/>
        <c:ser>
          <c:idx val="0"/>
          <c:order val="0"/>
          <c:tx>
            <c:v>Data usage in GB</c:v>
          </c:tx>
          <c:spPr>
            <a:solidFill>
              <a:srgbClr val="0070C0"/>
            </a:solidFill>
          </c:spPr>
          <c:dLbls>
            <c:spPr>
              <a:noFill/>
              <a:ln>
                <a:noFill/>
              </a:ln>
              <a:effectLst/>
            </c:spPr>
            <c:showVal val="1"/>
            <c:extLst>
              <c:ext xmlns:c15="http://schemas.microsoft.com/office/drawing/2012/chart" uri="{CE6537A1-D6FC-4f65-9D91-7224C49458BB}">
                <c15:showLeaderLines val="0"/>
              </c:ext>
            </c:extLst>
          </c:dLbls>
          <c:cat>
            <c:numRef>
              <c:f>'Στοιχεια εταιρειων'!$BE$2:$BK$2</c:f>
              <c:numCache>
                <c:formatCode>General</c:formatCode>
                <c:ptCount val="7"/>
                <c:pt idx="0">
                  <c:v>2008</c:v>
                </c:pt>
                <c:pt idx="1">
                  <c:v>2009</c:v>
                </c:pt>
                <c:pt idx="2">
                  <c:v>2010</c:v>
                </c:pt>
                <c:pt idx="3">
                  <c:v>2011</c:v>
                </c:pt>
                <c:pt idx="4">
                  <c:v>2012</c:v>
                </c:pt>
                <c:pt idx="5">
                  <c:v>2013</c:v>
                </c:pt>
                <c:pt idx="6">
                  <c:v>2014</c:v>
                </c:pt>
              </c:numCache>
            </c:numRef>
          </c:cat>
          <c:val>
            <c:numRef>
              <c:f>'Στοιχεια εταιρειων'!$BE$201:$BK$201</c:f>
              <c:numCache>
                <c:formatCode>#,##0</c:formatCode>
                <c:ptCount val="7"/>
                <c:pt idx="0">
                  <c:v>1095910.0353626949</c:v>
                </c:pt>
                <c:pt idx="1">
                  <c:v>4047316.2568923212</c:v>
                </c:pt>
                <c:pt idx="2">
                  <c:v>7861929.9034414468</c:v>
                </c:pt>
                <c:pt idx="3">
                  <c:v>9575593.7441664543</c:v>
                </c:pt>
                <c:pt idx="4">
                  <c:v>10881144.089168161</c:v>
                </c:pt>
                <c:pt idx="5">
                  <c:v>14890784.44574823</c:v>
                </c:pt>
                <c:pt idx="6">
                  <c:v>19092345.8525334</c:v>
                </c:pt>
              </c:numCache>
            </c:numRef>
          </c:val>
        </c:ser>
        <c:axId val="80218368"/>
        <c:axId val="80248832"/>
      </c:barChart>
      <c:catAx>
        <c:axId val="80218368"/>
        <c:scaling>
          <c:orientation val="minMax"/>
        </c:scaling>
        <c:axPos val="b"/>
        <c:numFmt formatCode="General" sourceLinked="1"/>
        <c:tickLblPos val="nextTo"/>
        <c:crossAx val="80248832"/>
        <c:crosses val="autoZero"/>
        <c:auto val="1"/>
        <c:lblAlgn val="ctr"/>
        <c:lblOffset val="100"/>
      </c:catAx>
      <c:valAx>
        <c:axId val="80248832"/>
        <c:scaling>
          <c:orientation val="minMax"/>
        </c:scaling>
        <c:axPos val="l"/>
        <c:numFmt formatCode="#,##0" sourceLinked="1"/>
        <c:tickLblPos val="nextTo"/>
        <c:crossAx val="80218368"/>
        <c:crosses val="autoZero"/>
        <c:crossBetween val="between"/>
      </c:valAx>
    </c:plotArea>
    <c:plotVisOnly val="1"/>
    <c:dispBlanksAs val="gap"/>
  </c:chart>
  <c:spPr>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100"/>
            </a:pPr>
            <a:r>
              <a:rPr lang="el-GR" sz="1100"/>
              <a:t>Μεταβολή όγκου δεδομένων από το προηγούμενο έτος</a:t>
            </a:r>
          </a:p>
        </c:rich>
      </c:tx>
      <c:layout>
        <c:manualLayout>
          <c:xMode val="edge"/>
          <c:yMode val="edge"/>
          <c:x val="0.40949853413170151"/>
          <c:y val="2.7777777777778141E-2"/>
        </c:manualLayout>
      </c:layout>
    </c:title>
    <c:plotArea>
      <c:layout/>
      <c:barChart>
        <c:barDir val="col"/>
        <c:grouping val="clustered"/>
        <c:ser>
          <c:idx val="1"/>
          <c:order val="0"/>
          <c:tx>
            <c:v>Change from last year</c:v>
          </c:tx>
          <c:spPr>
            <a:solidFill>
              <a:srgbClr val="FF0000"/>
            </a:solidFill>
          </c:spPr>
          <c:dLbls>
            <c:spPr>
              <a:noFill/>
              <a:ln>
                <a:noFill/>
              </a:ln>
              <a:effectLst/>
            </c:spPr>
            <c:showVal val="1"/>
            <c:extLst>
              <c:ext xmlns:c15="http://schemas.microsoft.com/office/drawing/2012/chart" uri="{CE6537A1-D6FC-4f65-9D91-7224C49458BB}">
                <c15:showLeaderLines val="0"/>
              </c:ext>
            </c:extLst>
          </c:dLbls>
          <c:cat>
            <c:numRef>
              <c:f>'Στοιχεια εταιρειων'!$BG$2:$BK$2</c:f>
              <c:numCache>
                <c:formatCode>General</c:formatCode>
                <c:ptCount val="5"/>
                <c:pt idx="0">
                  <c:v>2010</c:v>
                </c:pt>
                <c:pt idx="1">
                  <c:v>2011</c:v>
                </c:pt>
                <c:pt idx="2">
                  <c:v>2012</c:v>
                </c:pt>
                <c:pt idx="3">
                  <c:v>2013</c:v>
                </c:pt>
                <c:pt idx="4">
                  <c:v>2014</c:v>
                </c:pt>
              </c:numCache>
            </c:numRef>
          </c:cat>
          <c:val>
            <c:numRef>
              <c:f>'Στοιχεια εταιρειων'!$BG$197:$BK$197</c:f>
              <c:numCache>
                <c:formatCode>0.0%</c:formatCode>
                <c:ptCount val="5"/>
                <c:pt idx="0">
                  <c:v>0.94250446578101765</c:v>
                </c:pt>
                <c:pt idx="1">
                  <c:v>0.21796987021912803</c:v>
                </c:pt>
                <c:pt idx="2">
                  <c:v>0.13634145097238026</c:v>
                </c:pt>
                <c:pt idx="3">
                  <c:v>0.36849437188976703</c:v>
                </c:pt>
                <c:pt idx="4">
                  <c:v>0.28215850025180095</c:v>
                </c:pt>
              </c:numCache>
            </c:numRef>
          </c:val>
        </c:ser>
        <c:gapWidth val="147"/>
        <c:overlap val="6"/>
        <c:axId val="80272768"/>
        <c:axId val="80090240"/>
      </c:barChart>
      <c:catAx>
        <c:axId val="80272768"/>
        <c:scaling>
          <c:orientation val="minMax"/>
        </c:scaling>
        <c:axPos val="b"/>
        <c:numFmt formatCode="General" sourceLinked="1"/>
        <c:tickLblPos val="nextTo"/>
        <c:crossAx val="80090240"/>
        <c:crosses val="autoZero"/>
        <c:auto val="1"/>
        <c:lblAlgn val="ctr"/>
        <c:lblOffset val="100"/>
      </c:catAx>
      <c:valAx>
        <c:axId val="80090240"/>
        <c:scaling>
          <c:orientation val="minMax"/>
        </c:scaling>
        <c:axPos val="l"/>
        <c:numFmt formatCode="0%" sourceLinked="0"/>
        <c:tickLblPos val="nextTo"/>
        <c:crossAx val="80272768"/>
        <c:crosses val="autoZero"/>
        <c:crossBetween val="between"/>
      </c:valAx>
    </c:plotArea>
    <c:plotVisOnly val="1"/>
    <c:dispBlanksAs val="gap"/>
  </c:chart>
  <c:spPr>
    <a:ln>
      <a:no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Δεδομένα σε </a:t>
            </a:r>
            <a:r>
              <a:rPr lang="en-US" sz="1100"/>
              <a:t>MB </a:t>
            </a:r>
            <a:r>
              <a:rPr lang="el-GR" sz="1100"/>
              <a:t>προς λεπτά ομιλίας</a:t>
            </a:r>
            <a:endParaRPr lang="en-US" sz="1100"/>
          </a:p>
        </c:rich>
      </c:tx>
      <c:layout/>
    </c:title>
    <c:plotArea>
      <c:layout/>
      <c:barChart>
        <c:barDir val="col"/>
        <c:grouping val="clustered"/>
        <c:ser>
          <c:idx val="0"/>
          <c:order val="0"/>
          <c:tx>
            <c:strRef>
              <c:f>Data!$G$28</c:f>
              <c:strCache>
                <c:ptCount val="1"/>
                <c:pt idx="0">
                  <c:v>Q4 2012</c:v>
                </c:pt>
              </c:strCache>
            </c:strRef>
          </c:tx>
          <c:spPr>
            <a:solidFill>
              <a:schemeClr val="bg1">
                <a:lumMod val="50000"/>
              </a:schemeClr>
            </a:solidFill>
          </c:spPr>
          <c:dLbls>
            <c:spPr>
              <a:noFill/>
              <a:ln>
                <a:noFill/>
              </a:ln>
              <a:effectLst/>
            </c:spPr>
            <c:showVal val="1"/>
            <c:extLst>
              <c:ext xmlns:c15="http://schemas.microsoft.com/office/drawing/2012/chart" uri="{CE6537A1-D6FC-4f65-9D91-7224C49458BB}">
                <c15:showLeaderLines val="0"/>
              </c:ext>
            </c:extLst>
          </c:dLbls>
          <c:cat>
            <c:strRef>
              <c:f>Data!$B$29:$B$38</c:f>
              <c:strCache>
                <c:ptCount val="10"/>
                <c:pt idx="0">
                  <c:v>Γερμανία</c:v>
                </c:pt>
                <c:pt idx="1">
                  <c:v>Ιταλία</c:v>
                </c:pt>
                <c:pt idx="2">
                  <c:v>Μ. Βρετανία</c:v>
                </c:pt>
                <c:pt idx="3">
                  <c:v>Ισπανία</c:v>
                </c:pt>
                <c:pt idx="4">
                  <c:v>Ολλανδία</c:v>
                </c:pt>
                <c:pt idx="5">
                  <c:v>Πορτογαλία</c:v>
                </c:pt>
                <c:pt idx="6">
                  <c:v>Ρουμανία</c:v>
                </c:pt>
                <c:pt idx="7">
                  <c:v>Άλλες χωρες</c:v>
                </c:pt>
                <c:pt idx="8">
                  <c:v>Ελλάδα</c:v>
                </c:pt>
                <c:pt idx="9">
                  <c:v>Ευρώπη μεσος όρος</c:v>
                </c:pt>
              </c:strCache>
            </c:strRef>
          </c:cat>
          <c:val>
            <c:numRef>
              <c:f>Data!$G$29:$G$38</c:f>
              <c:numCache>
                <c:formatCode>0.00</c:formatCode>
                <c:ptCount val="10"/>
                <c:pt idx="0">
                  <c:v>1.707012811867836</c:v>
                </c:pt>
                <c:pt idx="1">
                  <c:v>0.73034326623019086</c:v>
                </c:pt>
                <c:pt idx="2">
                  <c:v>0.57259044591941666</c:v>
                </c:pt>
                <c:pt idx="3">
                  <c:v>0.8069017741237563</c:v>
                </c:pt>
                <c:pt idx="4">
                  <c:v>0.56301687065828665</c:v>
                </c:pt>
                <c:pt idx="5">
                  <c:v>0.83351235230934451</c:v>
                </c:pt>
                <c:pt idx="6">
                  <c:v>0.34393063583815031</c:v>
                </c:pt>
                <c:pt idx="7">
                  <c:v>0.62140208370121808</c:v>
                </c:pt>
                <c:pt idx="8">
                  <c:v>0.33105646630236829</c:v>
                </c:pt>
                <c:pt idx="9">
                  <c:v>0.72330741188339653</c:v>
                </c:pt>
              </c:numCache>
            </c:numRef>
          </c:val>
        </c:ser>
        <c:ser>
          <c:idx val="1"/>
          <c:order val="1"/>
          <c:tx>
            <c:strRef>
              <c:f>Data!$O$28</c:f>
              <c:strCache>
                <c:ptCount val="1"/>
                <c:pt idx="0">
                  <c:v>Q4 2014</c:v>
                </c:pt>
              </c:strCache>
            </c:strRef>
          </c:tx>
          <c:spPr>
            <a:solidFill>
              <a:srgbClr val="0070C0"/>
            </a:solidFill>
          </c:spPr>
          <c:dLbls>
            <c:spPr>
              <a:noFill/>
              <a:ln>
                <a:noFill/>
              </a:ln>
              <a:effectLst/>
            </c:spPr>
            <c:showVal val="1"/>
            <c:extLst>
              <c:ext xmlns:c15="http://schemas.microsoft.com/office/drawing/2012/chart" uri="{CE6537A1-D6FC-4f65-9D91-7224C49458BB}">
                <c15:showLeaderLines val="0"/>
              </c:ext>
            </c:extLst>
          </c:dLbls>
          <c:cat>
            <c:strRef>
              <c:f>Data!$B$29:$B$38</c:f>
              <c:strCache>
                <c:ptCount val="10"/>
                <c:pt idx="0">
                  <c:v>Γερμανία</c:v>
                </c:pt>
                <c:pt idx="1">
                  <c:v>Ιταλία</c:v>
                </c:pt>
                <c:pt idx="2">
                  <c:v>Μ. Βρετανία</c:v>
                </c:pt>
                <c:pt idx="3">
                  <c:v>Ισπανία</c:v>
                </c:pt>
                <c:pt idx="4">
                  <c:v>Ολλανδία</c:v>
                </c:pt>
                <c:pt idx="5">
                  <c:v>Πορτογαλία</c:v>
                </c:pt>
                <c:pt idx="6">
                  <c:v>Ρουμανία</c:v>
                </c:pt>
                <c:pt idx="7">
                  <c:v>Άλλες χωρες</c:v>
                </c:pt>
                <c:pt idx="8">
                  <c:v>Ελλάδα</c:v>
                </c:pt>
                <c:pt idx="9">
                  <c:v>Ευρώπη μεσος όρος</c:v>
                </c:pt>
              </c:strCache>
            </c:strRef>
          </c:cat>
          <c:val>
            <c:numRef>
              <c:f>Data!$O$29:$O$38</c:f>
              <c:numCache>
                <c:formatCode>0.00</c:formatCode>
                <c:ptCount val="10"/>
                <c:pt idx="0">
                  <c:v>2.8838506926629042</c:v>
                </c:pt>
                <c:pt idx="1">
                  <c:v>1.7540463019872981</c:v>
                </c:pt>
                <c:pt idx="2">
                  <c:v>1.758570913027788</c:v>
                </c:pt>
                <c:pt idx="3">
                  <c:v>2.1240477544059146</c:v>
                </c:pt>
                <c:pt idx="4">
                  <c:v>2.1468658892128265</c:v>
                </c:pt>
                <c:pt idx="5">
                  <c:v>1.744846970643348</c:v>
                </c:pt>
                <c:pt idx="6">
                  <c:v>0.84546377792823257</c:v>
                </c:pt>
                <c:pt idx="7">
                  <c:v>1.5166841238964541</c:v>
                </c:pt>
                <c:pt idx="8">
                  <c:v>0.63252336448598134</c:v>
                </c:pt>
                <c:pt idx="9">
                  <c:v>1.7118777542500823</c:v>
                </c:pt>
              </c:numCache>
            </c:numRef>
          </c:val>
        </c:ser>
        <c:axId val="80140544"/>
        <c:axId val="80281600"/>
      </c:barChart>
      <c:catAx>
        <c:axId val="80140544"/>
        <c:scaling>
          <c:orientation val="minMax"/>
        </c:scaling>
        <c:axPos val="b"/>
        <c:numFmt formatCode="General" sourceLinked="0"/>
        <c:tickLblPos val="nextTo"/>
        <c:crossAx val="80281600"/>
        <c:crosses val="autoZero"/>
        <c:auto val="1"/>
        <c:lblAlgn val="ctr"/>
        <c:lblOffset val="100"/>
      </c:catAx>
      <c:valAx>
        <c:axId val="80281600"/>
        <c:scaling>
          <c:orientation val="minMax"/>
        </c:scaling>
        <c:axPos val="l"/>
        <c:numFmt formatCode="0.0" sourceLinked="0"/>
        <c:tickLblPos val="nextTo"/>
        <c:crossAx val="80140544"/>
        <c:crosses val="autoZero"/>
        <c:crossBetween val="between"/>
      </c:valAx>
    </c:plotArea>
    <c:legend>
      <c:legendPos val="b"/>
      <c:layout/>
    </c:legend>
    <c:plotVisOnly val="1"/>
    <c:dispBlanksAs val="gap"/>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100"/>
              <a:t>% </a:t>
            </a:r>
            <a:r>
              <a:rPr lang="el-GR" sz="1100"/>
              <a:t>συνδρομητών</a:t>
            </a:r>
            <a:r>
              <a:rPr lang="el-GR" sz="1100" baseline="0"/>
              <a:t> με </a:t>
            </a:r>
            <a:r>
              <a:rPr lang="en-US" sz="1100"/>
              <a:t>smartphone</a:t>
            </a:r>
          </a:p>
        </c:rich>
      </c:tx>
      <c:layout/>
    </c:title>
    <c:plotArea>
      <c:layout>
        <c:manualLayout>
          <c:layoutTarget val="inner"/>
          <c:xMode val="edge"/>
          <c:yMode val="edge"/>
          <c:x val="6.5412120220877432E-2"/>
          <c:y val="0.15967866516685414"/>
          <c:w val="0.88844645902941655"/>
          <c:h val="0.52752586073799568"/>
        </c:manualLayout>
      </c:layout>
      <c:barChart>
        <c:barDir val="col"/>
        <c:grouping val="clustered"/>
        <c:ser>
          <c:idx val="0"/>
          <c:order val="0"/>
          <c:tx>
            <c:strRef>
              <c:f>smartphones!$O$4</c:f>
              <c:strCache>
                <c:ptCount val="1"/>
                <c:pt idx="0">
                  <c:v>Q4 2013</c:v>
                </c:pt>
              </c:strCache>
            </c:strRef>
          </c:tx>
          <c:spPr>
            <a:solidFill>
              <a:schemeClr val="tx1">
                <a:lumMod val="50000"/>
                <a:lumOff val="50000"/>
              </a:schemeClr>
            </a:solidFill>
          </c:spPr>
          <c:dLbls>
            <c:numFmt formatCode="0%" sourceLinked="0"/>
            <c:spPr>
              <a:noFill/>
              <a:ln>
                <a:noFill/>
              </a:ln>
              <a:effectLst/>
            </c:spPr>
            <c:showVal val="1"/>
            <c:extLst>
              <c:ext xmlns:c15="http://schemas.microsoft.com/office/drawing/2012/chart" uri="{CE6537A1-D6FC-4f65-9D91-7224C49458BB}">
                <c15:showLeaderLines val="0"/>
              </c:ext>
            </c:extLst>
          </c:dLbls>
          <c:cat>
            <c:strRef>
              <c:f>smartphones!$B$6:$B$12</c:f>
              <c:strCache>
                <c:ptCount val="7"/>
                <c:pt idx="0">
                  <c:v>Γερμανία</c:v>
                </c:pt>
                <c:pt idx="1">
                  <c:v>Μ. Βρετανία</c:v>
                </c:pt>
                <c:pt idx="2">
                  <c:v>Ολλανδία</c:v>
                </c:pt>
                <c:pt idx="3">
                  <c:v>Ιταλία</c:v>
                </c:pt>
                <c:pt idx="4">
                  <c:v>Ισπανία</c:v>
                </c:pt>
                <c:pt idx="5">
                  <c:v>Πορτογαλία</c:v>
                </c:pt>
                <c:pt idx="6">
                  <c:v>Ελλάδα</c:v>
                </c:pt>
              </c:strCache>
            </c:strRef>
          </c:cat>
          <c:val>
            <c:numRef>
              <c:f>smartphones!$O$6:$O$12</c:f>
              <c:numCache>
                <c:formatCode>0.0%</c:formatCode>
                <c:ptCount val="7"/>
                <c:pt idx="0">
                  <c:v>0.41900000000000015</c:v>
                </c:pt>
                <c:pt idx="1">
                  <c:v>0.60500000000000032</c:v>
                </c:pt>
                <c:pt idx="2">
                  <c:v>0.59599999999999997</c:v>
                </c:pt>
                <c:pt idx="3">
                  <c:v>0.35900000000000021</c:v>
                </c:pt>
                <c:pt idx="4">
                  <c:v>0.60500000000000032</c:v>
                </c:pt>
                <c:pt idx="5">
                  <c:v>0.37200000000000016</c:v>
                </c:pt>
                <c:pt idx="6">
                  <c:v>0.24600000000000008</c:v>
                </c:pt>
              </c:numCache>
            </c:numRef>
          </c:val>
        </c:ser>
        <c:ser>
          <c:idx val="1"/>
          <c:order val="1"/>
          <c:tx>
            <c:strRef>
              <c:f>smartphones!$S$4</c:f>
              <c:strCache>
                <c:ptCount val="1"/>
                <c:pt idx="0">
                  <c:v>Q4 2014</c:v>
                </c:pt>
              </c:strCache>
            </c:strRef>
          </c:tx>
          <c:spPr>
            <a:solidFill>
              <a:srgbClr val="FF0000"/>
            </a:solidFill>
          </c:spPr>
          <c:dLbls>
            <c:dLbl>
              <c:idx val="6"/>
              <c:layout>
                <c:manualLayout>
                  <c:x val="1.2121212121212118E-2"/>
                  <c:y val="-5.9912161920094212E-17"/>
                </c:manualLayout>
              </c:layout>
              <c:showVal val="1"/>
            </c:dLbl>
            <c:numFmt formatCode="0%" sourceLinked="0"/>
            <c:spPr>
              <a:noFill/>
              <a:ln>
                <a:noFill/>
              </a:ln>
              <a:effectLst/>
            </c:spPr>
            <c:showVal val="1"/>
            <c:extLst>
              <c:ext xmlns:c15="http://schemas.microsoft.com/office/drawing/2012/chart" uri="{CE6537A1-D6FC-4f65-9D91-7224C49458BB}">
                <c15:showLeaderLines val="0"/>
              </c:ext>
            </c:extLst>
          </c:dLbls>
          <c:cat>
            <c:strRef>
              <c:f>smartphones!$B$6:$B$12</c:f>
              <c:strCache>
                <c:ptCount val="7"/>
                <c:pt idx="0">
                  <c:v>Γερμανία</c:v>
                </c:pt>
                <c:pt idx="1">
                  <c:v>Μ. Βρετανία</c:v>
                </c:pt>
                <c:pt idx="2">
                  <c:v>Ολλανδία</c:v>
                </c:pt>
                <c:pt idx="3">
                  <c:v>Ιταλία</c:v>
                </c:pt>
                <c:pt idx="4">
                  <c:v>Ισπανία</c:v>
                </c:pt>
                <c:pt idx="5">
                  <c:v>Πορτογαλία</c:v>
                </c:pt>
                <c:pt idx="6">
                  <c:v>Ελλάδα</c:v>
                </c:pt>
              </c:strCache>
            </c:strRef>
          </c:cat>
          <c:val>
            <c:numRef>
              <c:f>smartphones!$S$6:$S$12</c:f>
              <c:numCache>
                <c:formatCode>0.00%</c:formatCode>
                <c:ptCount val="7"/>
                <c:pt idx="0">
                  <c:v>0.49500000000000016</c:v>
                </c:pt>
                <c:pt idx="1">
                  <c:v>0.65400000000000036</c:v>
                </c:pt>
                <c:pt idx="2" formatCode="0%">
                  <c:v>0.63100000000000034</c:v>
                </c:pt>
                <c:pt idx="3">
                  <c:v>0.49000000000000016</c:v>
                </c:pt>
                <c:pt idx="4">
                  <c:v>0.58299999999999996</c:v>
                </c:pt>
                <c:pt idx="5">
                  <c:v>0.47200000000000014</c:v>
                </c:pt>
                <c:pt idx="6">
                  <c:v>0.25700000000000001</c:v>
                </c:pt>
              </c:numCache>
            </c:numRef>
          </c:val>
        </c:ser>
        <c:gapWidth val="120"/>
        <c:axId val="80303232"/>
        <c:axId val="80304768"/>
      </c:barChart>
      <c:catAx>
        <c:axId val="80303232"/>
        <c:scaling>
          <c:orientation val="minMax"/>
        </c:scaling>
        <c:axPos val="b"/>
        <c:numFmt formatCode="General" sourceLinked="0"/>
        <c:tickLblPos val="nextTo"/>
        <c:crossAx val="80304768"/>
        <c:crosses val="autoZero"/>
        <c:auto val="1"/>
        <c:lblAlgn val="ctr"/>
        <c:lblOffset val="100"/>
      </c:catAx>
      <c:valAx>
        <c:axId val="80304768"/>
        <c:scaling>
          <c:orientation val="minMax"/>
        </c:scaling>
        <c:axPos val="l"/>
        <c:numFmt formatCode="0%" sourceLinked="0"/>
        <c:tickLblPos val="nextTo"/>
        <c:crossAx val="80303232"/>
        <c:crosses val="autoZero"/>
        <c:crossBetween val="between"/>
      </c:valAx>
    </c:plotArea>
    <c:legend>
      <c:legendPos val="b"/>
      <c:layout/>
    </c:legend>
    <c:plotVisOnly val="1"/>
    <c:dispBlanksAs val="gap"/>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Συμβολή</a:t>
            </a:r>
            <a:r>
              <a:rPr lang="el-GR" sz="1100" baseline="0"/>
              <a:t>  κινητών επικοινωνιών στο ΑΕΠ</a:t>
            </a:r>
            <a:endParaRPr lang="en-US" sz="1100"/>
          </a:p>
        </c:rich>
      </c:tx>
      <c:layout/>
    </c:title>
    <c:plotArea>
      <c:layout>
        <c:manualLayout>
          <c:layoutTarget val="inner"/>
          <c:xMode val="edge"/>
          <c:yMode val="edge"/>
          <c:x val="6.4597233839751064E-2"/>
          <c:y val="0.25388582677165605"/>
          <c:w val="0.87080553232051905"/>
          <c:h val="0.65013097112860962"/>
        </c:manualLayout>
      </c:layout>
      <c:barChart>
        <c:barDir val="col"/>
        <c:grouping val="stacked"/>
        <c:ser>
          <c:idx val="0"/>
          <c:order val="0"/>
          <c:tx>
            <c:strRef>
              <c:f>'20years'!$C$234</c:f>
              <c:strCache>
                <c:ptCount val="1"/>
                <c:pt idx="0">
                  <c:v>Άμεση συνεισφορά στο ΑΕΠ</c:v>
                </c:pt>
              </c:strCache>
            </c:strRef>
          </c:tx>
          <c:spPr>
            <a:solidFill>
              <a:srgbClr val="002060"/>
            </a:solidFill>
          </c:spPr>
          <c:dLbls>
            <c:numFmt formatCode="#,##0.0" sourceLinked="0"/>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layout/>
                <c15:showLeaderLines val="0"/>
              </c:ext>
            </c:extLst>
          </c:dLbls>
          <c:cat>
            <c:numRef>
              <c:f>'20years'!$G$233:$Q$233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'20years'!$G$234:$Q$234</c:f>
              <c:numCache>
                <c:formatCode>0.0</c:formatCode>
                <c:ptCount val="11"/>
                <c:pt idx="0">
                  <c:v>3.7405271757112621</c:v>
                </c:pt>
                <c:pt idx="1">
                  <c:v>4.0659298681656573</c:v>
                </c:pt>
                <c:pt idx="2">
                  <c:v>4.3224360949356999</c:v>
                </c:pt>
                <c:pt idx="3">
                  <c:v>4.3254261291609364</c:v>
                </c:pt>
                <c:pt idx="4">
                  <c:v>4.3763829605876907</c:v>
                </c:pt>
                <c:pt idx="5">
                  <c:v>3.9512200013166092</c:v>
                </c:pt>
                <c:pt idx="6">
                  <c:v>3.6563494523491662</c:v>
                </c:pt>
                <c:pt idx="7">
                  <c:v>3.1719511046292537</c:v>
                </c:pt>
                <c:pt idx="8">
                  <c:v>2.9603614460098142</c:v>
                </c:pt>
                <c:pt idx="9" formatCode="0.000">
                  <c:v>2.4942244838173</c:v>
                </c:pt>
                <c:pt idx="10" formatCode="0.000">
                  <c:v>2.3119311000027194</c:v>
                </c:pt>
              </c:numCache>
            </c:numRef>
          </c:val>
        </c:ser>
        <c:ser>
          <c:idx val="1"/>
          <c:order val="1"/>
          <c:tx>
            <c:strRef>
              <c:f>'20years'!$C$235</c:f>
              <c:strCache>
                <c:ptCount val="1"/>
                <c:pt idx="0">
                  <c:v>Πολλαπλασιαστικά αποτελέσματα</c:v>
                </c:pt>
              </c:strCache>
            </c:strRef>
          </c:tx>
          <c:spPr>
            <a:solidFill>
              <a:srgbClr val="FF0000"/>
            </a:solidFill>
          </c:spPr>
          <c:dLbls>
            <c:dLbl>
              <c:idx val="10"/>
              <c:numFmt formatCode="#,##0.0" sourceLinked="0"/>
              <c:spPr>
                <a:noFill/>
                <a:ln>
                  <a:noFill/>
                </a:ln>
                <a:effectLst/>
              </c:spPr>
              <c:txPr>
                <a:bodyPr/>
                <a:lstStyle/>
                <a:p>
                  <a:pPr>
                    <a:defRPr>
                      <a:solidFill>
                        <a:schemeClr val="bg1"/>
                      </a:solidFill>
                    </a:defRPr>
                  </a:pPr>
                  <a:endParaRPr lang="en-US"/>
                </a:p>
              </c:txPr>
            </c:dLbl>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layout/>
                <c15:showLeaderLines val="0"/>
              </c:ext>
            </c:extLst>
          </c:dLbls>
          <c:cat>
            <c:numRef>
              <c:f>'20years'!$G$233:$Q$233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'20years'!$G$235:$Q$235</c:f>
              <c:numCache>
                <c:formatCode>0.0</c:formatCode>
                <c:ptCount val="11"/>
                <c:pt idx="0">
                  <c:v>3.1432925827962506</c:v>
                </c:pt>
                <c:pt idx="1">
                  <c:v>3.4167395654182489</c:v>
                </c:pt>
                <c:pt idx="2">
                  <c:v>3.6322904977260766</c:v>
                </c:pt>
                <c:pt idx="3">
                  <c:v>3.6348031254817363</c:v>
                </c:pt>
                <c:pt idx="4">
                  <c:v>3.6776238891715658</c:v>
                </c:pt>
                <c:pt idx="5">
                  <c:v>3.3203449513164016</c:v>
                </c:pt>
                <c:pt idx="6">
                  <c:v>3.0725551703804626</c:v>
                </c:pt>
                <c:pt idx="7">
                  <c:v>2.6654987149712763</c:v>
                </c:pt>
                <c:pt idx="8">
                  <c:v>2.4876927070765715</c:v>
                </c:pt>
                <c:pt idx="9">
                  <c:v>2.0959819168593348</c:v>
                </c:pt>
                <c:pt idx="10" formatCode="0.000">
                  <c:v>1.9427945680391128</c:v>
                </c:pt>
              </c:numCache>
            </c:numRef>
          </c:val>
        </c:ser>
        <c:ser>
          <c:idx val="2"/>
          <c:order val="2"/>
          <c:tx>
            <c:strRef>
              <c:f>'20years'!$C$236</c:f>
              <c:strCache>
                <c:ptCount val="1"/>
                <c:pt idx="0">
                  <c:v>Αύξηση παραγωγικότητας από την κινητή τηλεφωνία</c:v>
                </c:pt>
              </c:strCache>
            </c:strRef>
          </c:tx>
          <c:spPr>
            <a:solidFill>
              <a:schemeClr val="accent3">
                <a:lumMod val="75000"/>
              </a:schemeClr>
            </a:solidFill>
          </c:spPr>
          <c:dLbls>
            <c:numFmt formatCode="#,##0.0" sourceLinked="0"/>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layout/>
                <c15:showLeaderLines val="0"/>
              </c:ext>
            </c:extLst>
          </c:dLbls>
          <c:cat>
            <c:numRef>
              <c:f>'20years'!$G$233:$Q$233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'20years'!$G$236:$Q$236</c:f>
              <c:numCache>
                <c:formatCode>0.0</c:formatCode>
                <c:ptCount val="11"/>
                <c:pt idx="0">
                  <c:v>4.0407492716028406</c:v>
                </c:pt>
                <c:pt idx="1">
                  <c:v>4.563661289710752</c:v>
                </c:pt>
                <c:pt idx="2">
                  <c:v>5.4169962076819056</c:v>
                </c:pt>
                <c:pt idx="3">
                  <c:v>6.4003201232619595</c:v>
                </c:pt>
                <c:pt idx="4">
                  <c:v>7.0525909572463936</c:v>
                </c:pt>
                <c:pt idx="5">
                  <c:v>7.5230511942867686</c:v>
                </c:pt>
                <c:pt idx="6">
                  <c:v>7.4716598373762606</c:v>
                </c:pt>
                <c:pt idx="7">
                  <c:v>7.3353566663553362</c:v>
                </c:pt>
                <c:pt idx="8">
                  <c:v>6.82026111552549</c:v>
                </c:pt>
                <c:pt idx="9">
                  <c:v>6.7394752291682849</c:v>
                </c:pt>
                <c:pt idx="10">
                  <c:v>6.9145157151670693</c:v>
                </c:pt>
              </c:numCache>
            </c:numRef>
          </c:val>
        </c:ser>
        <c:ser>
          <c:idx val="4"/>
          <c:order val="3"/>
          <c:tx>
            <c:strRef>
              <c:f>'20years'!$C$237</c:f>
              <c:strCache>
                <c:ptCount val="1"/>
                <c:pt idx="0">
                  <c:v>Αύξηση παραγωγικότητας από την κινητή ευρυζωνικότητα</c:v>
                </c:pt>
              </c:strCache>
            </c:strRef>
          </c:tx>
          <c:spPr>
            <a:solidFill>
              <a:srgbClr val="0070C0"/>
            </a:solidFill>
            <a:ln w="28575">
              <a:noFill/>
            </a:ln>
          </c:spPr>
          <c:dLbls>
            <c:txPr>
              <a:bodyPr/>
              <a:lstStyle/>
              <a:p>
                <a:pPr>
                  <a:defRPr>
                    <a:solidFill>
                      <a:sysClr val="windowText" lastClr="000000"/>
                    </a:solidFill>
                  </a:defRPr>
                </a:pPr>
                <a:endParaRPr lang="en-US"/>
              </a:p>
            </c:txPr>
            <c:showVal val="1"/>
          </c:dLbls>
          <c:cat>
            <c:numRef>
              <c:f>'20years'!$G$233:$Q$233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'20years'!$G$237:$Q$237</c:f>
              <c:numCache>
                <c:formatCode>0.0</c:formatCode>
                <c:ptCount val="11"/>
                <c:pt idx="0">
                  <c:v>3.8481380906286735E-3</c:v>
                </c:pt>
                <c:pt idx="1">
                  <c:v>1.5076782466446387E-2</c:v>
                </c:pt>
                <c:pt idx="2">
                  <c:v>5.6642491138692505E-2</c:v>
                </c:pt>
                <c:pt idx="3">
                  <c:v>0.15249846088164976</c:v>
                </c:pt>
                <c:pt idx="4">
                  <c:v>0.26856939075613673</c:v>
                </c:pt>
                <c:pt idx="5">
                  <c:v>0.37435121999999998</c:v>
                </c:pt>
                <c:pt idx="6">
                  <c:v>0.53816322000000005</c:v>
                </c:pt>
                <c:pt idx="7">
                  <c:v>0.9540339000000001</c:v>
                </c:pt>
                <c:pt idx="8">
                  <c:v>1.1783532915000001</c:v>
                </c:pt>
                <c:pt idx="9">
                  <c:v>1.2873038339999998</c:v>
                </c:pt>
                <c:pt idx="10">
                  <c:v>1.2862926809999999</c:v>
                </c:pt>
              </c:numCache>
            </c:numRef>
          </c:val>
        </c:ser>
        <c:gapWidth val="42"/>
        <c:overlap val="100"/>
        <c:axId val="115436544"/>
        <c:axId val="115510272"/>
      </c:barChart>
      <c:lineChart>
        <c:grouping val="standard"/>
        <c:ser>
          <c:idx val="3"/>
          <c:order val="4"/>
          <c:tx>
            <c:strRef>
              <c:f>'20years'!$B$98</c:f>
              <c:strCache>
                <c:ptCount val="1"/>
                <c:pt idx="0">
                  <c:v>Συνολική συνεισφορά στο ΑΕΠ</c:v>
                </c:pt>
              </c:strCache>
            </c:strRef>
          </c:tx>
          <c:spPr>
            <a:ln>
              <a:noFill/>
            </a:ln>
          </c:spPr>
          <c:marker>
            <c:symbol val="none"/>
          </c:marker>
          <c:dLbls>
            <c:txPr>
              <a:bodyPr/>
              <a:lstStyle/>
              <a:p>
                <a:pPr>
                  <a:defRPr b="1" i="0" u="sng">
                    <a:solidFill>
                      <a:sysClr val="windowText" lastClr="000000"/>
                    </a:solidFill>
                  </a:defRPr>
                </a:pPr>
                <a:endParaRPr lang="en-US"/>
              </a:p>
            </c:txPr>
            <c:dLblPos val="t"/>
            <c:showVal val="1"/>
          </c:dLbls>
          <c:cat>
            <c:numRef>
              <c:f>'20years'!$G$233:$Q$233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'20years'!$G$238:$Q$238</c:f>
              <c:numCache>
                <c:formatCode>0.0</c:formatCode>
                <c:ptCount val="11"/>
                <c:pt idx="0">
                  <c:v>10.928417168200982</c:v>
                </c:pt>
                <c:pt idx="1">
                  <c:v>12.061407505761105</c:v>
                </c:pt>
                <c:pt idx="2">
                  <c:v>13.428365291482375</c:v>
                </c:pt>
                <c:pt idx="3">
                  <c:v>14.513047838786282</c:v>
                </c:pt>
                <c:pt idx="4">
                  <c:v>15.375167197761785</c:v>
                </c:pt>
                <c:pt idx="5">
                  <c:v>15.168967366919778</c:v>
                </c:pt>
                <c:pt idx="6">
                  <c:v>14.738727680105889</c:v>
                </c:pt>
                <c:pt idx="7">
                  <c:v>14.126840385955868</c:v>
                </c:pt>
                <c:pt idx="8">
                  <c:v>13.446668560111876</c:v>
                </c:pt>
                <c:pt idx="9">
                  <c:v>12.616985463844919</c:v>
                </c:pt>
                <c:pt idx="10">
                  <c:v>12.455534064208901</c:v>
                </c:pt>
              </c:numCache>
            </c:numRef>
          </c:val>
        </c:ser>
        <c:marker val="1"/>
        <c:axId val="115436544"/>
        <c:axId val="115510272"/>
      </c:lineChart>
      <c:catAx>
        <c:axId val="115436544"/>
        <c:scaling>
          <c:orientation val="minMax"/>
        </c:scaling>
        <c:axPos val="b"/>
        <c:numFmt formatCode="0" sourceLinked="0"/>
        <c:tickLblPos val="nextTo"/>
        <c:crossAx val="115510272"/>
        <c:crosses val="autoZero"/>
        <c:auto val="1"/>
        <c:lblAlgn val="ctr"/>
        <c:lblOffset val="100"/>
      </c:catAx>
      <c:valAx>
        <c:axId val="115510272"/>
        <c:scaling>
          <c:orientation val="minMax"/>
          <c:min val="0"/>
        </c:scaling>
        <c:axPos val="l"/>
        <c:title>
          <c:tx>
            <c:rich>
              <a:bodyPr rot="-5400000" vert="horz"/>
              <a:lstStyle/>
              <a:p>
                <a:pPr>
                  <a:defRPr/>
                </a:pPr>
                <a:r>
                  <a:rPr lang="el-GR"/>
                  <a:t>σε δισ. €</a:t>
                </a:r>
              </a:p>
            </c:rich>
          </c:tx>
          <c:layout/>
        </c:title>
        <c:numFmt formatCode="#,##0" sourceLinked="0"/>
        <c:tickLblPos val="nextTo"/>
        <c:crossAx val="115436544"/>
        <c:crosses val="autoZero"/>
        <c:crossBetween val="between"/>
      </c:valAx>
    </c:plotArea>
    <c:legend>
      <c:legendPos val="t"/>
      <c:legendEntry>
        <c:idx val="4"/>
        <c:txPr>
          <a:bodyPr/>
          <a:lstStyle/>
          <a:p>
            <a:pPr>
              <a:defRPr>
                <a:solidFill>
                  <a:schemeClr val="bg1"/>
                </a:solidFill>
              </a:defRPr>
            </a:pPr>
            <a:endParaRPr lang="en-US"/>
          </a:p>
        </c:txPr>
      </c:legendEntry>
      <c:layout>
        <c:manualLayout>
          <c:xMode val="edge"/>
          <c:yMode val="edge"/>
          <c:x val="8.0174010071857274E-2"/>
          <c:y val="0.10143333333333333"/>
          <c:w val="0.80988101274703972"/>
          <c:h val="0.16094199895493624"/>
        </c:manualLayout>
      </c:layout>
    </c:legend>
    <c:plotVisOnly val="1"/>
    <c:dispBlanksAs val="gap"/>
  </c:chart>
  <c:spPr>
    <a:noFill/>
    <a:ln>
      <a:noFill/>
    </a:ln>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baseline="0"/>
              <a:t>Ακαθάριστη προστιθέμενη αξία που δημιουργείται από τις κινητές τηλεπικοινωνίες σε άλλους κλάδους</a:t>
            </a:r>
            <a:r>
              <a:rPr lang="en-GB" sz="1200" baseline="0"/>
              <a:t> (2014)</a:t>
            </a:r>
            <a:endParaRPr lang="en-US" sz="1200"/>
          </a:p>
        </c:rich>
      </c:tx>
      <c:layout/>
    </c:title>
    <c:plotArea>
      <c:layout/>
      <c:barChart>
        <c:barDir val="bar"/>
        <c:grouping val="stacked"/>
        <c:ser>
          <c:idx val="0"/>
          <c:order val="0"/>
          <c:tx>
            <c:strRef>
              <c:f>Πολλαπλασιαστικα!$D$80</c:f>
              <c:strCache>
                <c:ptCount val="1"/>
                <c:pt idx="0">
                  <c:v>Ακαθάριστη προστιθέμενη αξία προμηθευτών και εμπόρων</c:v>
                </c:pt>
              </c:strCache>
            </c:strRef>
          </c:tx>
          <c:spPr>
            <a:solidFill>
              <a:srgbClr val="00B050"/>
            </a:solidFill>
          </c:spPr>
          <c:cat>
            <c:strRef>
              <c:f>Πολλαπλασιαστικα!$C$81:$C$101</c:f>
              <c:strCache>
                <c:ptCount val="21"/>
                <c:pt idx="0">
                  <c:v>Διαχείριση ακίνητης περιουσίας</c:v>
                </c:pt>
                <c:pt idx="1">
                  <c:v>Δραστηριότητες χρηματοπιστωτικών υπηρεσιών</c:v>
                </c:pt>
                <c:pt idx="2">
                  <c:v>Καταλύματα και εστίαση</c:v>
                </c:pt>
                <c:pt idx="3">
                  <c:v>Χονδρικό εμπόριο, εκτός οχημάτων</c:v>
                </c:pt>
                <c:pt idx="4">
                  <c:v>Βιομηχανία τροφίμων, ποτών και καπνού</c:v>
                </c:pt>
                <c:pt idx="5">
                  <c:v>Διύλιση πετρελαίου</c:v>
                </c:pt>
                <c:pt idx="6">
                  <c:v>Τηλεπικοινωνίες</c:v>
                </c:pt>
                <c:pt idx="7">
                  <c:v>Νομικές, λογιστικές και συμβουλευτικές δραστηριότητες</c:v>
                </c:pt>
                <c:pt idx="8">
                  <c:v>Ηλεκτρική ενέργεια και φυσικό αέριο</c:v>
                </c:pt>
                <c:pt idx="9">
                  <c:v>Διοικητική υποστήριξη</c:v>
                </c:pt>
                <c:pt idx="10">
                  <c:v>Αποθήκευση και υποστήριξη μεταφορών</c:v>
                </c:pt>
                <c:pt idx="11">
                  <c:v>Λιανικό εμπόριο, εκτος οχημάτων</c:v>
                </c:pt>
                <c:pt idx="12">
                  <c:v>Εκδοτικές δραστηριότητες</c:v>
                </c:pt>
                <c:pt idx="13">
                  <c:v>Διαφήμιση και έρευνα αγοράς</c:v>
                </c:pt>
                <c:pt idx="14">
                  <c:v>Η/Υ, ηλεκτρονικά και οπτικά προϊόντα</c:v>
                </c:pt>
                <c:pt idx="15">
                  <c:v>Κατασκευές </c:v>
                </c:pt>
                <c:pt idx="16">
                  <c:v>Ασφαλιστικές υπηρεσίες</c:v>
                </c:pt>
                <c:pt idx="17">
                  <c:v>Επιστημονικές και τεχνικές υπηρεσίες</c:v>
                </c:pt>
                <c:pt idx="18">
                  <c:v>Ταχυδρομεία και ταχυμεταφορές</c:v>
                </c:pt>
                <c:pt idx="19">
                  <c:v>Δραστηριότητες ενοικίασης και εκμίσθωσης</c:v>
                </c:pt>
                <c:pt idx="20">
                  <c:v>Λοιποί κλάδοι</c:v>
                </c:pt>
              </c:strCache>
            </c:strRef>
          </c:cat>
          <c:val>
            <c:numRef>
              <c:f>Πολλαπλασιαστικα!$D$81:$D$101</c:f>
              <c:numCache>
                <c:formatCode>0</c:formatCode>
                <c:ptCount val="21"/>
                <c:pt idx="0">
                  <c:v>53.283280434232609</c:v>
                </c:pt>
                <c:pt idx="1">
                  <c:v>173.20294279997239</c:v>
                </c:pt>
                <c:pt idx="2">
                  <c:v>18.783970422502833</c:v>
                </c:pt>
                <c:pt idx="3">
                  <c:v>40.68214540352816</c:v>
                </c:pt>
                <c:pt idx="4">
                  <c:v>1.3672117574001244</c:v>
                </c:pt>
                <c:pt idx="5">
                  <c:v>30.055871800179411</c:v>
                </c:pt>
                <c:pt idx="6">
                  <c:v>0</c:v>
                </c:pt>
                <c:pt idx="7">
                  <c:v>81.979536097886296</c:v>
                </c:pt>
                <c:pt idx="8">
                  <c:v>42.1329089905472</c:v>
                </c:pt>
                <c:pt idx="9">
                  <c:v>72.978725361668879</c:v>
                </c:pt>
                <c:pt idx="10">
                  <c:v>80.878171071091742</c:v>
                </c:pt>
                <c:pt idx="11">
                  <c:v>21.032274201338588</c:v>
                </c:pt>
                <c:pt idx="12">
                  <c:v>61.235895489776702</c:v>
                </c:pt>
                <c:pt idx="13">
                  <c:v>67.038949837852741</c:v>
                </c:pt>
                <c:pt idx="14">
                  <c:v>84.881063271924404</c:v>
                </c:pt>
                <c:pt idx="15">
                  <c:v>42.596241863888324</c:v>
                </c:pt>
                <c:pt idx="16">
                  <c:v>43.629246302812859</c:v>
                </c:pt>
                <c:pt idx="17">
                  <c:v>47.882793992502151</c:v>
                </c:pt>
                <c:pt idx="18">
                  <c:v>38.547775937809092</c:v>
                </c:pt>
                <c:pt idx="19">
                  <c:v>46.158588054003097</c:v>
                </c:pt>
                <c:pt idx="20">
                  <c:v>272.65240690908274</c:v>
                </c:pt>
              </c:numCache>
            </c:numRef>
          </c:val>
        </c:ser>
        <c:ser>
          <c:idx val="1"/>
          <c:order val="1"/>
          <c:tx>
            <c:strRef>
              <c:f>Πολλαπλασιαστικα!$E$80</c:f>
              <c:strCache>
                <c:ptCount val="1"/>
                <c:pt idx="0">
                  <c:v>Ακαθάριστη προστιθέμενη αξία κλάδων από πολλαπλασιαστικά</c:v>
                </c:pt>
              </c:strCache>
            </c:strRef>
          </c:tx>
          <c:spPr>
            <a:solidFill>
              <a:srgbClr val="FF0000"/>
            </a:solidFill>
          </c:spPr>
          <c:cat>
            <c:strRef>
              <c:f>Πολλαπλασιαστικα!$C$81:$C$101</c:f>
              <c:strCache>
                <c:ptCount val="21"/>
                <c:pt idx="0">
                  <c:v>Διαχείριση ακίνητης περιουσίας</c:v>
                </c:pt>
                <c:pt idx="1">
                  <c:v>Δραστηριότητες χρηματοπιστωτικών υπηρεσιών</c:v>
                </c:pt>
                <c:pt idx="2">
                  <c:v>Καταλύματα και εστίαση</c:v>
                </c:pt>
                <c:pt idx="3">
                  <c:v>Χονδρικό εμπόριο, εκτός οχημάτων</c:v>
                </c:pt>
                <c:pt idx="4">
                  <c:v>Βιομηχανία τροφίμων, ποτών και καπνού</c:v>
                </c:pt>
                <c:pt idx="5">
                  <c:v>Διύλιση πετρελαίου</c:v>
                </c:pt>
                <c:pt idx="6">
                  <c:v>Τηλεπικοινωνίες</c:v>
                </c:pt>
                <c:pt idx="7">
                  <c:v>Νομικές, λογιστικές και συμβουλευτικές δραστηριότητες</c:v>
                </c:pt>
                <c:pt idx="8">
                  <c:v>Ηλεκτρική ενέργεια και φυσικό αέριο</c:v>
                </c:pt>
                <c:pt idx="9">
                  <c:v>Διοικητική υποστήριξη</c:v>
                </c:pt>
                <c:pt idx="10">
                  <c:v>Αποθήκευση και υποστήριξη μεταφορών</c:v>
                </c:pt>
                <c:pt idx="11">
                  <c:v>Λιανικό εμπόριο, εκτος οχημάτων</c:v>
                </c:pt>
                <c:pt idx="12">
                  <c:v>Εκδοτικές δραστηριότητες</c:v>
                </c:pt>
                <c:pt idx="13">
                  <c:v>Διαφήμιση και έρευνα αγοράς</c:v>
                </c:pt>
                <c:pt idx="14">
                  <c:v>Η/Υ, ηλεκτρονικά και οπτικά προϊόντα</c:v>
                </c:pt>
                <c:pt idx="15">
                  <c:v>Κατασκευές </c:v>
                </c:pt>
                <c:pt idx="16">
                  <c:v>Ασφαλιστικές υπηρεσίες</c:v>
                </c:pt>
                <c:pt idx="17">
                  <c:v>Επιστημονικές και τεχνικές υπηρεσίες</c:v>
                </c:pt>
                <c:pt idx="18">
                  <c:v>Ταχυδρομεία και ταχυμεταφορές</c:v>
                </c:pt>
                <c:pt idx="19">
                  <c:v>Δραστηριότητες ενοικίασης και εκμίσθωσης</c:v>
                </c:pt>
                <c:pt idx="20">
                  <c:v>Λοιποί κλάδοι</c:v>
                </c:pt>
              </c:strCache>
            </c:strRef>
          </c:cat>
          <c:val>
            <c:numRef>
              <c:f>Πολλαπλασιαστικα!$E$81:$E$101</c:f>
              <c:numCache>
                <c:formatCode>0</c:formatCode>
                <c:ptCount val="21"/>
                <c:pt idx="0">
                  <c:v>230.07195830141339</c:v>
                </c:pt>
                <c:pt idx="1">
                  <c:v>70.698333878464155</c:v>
                </c:pt>
                <c:pt idx="2">
                  <c:v>156.33299700920224</c:v>
                </c:pt>
                <c:pt idx="3">
                  <c:v>117.47005246741544</c:v>
                </c:pt>
                <c:pt idx="4">
                  <c:v>141.5339000652699</c:v>
                </c:pt>
                <c:pt idx="5">
                  <c:v>82.704490633107895</c:v>
                </c:pt>
                <c:pt idx="6">
                  <c:v>92.673313636564288</c:v>
                </c:pt>
                <c:pt idx="7">
                  <c:v>37.28766063557444</c:v>
                </c:pt>
                <c:pt idx="8">
                  <c:v>60.04113001016745</c:v>
                </c:pt>
                <c:pt idx="9">
                  <c:v>39.164140349660656</c:v>
                </c:pt>
                <c:pt idx="10">
                  <c:v>23.323121982927738</c:v>
                </c:pt>
                <c:pt idx="11">
                  <c:v>58.535457053680197</c:v>
                </c:pt>
                <c:pt idx="12">
                  <c:v>29.506037839283124</c:v>
                </c:pt>
                <c:pt idx="13">
                  <c:v>22.666730646354935</c:v>
                </c:pt>
                <c:pt idx="14">
                  <c:v>10.562390186553209</c:v>
                </c:pt>
                <c:pt idx="15">
                  <c:v>28.372880605782189</c:v>
                </c:pt>
                <c:pt idx="16">
                  <c:v>16.142498033450956</c:v>
                </c:pt>
                <c:pt idx="17">
                  <c:v>11.032619271524664</c:v>
                </c:pt>
                <c:pt idx="18">
                  <c:v>18.070470994327781</c:v>
                </c:pt>
                <c:pt idx="19">
                  <c:v>10.392023224369964</c:v>
                </c:pt>
                <c:pt idx="20">
                  <c:v>652.6568957500964</c:v>
                </c:pt>
              </c:numCache>
            </c:numRef>
          </c:val>
        </c:ser>
        <c:overlap val="100"/>
        <c:axId val="88702976"/>
        <c:axId val="88704512"/>
      </c:barChart>
      <c:catAx>
        <c:axId val="88702976"/>
        <c:scaling>
          <c:orientation val="maxMin"/>
        </c:scaling>
        <c:axPos val="l"/>
        <c:tickLblPos val="nextTo"/>
        <c:txPr>
          <a:bodyPr/>
          <a:lstStyle/>
          <a:p>
            <a:pPr>
              <a:defRPr sz="1300"/>
            </a:pPr>
            <a:endParaRPr lang="en-US"/>
          </a:p>
        </c:txPr>
        <c:crossAx val="88704512"/>
        <c:crosses val="autoZero"/>
        <c:auto val="1"/>
        <c:lblAlgn val="ctr"/>
        <c:lblOffset val="100"/>
        <c:tickLblSkip val="1"/>
      </c:catAx>
      <c:valAx>
        <c:axId val="88704512"/>
        <c:scaling>
          <c:orientation val="minMax"/>
        </c:scaling>
        <c:axPos val="t"/>
        <c:title>
          <c:tx>
            <c:rich>
              <a:bodyPr/>
              <a:lstStyle/>
              <a:p>
                <a:pPr>
                  <a:defRPr/>
                </a:pPr>
                <a:r>
                  <a:rPr lang="el-GR"/>
                  <a:t>σε εκ.</a:t>
                </a:r>
                <a:r>
                  <a:rPr lang="el-GR" baseline="0"/>
                  <a:t> €</a:t>
                </a:r>
                <a:endParaRPr lang="en-US"/>
              </a:p>
            </c:rich>
          </c:tx>
          <c:layout/>
        </c:title>
        <c:numFmt formatCode="0" sourceLinked="0"/>
        <c:tickLblPos val="nextTo"/>
        <c:crossAx val="88702976"/>
        <c:crosses val="autoZero"/>
        <c:crossBetween val="between"/>
      </c:valAx>
    </c:plotArea>
    <c:legend>
      <c:legendPos val="r"/>
      <c:layout/>
      <c:overlay val="1"/>
      <c:txPr>
        <a:bodyPr/>
        <a:lstStyle/>
        <a:p>
          <a:pPr>
            <a:defRPr sz="1200"/>
          </a:pPr>
          <a:endParaRPr lang="en-US"/>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l-GR" sz="1100"/>
              <a:t>Επίδραση</a:t>
            </a:r>
            <a:r>
              <a:rPr lang="el-GR" sz="1100" baseline="0"/>
              <a:t> στο ΑΕΠ το 2019 από την αύξηση της χρήσης δεδομένων</a:t>
            </a:r>
            <a:endParaRPr lang="en-US" sz="1100"/>
          </a:p>
        </c:rich>
      </c:tx>
      <c:layout/>
    </c:title>
    <c:plotArea>
      <c:layout/>
      <c:barChart>
        <c:barDir val="col"/>
        <c:grouping val="clustered"/>
        <c:ser>
          <c:idx val="0"/>
          <c:order val="0"/>
          <c:spPr>
            <a:solidFill>
              <a:srgbClr val="0070C0"/>
            </a:solidFill>
          </c:spPr>
          <c:dLbls>
            <c:showVal val="1"/>
          </c:dLbls>
          <c:cat>
            <c:strRef>
              <c:f>'Scenaria 2'!$C$33:$C$35</c:f>
              <c:strCache>
                <c:ptCount val="3"/>
                <c:pt idx="0">
                  <c:v>Σεναριο Α</c:v>
                </c:pt>
                <c:pt idx="1">
                  <c:v>Σεναριο Β</c:v>
                </c:pt>
                <c:pt idx="2">
                  <c:v>Σεναριο Γ</c:v>
                </c:pt>
              </c:strCache>
            </c:strRef>
          </c:cat>
          <c:val>
            <c:numRef>
              <c:f>'Scenaria 2'!$J$33:$J$35</c:f>
              <c:numCache>
                <c:formatCode>0.0%</c:formatCode>
                <c:ptCount val="3"/>
                <c:pt idx="0">
                  <c:v>8.841838112878234E-3</c:v>
                </c:pt>
                <c:pt idx="1">
                  <c:v>1.086764261744648E-2</c:v>
                </c:pt>
                <c:pt idx="2">
                  <c:v>1.8642248314131523E-2</c:v>
                </c:pt>
              </c:numCache>
            </c:numRef>
          </c:val>
        </c:ser>
        <c:axId val="78575488"/>
        <c:axId val="78577024"/>
      </c:barChart>
      <c:catAx>
        <c:axId val="78575488"/>
        <c:scaling>
          <c:orientation val="minMax"/>
        </c:scaling>
        <c:axPos val="b"/>
        <c:tickLblPos val="nextTo"/>
        <c:crossAx val="78577024"/>
        <c:crosses val="autoZero"/>
        <c:auto val="1"/>
        <c:lblAlgn val="ctr"/>
        <c:lblOffset val="100"/>
      </c:catAx>
      <c:valAx>
        <c:axId val="78577024"/>
        <c:scaling>
          <c:orientation val="minMax"/>
        </c:scaling>
        <c:axPos val="l"/>
        <c:numFmt formatCode="0.0%" sourceLinked="1"/>
        <c:tickLblPos val="nextTo"/>
        <c:crossAx val="78575488"/>
        <c:crosses val="autoZero"/>
        <c:crossBetween val="between"/>
      </c:valAx>
    </c:plotArea>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a:t>Θέσεις</a:t>
            </a:r>
            <a:r>
              <a:rPr lang="el-GR" sz="1200" baseline="0"/>
              <a:t> εργασίας που δημιουργούνται από τις κινητές τηλεπικοινωνίες σε άλλους κλάδους (201</a:t>
            </a:r>
            <a:r>
              <a:rPr lang="en-GB" sz="1200" baseline="0"/>
              <a:t>4</a:t>
            </a:r>
            <a:r>
              <a:rPr lang="el-GR" sz="1200" baseline="0"/>
              <a:t>)</a:t>
            </a:r>
            <a:endParaRPr lang="en-US" sz="1200"/>
          </a:p>
        </c:rich>
      </c:tx>
      <c:layout/>
    </c:title>
    <c:plotArea>
      <c:layout>
        <c:manualLayout>
          <c:layoutTarget val="inner"/>
          <c:xMode val="edge"/>
          <c:yMode val="edge"/>
          <c:x val="0.57686233932296849"/>
          <c:y val="0.22048626346035491"/>
          <c:w val="0.38772107813446427"/>
          <c:h val="0.75184078604649474"/>
        </c:manualLayout>
      </c:layout>
      <c:barChart>
        <c:barDir val="bar"/>
        <c:grouping val="stacked"/>
        <c:ser>
          <c:idx val="0"/>
          <c:order val="0"/>
          <c:tx>
            <c:strRef>
              <c:f>Πολλαπλασιαστικα!$D$152</c:f>
              <c:strCache>
                <c:ptCount val="1"/>
                <c:pt idx="0">
                  <c:v>Θέσεις εργασίας σε προμηθευτές και εμπόρους</c:v>
                </c:pt>
              </c:strCache>
            </c:strRef>
          </c:tx>
          <c:spPr>
            <a:solidFill>
              <a:srgbClr val="00B050"/>
            </a:solidFill>
          </c:spPr>
          <c:cat>
            <c:strRef>
              <c:f>Πολλαπλασιαστικα!$C$153:$C$173</c:f>
              <c:strCache>
                <c:ptCount val="21"/>
                <c:pt idx="0">
                  <c:v>Λιανικό εμπόριο, εκτος οχημάτων</c:v>
                </c:pt>
                <c:pt idx="1">
                  <c:v>Ξενοδοχεια και εστιαση</c:v>
                </c:pt>
                <c:pt idx="2">
                  <c:v>Χονδρικό εμπόριο, εκτός οχημάτων</c:v>
                </c:pt>
                <c:pt idx="3">
                  <c:v>Νομικές, λογιστικές και συμβουλευτικές δραστηριότητες</c:v>
                </c:pt>
                <c:pt idx="4">
                  <c:v>Διοικητική υποστήριξη</c:v>
                </c:pt>
                <c:pt idx="5">
                  <c:v>Φυτική και ζωική παραγωγή</c:v>
                </c:pt>
                <c:pt idx="6">
                  <c:v>Χρηματοπιστωτικές υπηρεσίες</c:v>
                </c:pt>
                <c:pt idx="7">
                  <c:v>Η/Υ, ηλεκτρονικά και οπτικά προϊόντα</c:v>
                </c:pt>
                <c:pt idx="8">
                  <c:v>Αποθήκευση και υποστηριξη μεταφορών</c:v>
                </c:pt>
                <c:pt idx="9">
                  <c:v>Βιομηχανία τροφίμων, ποτών και καπνού</c:v>
                </c:pt>
                <c:pt idx="10">
                  <c:v>Κλωστοϋφαντουργία και ενδυματα</c:v>
                </c:pt>
                <c:pt idx="11">
                  <c:v>Κατασκευές </c:v>
                </c:pt>
                <c:pt idx="12">
                  <c:v>Εκπαίδευση</c:v>
                </c:pt>
                <c:pt idx="13">
                  <c:v>Υγεία</c:v>
                </c:pt>
                <c:pt idx="14">
                  <c:v>Χερσαίες μεταφορές</c:v>
                </c:pt>
                <c:pt idx="15">
                  <c:v>Ταχυδρομεία και ταχυμεταφορές</c:v>
                </c:pt>
                <c:pt idx="16">
                  <c:v>Εκτυπώσεις και αναπαραγωγή </c:v>
                </c:pt>
                <c:pt idx="17">
                  <c:v>Παροχή προσωπικών υπηρεσιών</c:v>
                </c:pt>
                <c:pt idx="18">
                  <c:v>Υποστηρικτικές χρηματοπιστωτικές υπηρεσίες</c:v>
                </c:pt>
                <c:pt idx="19">
                  <c:v>Εμπόριο και επισκευή οχημάτων</c:v>
                </c:pt>
                <c:pt idx="20">
                  <c:v>Λοιποί κλάδοι</c:v>
                </c:pt>
              </c:strCache>
            </c:strRef>
          </c:cat>
          <c:val>
            <c:numRef>
              <c:f>Πολλαπλασιαστικα!$D$153:$D$173</c:f>
              <c:numCache>
                <c:formatCode>General</c:formatCode>
                <c:ptCount val="21"/>
                <c:pt idx="0">
                  <c:v>3.4847200278617403</c:v>
                </c:pt>
                <c:pt idx="1">
                  <c:v>0.27040627284962354</c:v>
                </c:pt>
                <c:pt idx="2">
                  <c:v>0.6024657451283737</c:v>
                </c:pt>
                <c:pt idx="3">
                  <c:v>1.4872942129193572</c:v>
                </c:pt>
                <c:pt idx="4">
                  <c:v>1.2484891060029102</c:v>
                </c:pt>
                <c:pt idx="5">
                  <c:v>8.3105144398057541E-3</c:v>
                </c:pt>
                <c:pt idx="6">
                  <c:v>1.2688860278386263</c:v>
                </c:pt>
                <c:pt idx="7">
                  <c:v>1.3142289561590002</c:v>
                </c:pt>
                <c:pt idx="8">
                  <c:v>0.80341695876048547</c:v>
                </c:pt>
                <c:pt idx="9">
                  <c:v>9.3636104850595338E-3</c:v>
                </c:pt>
                <c:pt idx="10">
                  <c:v>1.3741512210665124E-3</c:v>
                </c:pt>
                <c:pt idx="11">
                  <c:v>0.52454082189608253</c:v>
                </c:pt>
                <c:pt idx="12">
                  <c:v>0.1657718505525449</c:v>
                </c:pt>
                <c:pt idx="13">
                  <c:v>3.2109668614178043E-2</c:v>
                </c:pt>
                <c:pt idx="14">
                  <c:v>0.10758282519590989</c:v>
                </c:pt>
                <c:pt idx="15">
                  <c:v>0.51637207642548</c:v>
                </c:pt>
                <c:pt idx="16">
                  <c:v>0.56071628146688735</c:v>
                </c:pt>
                <c:pt idx="17">
                  <c:v>4.7361552444137745E-3</c:v>
                </c:pt>
                <c:pt idx="18">
                  <c:v>0.49595959610230711</c:v>
                </c:pt>
                <c:pt idx="19">
                  <c:v>0.11472949234725459</c:v>
                </c:pt>
                <c:pt idx="20" formatCode="0.000">
                  <c:v>3.478701193851168</c:v>
                </c:pt>
              </c:numCache>
            </c:numRef>
          </c:val>
        </c:ser>
        <c:ser>
          <c:idx val="1"/>
          <c:order val="1"/>
          <c:tx>
            <c:strRef>
              <c:f>Πολλαπλασιαστικα!$E$152</c:f>
              <c:strCache>
                <c:ptCount val="1"/>
                <c:pt idx="0">
                  <c:v>Θέσεις εργασίας από πολλαπλασιαστικά</c:v>
                </c:pt>
              </c:strCache>
            </c:strRef>
          </c:tx>
          <c:spPr>
            <a:solidFill>
              <a:srgbClr val="FF0000"/>
            </a:solidFill>
          </c:spPr>
          <c:cat>
            <c:strRef>
              <c:f>Πολλαπλασιαστικα!$C$153:$C$173</c:f>
              <c:strCache>
                <c:ptCount val="21"/>
                <c:pt idx="0">
                  <c:v>Λιανικό εμπόριο, εκτος οχημάτων</c:v>
                </c:pt>
                <c:pt idx="1">
                  <c:v>Ξενοδοχεια και εστιαση</c:v>
                </c:pt>
                <c:pt idx="2">
                  <c:v>Χονδρικό εμπόριο, εκτός οχημάτων</c:v>
                </c:pt>
                <c:pt idx="3">
                  <c:v>Νομικές, λογιστικές και συμβουλευτικές δραστηριότητες</c:v>
                </c:pt>
                <c:pt idx="4">
                  <c:v>Διοικητική υποστήριξη</c:v>
                </c:pt>
                <c:pt idx="5">
                  <c:v>Φυτική και ζωική παραγωγή</c:v>
                </c:pt>
                <c:pt idx="6">
                  <c:v>Χρηματοπιστωτικές υπηρεσίες</c:v>
                </c:pt>
                <c:pt idx="7">
                  <c:v>Η/Υ, ηλεκτρονικά και οπτικά προϊόντα</c:v>
                </c:pt>
                <c:pt idx="8">
                  <c:v>Αποθήκευση και υποστηριξη μεταφορών</c:v>
                </c:pt>
                <c:pt idx="9">
                  <c:v>Βιομηχανία τροφίμων, ποτών και καπνού</c:v>
                </c:pt>
                <c:pt idx="10">
                  <c:v>Κλωστοϋφαντουργία και ενδυματα</c:v>
                </c:pt>
                <c:pt idx="11">
                  <c:v>Κατασκευές </c:v>
                </c:pt>
                <c:pt idx="12">
                  <c:v>Εκπαίδευση</c:v>
                </c:pt>
                <c:pt idx="13">
                  <c:v>Υγεία</c:v>
                </c:pt>
                <c:pt idx="14">
                  <c:v>Χερσαίες μεταφορές</c:v>
                </c:pt>
                <c:pt idx="15">
                  <c:v>Ταχυδρομεία και ταχυμεταφορές</c:v>
                </c:pt>
                <c:pt idx="16">
                  <c:v>Εκτυπώσεις και αναπαραγωγή </c:v>
                </c:pt>
                <c:pt idx="17">
                  <c:v>Παροχή προσωπικών υπηρεσιών</c:v>
                </c:pt>
                <c:pt idx="18">
                  <c:v>Υποστηρικτικές χρηματοπιστωτικές υπηρεσίες</c:v>
                </c:pt>
                <c:pt idx="19">
                  <c:v>Εμπόριο και επισκευή οχημάτων</c:v>
                </c:pt>
                <c:pt idx="20">
                  <c:v>Λοιποί κλάδοι</c:v>
                </c:pt>
              </c:strCache>
            </c:strRef>
          </c:cat>
          <c:val>
            <c:numRef>
              <c:f>Πολλαπλασιαστικα!$E$153:$E$173</c:f>
              <c:numCache>
                <c:formatCode>General</c:formatCode>
                <c:ptCount val="21"/>
                <c:pt idx="0">
                  <c:v>2.0671712759954688</c:v>
                </c:pt>
                <c:pt idx="1">
                  <c:v>2.2505051963895197</c:v>
                </c:pt>
                <c:pt idx="2">
                  <c:v>1.7396251350085599</c:v>
                </c:pt>
                <c:pt idx="3">
                  <c:v>0.67648250424804102</c:v>
                </c:pt>
                <c:pt idx="4">
                  <c:v>0.67000351582191819</c:v>
                </c:pt>
                <c:pt idx="5">
                  <c:v>1.8443700917922221</c:v>
                </c:pt>
                <c:pt idx="6">
                  <c:v>0.51793651193014056</c:v>
                </c:pt>
                <c:pt idx="7">
                  <c:v>0.16353941025629645</c:v>
                </c:pt>
                <c:pt idx="8">
                  <c:v>0.23168416748510284</c:v>
                </c:pt>
                <c:pt idx="9">
                  <c:v>0.96932190896503445</c:v>
                </c:pt>
                <c:pt idx="10">
                  <c:v>0.91267574504229942</c:v>
                </c:pt>
                <c:pt idx="11">
                  <c:v>0.34939077865302232</c:v>
                </c:pt>
                <c:pt idx="12">
                  <c:v>0.6886667352685949</c:v>
                </c:pt>
                <c:pt idx="13">
                  <c:v>0.76862511927376498</c:v>
                </c:pt>
                <c:pt idx="14">
                  <c:v>0.67205052225806539</c:v>
                </c:pt>
                <c:pt idx="15">
                  <c:v>0.24206549930096438</c:v>
                </c:pt>
                <c:pt idx="16">
                  <c:v>0.11851420980682327</c:v>
                </c:pt>
                <c:pt idx="17">
                  <c:v>0.62541520403035278</c:v>
                </c:pt>
                <c:pt idx="18">
                  <c:v>0.13366238579745499</c:v>
                </c:pt>
                <c:pt idx="19">
                  <c:v>0.4920336980050658</c:v>
                </c:pt>
                <c:pt idx="20" formatCode="0.000">
                  <c:v>5.3469716528316784</c:v>
                </c:pt>
              </c:numCache>
            </c:numRef>
          </c:val>
        </c:ser>
        <c:overlap val="100"/>
        <c:axId val="88648320"/>
        <c:axId val="88662400"/>
      </c:barChart>
      <c:catAx>
        <c:axId val="88648320"/>
        <c:scaling>
          <c:orientation val="maxMin"/>
        </c:scaling>
        <c:axPos val="l"/>
        <c:tickLblPos val="nextTo"/>
        <c:txPr>
          <a:bodyPr/>
          <a:lstStyle/>
          <a:p>
            <a:pPr>
              <a:defRPr sz="1300"/>
            </a:pPr>
            <a:endParaRPr lang="en-US"/>
          </a:p>
        </c:txPr>
        <c:crossAx val="88662400"/>
        <c:crosses val="autoZero"/>
        <c:auto val="1"/>
        <c:lblAlgn val="ctr"/>
        <c:lblOffset val="100"/>
        <c:tickLblSkip val="1"/>
      </c:catAx>
      <c:valAx>
        <c:axId val="88662400"/>
        <c:scaling>
          <c:orientation val="minMax"/>
        </c:scaling>
        <c:axPos val="t"/>
        <c:title>
          <c:tx>
            <c:rich>
              <a:bodyPr/>
              <a:lstStyle/>
              <a:p>
                <a:pPr>
                  <a:defRPr sz="1100"/>
                </a:pPr>
                <a:r>
                  <a:rPr lang="el-GR" sz="1100"/>
                  <a:t>σε χιλ. θεσεις</a:t>
                </a:r>
                <a:endParaRPr lang="en-US" sz="1100"/>
              </a:p>
            </c:rich>
          </c:tx>
          <c:layout/>
        </c:title>
        <c:numFmt formatCode="0" sourceLinked="0"/>
        <c:tickLblPos val="nextTo"/>
        <c:txPr>
          <a:bodyPr/>
          <a:lstStyle/>
          <a:p>
            <a:pPr>
              <a:defRPr sz="1100"/>
            </a:pPr>
            <a:endParaRPr lang="en-US"/>
          </a:p>
        </c:txPr>
        <c:crossAx val="88648320"/>
        <c:crosses val="autoZero"/>
        <c:crossBetween val="between"/>
      </c:valAx>
    </c:plotArea>
    <c:legend>
      <c:legendPos val="r"/>
      <c:layout/>
      <c:overlay val="1"/>
      <c:txPr>
        <a:bodyPr/>
        <a:lstStyle/>
        <a:p>
          <a:pPr>
            <a:defRPr sz="1200"/>
          </a:pPr>
          <a:endParaRPr lang="en-US"/>
        </a:p>
      </c:txPr>
    </c:legend>
    <c:plotVisOnly val="1"/>
    <c:dispBlanksAs val="gap"/>
  </c:chart>
  <c:spPr>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Θέσεις εργασίας άμεσα</a:t>
            </a:r>
            <a:r>
              <a:rPr lang="el-GR" sz="1100" baseline="0"/>
              <a:t> και έμμεσα από τις κινητές τηλεπικοινωνίες (201</a:t>
            </a:r>
            <a:r>
              <a:rPr lang="en-US" sz="1100" baseline="0"/>
              <a:t>4</a:t>
            </a:r>
            <a:r>
              <a:rPr lang="el-GR" sz="1100" baseline="0"/>
              <a:t>)</a:t>
            </a:r>
            <a:endParaRPr lang="en-US" sz="1100"/>
          </a:p>
        </c:rich>
      </c:tx>
      <c:layout/>
    </c:title>
    <c:view3D>
      <c:rotX val="30"/>
      <c:perspective val="30"/>
    </c:view3D>
    <c:plotArea>
      <c:layout/>
      <c:pie3DChart>
        <c:varyColors val="1"/>
        <c:ser>
          <c:idx val="0"/>
          <c:order val="0"/>
          <c:explosion val="25"/>
          <c:dLbls>
            <c:showVal val="1"/>
            <c:showLeaderLines val="1"/>
          </c:dLbls>
          <c:cat>
            <c:strRef>
              <c:f>'ΑΕΠ κλάδου'!$B$192:$B$194</c:f>
              <c:strCache>
                <c:ptCount val="3"/>
                <c:pt idx="0">
                  <c:v>Απασχόληση σε παρόχους</c:v>
                </c:pt>
                <c:pt idx="1">
                  <c:v>Απασχόληση σε προμηθευτές και εμπόρους</c:v>
                </c:pt>
                <c:pt idx="2">
                  <c:v>Απασχόληση από πολλαπλασιαστικά</c:v>
                </c:pt>
              </c:strCache>
            </c:strRef>
          </c:cat>
          <c:val>
            <c:numRef>
              <c:f>'ΑΕΠ κλάδου'!$K$192:$K$194</c:f>
              <c:numCache>
                <c:formatCode>#,##0</c:formatCode>
                <c:ptCount val="3"/>
                <c:pt idx="0">
                  <c:v>4568.1000000000004</c:v>
                </c:pt>
                <c:pt idx="1">
                  <c:v>15552</c:v>
                </c:pt>
                <c:pt idx="2">
                  <c:v>21481</c:v>
                </c:pt>
              </c:numCache>
            </c:numRef>
          </c:val>
        </c:ser>
      </c:pie3DChart>
    </c:plotArea>
    <c:legend>
      <c:legendPos val="b"/>
      <c:layout/>
      <c:txPr>
        <a:bodyPr/>
        <a:lstStyle/>
        <a:p>
          <a:pPr rtl="0">
            <a:defRPr sz="1200"/>
          </a:pPr>
          <a:endParaRPr lang="en-US"/>
        </a:p>
      </c:txPr>
    </c:legend>
    <c:plotVisOnly val="1"/>
  </c:chart>
  <c:spPr>
    <a:ln>
      <a:noFill/>
    </a:ln>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27"/>
  <c:chart>
    <c:title>
      <c:tx>
        <c:rich>
          <a:bodyPr/>
          <a:lstStyle/>
          <a:p>
            <a:pPr>
              <a:defRPr/>
            </a:pPr>
            <a:r>
              <a:rPr lang="en-GB" sz="1100"/>
              <a:t>%</a:t>
            </a:r>
            <a:r>
              <a:rPr lang="en-GB" sz="1100" baseline="0"/>
              <a:t> </a:t>
            </a:r>
            <a:r>
              <a:rPr lang="el-GR" sz="1100" baseline="0"/>
              <a:t>δημόσιων εσόδων για τον κλάδο και το σύνολο της οικονομίας</a:t>
            </a:r>
            <a:endParaRPr lang="en-GB" sz="1100"/>
          </a:p>
        </c:rich>
      </c:tx>
      <c:layout/>
    </c:title>
    <c:plotArea>
      <c:layout>
        <c:manualLayout>
          <c:layoutTarget val="inner"/>
          <c:xMode val="edge"/>
          <c:yMode val="edge"/>
          <c:x val="0.11357770754846121"/>
          <c:y val="0.43526428988045029"/>
          <c:w val="0.7685084602519926"/>
          <c:h val="0.41436132983377238"/>
        </c:manualLayout>
      </c:layout>
      <c:barChart>
        <c:barDir val="col"/>
        <c:grouping val="clustered"/>
        <c:ser>
          <c:idx val="0"/>
          <c:order val="0"/>
          <c:tx>
            <c:strRef>
              <c:f>charts!$C$3</c:f>
              <c:strCache>
                <c:ptCount val="1"/>
                <c:pt idx="0">
                  <c:v>% εσόδων γενικής κυβέρνησης στο ΑΕΠ της χώρας</c:v>
                </c:pt>
              </c:strCache>
            </c:strRef>
          </c:tx>
          <c:spPr>
            <a:solidFill>
              <a:schemeClr val="bg1">
                <a:lumMod val="65000"/>
              </a:schemeClr>
            </a:solidFill>
            <a:ln w="28575"/>
          </c:spPr>
          <c:dLbls>
            <c:numFmt formatCode="0%" sourceLinked="0"/>
            <c:spPr>
              <a:noFill/>
              <a:ln>
                <a:noFill/>
              </a:ln>
              <a:effectLst/>
            </c:spPr>
            <c:showVal val="1"/>
            <c:extLst>
              <c:ext xmlns:c15="http://schemas.microsoft.com/office/drawing/2012/chart" uri="{CE6537A1-D6FC-4f65-9D91-7224C49458BB}">
                <c15:showLeaderLines val="0"/>
              </c:ext>
            </c:extLst>
          </c:dLbls>
          <c:cat>
            <c:numRef>
              <c:f>charts!$D$2:$K$2</c:f>
              <c:numCache>
                <c:formatCode>General</c:formatCode>
                <c:ptCount val="8"/>
                <c:pt idx="0">
                  <c:v>2007</c:v>
                </c:pt>
                <c:pt idx="1">
                  <c:v>2008</c:v>
                </c:pt>
                <c:pt idx="2">
                  <c:v>2009</c:v>
                </c:pt>
                <c:pt idx="3">
                  <c:v>2010</c:v>
                </c:pt>
                <c:pt idx="4">
                  <c:v>2011</c:v>
                </c:pt>
                <c:pt idx="5">
                  <c:v>2012</c:v>
                </c:pt>
                <c:pt idx="6">
                  <c:v>2013</c:v>
                </c:pt>
                <c:pt idx="7">
                  <c:v>2014</c:v>
                </c:pt>
              </c:numCache>
            </c:numRef>
          </c:cat>
          <c:val>
            <c:numRef>
              <c:f>charts!$D$3:$K$3</c:f>
              <c:numCache>
                <c:formatCode>0.0%</c:formatCode>
                <c:ptCount val="8"/>
                <c:pt idx="0">
                  <c:v>0.40694000000000002</c:v>
                </c:pt>
                <c:pt idx="1">
                  <c:v>0.40667999999999999</c:v>
                </c:pt>
                <c:pt idx="2">
                  <c:v>0.38335000000000002</c:v>
                </c:pt>
                <c:pt idx="3">
                  <c:v>0.40442</c:v>
                </c:pt>
                <c:pt idx="4">
                  <c:v>0.42243000000000003</c:v>
                </c:pt>
                <c:pt idx="5">
                  <c:v>0.43784000000000001</c:v>
                </c:pt>
                <c:pt idx="6">
                  <c:v>0.44031999999999999</c:v>
                </c:pt>
                <c:pt idx="7">
                  <c:v>0.4461</c:v>
                </c:pt>
              </c:numCache>
            </c:numRef>
          </c:val>
        </c:ser>
        <c:ser>
          <c:idx val="1"/>
          <c:order val="1"/>
          <c:tx>
            <c:strRef>
              <c:f>charts!$C$4</c:f>
              <c:strCache>
                <c:ptCount val="1"/>
                <c:pt idx="0">
                  <c:v>% φόρων, ασφαλιστικών εισφορών και αδειών στη συμμετοχή του κλάδου στο ΑΕΠ</c:v>
                </c:pt>
              </c:strCache>
            </c:strRef>
          </c:tx>
          <c:spPr>
            <a:solidFill>
              <a:srgbClr val="0070C0"/>
            </a:solidFill>
            <a:ln w="28575">
              <a:noFill/>
            </a:ln>
          </c:spPr>
          <c:dLbls>
            <c:dLbl>
              <c:idx val="0"/>
              <c:layout>
                <c:manualLayout>
                  <c:x val="2.1164021164021166E-2"/>
                  <c:y val="-1.3888888888889518E-2"/>
                </c:manualLayout>
              </c:layout>
              <c:showVal val="1"/>
              <c:extLst>
                <c:ext xmlns:c15="http://schemas.microsoft.com/office/drawing/2012/chart" uri="{CE6537A1-D6FC-4f65-9D91-7224C49458BB}"/>
              </c:extLst>
            </c:dLbl>
            <c:dLbl>
              <c:idx val="1"/>
              <c:layout>
                <c:manualLayout>
                  <c:x val="9.0702947845805008E-3"/>
                  <c:y val="-2.7777777777780153E-2"/>
                </c:manualLayout>
              </c:layout>
              <c:showVal val="1"/>
              <c:extLst>
                <c:ext xmlns:c15="http://schemas.microsoft.com/office/drawing/2012/chart" uri="{CE6537A1-D6FC-4f65-9D91-7224C49458BB}"/>
              </c:extLst>
            </c:dLbl>
            <c:numFmt formatCode="0%" sourceLinked="0"/>
            <c:spPr>
              <a:noFill/>
              <a:ln>
                <a:noFill/>
              </a:ln>
              <a:effectLst/>
            </c:spPr>
            <c:showVal val="1"/>
            <c:extLst>
              <c:ext xmlns:c15="http://schemas.microsoft.com/office/drawing/2012/chart" uri="{CE6537A1-D6FC-4f65-9D91-7224C49458BB}">
                <c15:showLeaderLines val="0"/>
              </c:ext>
            </c:extLst>
          </c:dLbls>
          <c:cat>
            <c:numRef>
              <c:f>charts!$D$2:$K$2</c:f>
              <c:numCache>
                <c:formatCode>General</c:formatCode>
                <c:ptCount val="8"/>
                <c:pt idx="0">
                  <c:v>2007</c:v>
                </c:pt>
                <c:pt idx="1">
                  <c:v>2008</c:v>
                </c:pt>
                <c:pt idx="2">
                  <c:v>2009</c:v>
                </c:pt>
                <c:pt idx="3">
                  <c:v>2010</c:v>
                </c:pt>
                <c:pt idx="4">
                  <c:v>2011</c:v>
                </c:pt>
                <c:pt idx="5">
                  <c:v>2012</c:v>
                </c:pt>
                <c:pt idx="6">
                  <c:v>2013</c:v>
                </c:pt>
                <c:pt idx="7">
                  <c:v>2014</c:v>
                </c:pt>
              </c:numCache>
            </c:numRef>
          </c:cat>
          <c:val>
            <c:numRef>
              <c:f>charts!$D$4:$K$4</c:f>
              <c:numCache>
                <c:formatCode>0.0%</c:formatCode>
                <c:ptCount val="8"/>
                <c:pt idx="0">
                  <c:v>0.4321638842762619</c:v>
                </c:pt>
                <c:pt idx="1">
                  <c:v>0.44584989691492022</c:v>
                </c:pt>
                <c:pt idx="2">
                  <c:v>0.4806536645186899</c:v>
                </c:pt>
                <c:pt idx="3">
                  <c:v>0.50605010887719803</c:v>
                </c:pt>
                <c:pt idx="4">
                  <c:v>0.6312379339524874</c:v>
                </c:pt>
                <c:pt idx="5">
                  <c:v>0.50908461068671618</c:v>
                </c:pt>
                <c:pt idx="6">
                  <c:v>0.51777963780385394</c:v>
                </c:pt>
                <c:pt idx="7">
                  <c:v>0.70053055690857957</c:v>
                </c:pt>
              </c:numCache>
            </c:numRef>
          </c:val>
        </c:ser>
        <c:gapWidth val="293"/>
        <c:overlap val="-20"/>
        <c:axId val="128729856"/>
        <c:axId val="132828544"/>
      </c:barChart>
      <c:catAx>
        <c:axId val="128729856"/>
        <c:scaling>
          <c:orientation val="minMax"/>
        </c:scaling>
        <c:axPos val="b"/>
        <c:numFmt formatCode="General" sourceLinked="1"/>
        <c:tickLblPos val="low"/>
        <c:crossAx val="132828544"/>
        <c:crosses val="autoZero"/>
        <c:auto val="1"/>
        <c:lblAlgn val="ctr"/>
        <c:lblOffset val="100"/>
      </c:catAx>
      <c:valAx>
        <c:axId val="132828544"/>
        <c:scaling>
          <c:orientation val="minMax"/>
        </c:scaling>
        <c:axPos val="l"/>
        <c:numFmt formatCode="0%" sourceLinked="0"/>
        <c:tickLblPos val="nextTo"/>
        <c:crossAx val="128729856"/>
        <c:crosses val="autoZero"/>
        <c:crossBetween val="between"/>
      </c:valAx>
    </c:plotArea>
    <c:legend>
      <c:legendPos val="t"/>
      <c:layout>
        <c:manualLayout>
          <c:xMode val="edge"/>
          <c:yMode val="edge"/>
          <c:x val="8.5794686397329956E-2"/>
          <c:y val="0.16759708737864076"/>
          <c:w val="0.87937571236431877"/>
          <c:h val="0.21533144895349621"/>
        </c:manualLayout>
      </c:layout>
    </c:legend>
    <c:plotVisOnly val="1"/>
    <c:dispBlanksAs val="gap"/>
  </c:chart>
  <c:spPr>
    <a:ln>
      <a:noFill/>
    </a:ln>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Δημόσια έσοδα από τις κινητές</a:t>
            </a:r>
            <a:r>
              <a:rPr lang="el-GR" sz="1100" baseline="0"/>
              <a:t> επικοινωνίες </a:t>
            </a:r>
          </a:p>
          <a:p>
            <a:pPr>
              <a:defRPr/>
            </a:pPr>
            <a:r>
              <a:rPr lang="el-GR" sz="1100"/>
              <a:t>σε εκ. €</a:t>
            </a:r>
          </a:p>
        </c:rich>
      </c:tx>
      <c:layout>
        <c:manualLayout>
          <c:xMode val="edge"/>
          <c:yMode val="edge"/>
          <c:x val="0.21865157480314962"/>
          <c:y val="4.5701013991956113E-2"/>
        </c:manualLayout>
      </c:layout>
    </c:title>
    <c:plotArea>
      <c:layout>
        <c:manualLayout>
          <c:layoutTarget val="inner"/>
          <c:xMode val="edge"/>
          <c:yMode val="edge"/>
          <c:x val="0.11708533829104698"/>
          <c:y val="0.11000094412658849"/>
          <c:w val="0.83145359434237354"/>
          <c:h val="0.73534842585733851"/>
        </c:manualLayout>
      </c:layout>
      <c:barChart>
        <c:barDir val="col"/>
        <c:grouping val="stacked"/>
        <c:ser>
          <c:idx val="0"/>
          <c:order val="0"/>
          <c:tx>
            <c:strRef>
              <c:f>'20years'!$C$262</c:f>
              <c:strCache>
                <c:ptCount val="1"/>
                <c:pt idx="0">
                  <c:v>Δημόσια έσοδα</c:v>
                </c:pt>
              </c:strCache>
            </c:strRef>
          </c:tx>
          <c:spPr>
            <a:solidFill>
              <a:srgbClr val="FF0000"/>
            </a:solidFill>
          </c:spPr>
          <c:dLbls>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layout/>
                <c15:showLeaderLines val="0"/>
              </c:ext>
            </c:extLst>
          </c:dLbls>
          <c:cat>
            <c:numRef>
              <c:f>'20years'!$D$261:$K$261</c:f>
              <c:numCache>
                <c:formatCode>General</c:formatCode>
                <c:ptCount val="8"/>
                <c:pt idx="0">
                  <c:v>2007</c:v>
                </c:pt>
                <c:pt idx="1">
                  <c:v>2008</c:v>
                </c:pt>
                <c:pt idx="2">
                  <c:v>2009</c:v>
                </c:pt>
                <c:pt idx="3">
                  <c:v>2010</c:v>
                </c:pt>
                <c:pt idx="4">
                  <c:v>2011</c:v>
                </c:pt>
                <c:pt idx="5">
                  <c:v>2012</c:v>
                </c:pt>
                <c:pt idx="6">
                  <c:v>2013</c:v>
                </c:pt>
                <c:pt idx="7">
                  <c:v>2014</c:v>
                </c:pt>
              </c:numCache>
            </c:numRef>
          </c:cat>
          <c:val>
            <c:numRef>
              <c:f>'20years'!$D$262:$K$262</c:f>
              <c:numCache>
                <c:formatCode>#,##0</c:formatCode>
                <c:ptCount val="8"/>
                <c:pt idx="0">
                  <c:v>1869.2929571282264</c:v>
                </c:pt>
                <c:pt idx="1">
                  <c:v>1951.2098918382353</c:v>
                </c:pt>
                <c:pt idx="2">
                  <c:v>1899.1683729523711</c:v>
                </c:pt>
                <c:pt idx="3">
                  <c:v>1850.2960384543792</c:v>
                </c:pt>
                <c:pt idx="4">
                  <c:v>1621.72086188448</c:v>
                </c:pt>
                <c:pt idx="5">
                  <c:v>1507.0744542338705</c:v>
                </c:pt>
                <c:pt idx="6">
                  <c:v>1291.4586498324261</c:v>
                </c:pt>
                <c:pt idx="7">
                  <c:v>1238.5783810191699</c:v>
                </c:pt>
              </c:numCache>
            </c:numRef>
          </c:val>
        </c:ser>
        <c:gapWidth val="42"/>
        <c:overlap val="100"/>
        <c:axId val="116113792"/>
        <c:axId val="126439424"/>
      </c:barChart>
      <c:barChart>
        <c:barDir val="col"/>
        <c:grouping val="stacked"/>
        <c:ser>
          <c:idx val="1"/>
          <c:order val="1"/>
          <c:tx>
            <c:strRef>
              <c:f>'20years'!$C$263</c:f>
              <c:strCache>
                <c:ptCount val="1"/>
                <c:pt idx="0">
                  <c:v>Μεταβολή από το προηγούμενο έτος</c:v>
                </c:pt>
              </c:strCache>
            </c:strRef>
          </c:tx>
          <c:spPr>
            <a:solidFill>
              <a:schemeClr val="bg1">
                <a:lumMod val="65000"/>
              </a:schemeClr>
            </a:solidFill>
          </c:spPr>
          <c:dLbls>
            <c:dLbl>
              <c:idx val="1"/>
              <c:layout>
                <c:manualLayout>
                  <c:x val="5.4200553571165664E-3"/>
                  <c:y val="5.2749749735307286E-2"/>
                </c:manualLayout>
              </c:layout>
              <c:dLblPos val="ctr"/>
              <c:showVal val="1"/>
            </c:dLbl>
            <c:dLbl>
              <c:idx val="4"/>
              <c:layout>
                <c:manualLayout>
                  <c:x val="0"/>
                  <c:y val="-6.3068237458140025E-2"/>
                </c:manualLayout>
              </c:layout>
              <c:dLblPos val="ctr"/>
              <c:showVal val="1"/>
            </c:dLbl>
            <c:dLbl>
              <c:idx val="5"/>
              <c:layout>
                <c:manualLayout>
                  <c:x val="0"/>
                  <c:y val="-4.865710467771648E-2"/>
                </c:manualLayout>
              </c:layout>
              <c:dLblPos val="ctr"/>
              <c:showVal val="1"/>
            </c:dLbl>
            <c:dLbl>
              <c:idx val="6"/>
              <c:layout>
                <c:manualLayout>
                  <c:x val="-2.7100276785582953E-3"/>
                  <c:y val="-7.3720104458840433E-2"/>
                </c:manualLayout>
              </c:layout>
              <c:dLblPos val="ctr"/>
              <c:showVal val="1"/>
            </c:dLbl>
            <c:dLbl>
              <c:idx val="7"/>
              <c:layout>
                <c:manualLayout>
                  <c:x val="2.7100276785582953E-3"/>
                  <c:y val="-6.6261126840377937E-2"/>
                </c:manualLayout>
              </c:layout>
              <c:dLblPos val="ctr"/>
              <c:showVal val="1"/>
            </c:dLbl>
            <c:txPr>
              <a:bodyPr/>
              <a:lstStyle/>
              <a:p>
                <a:pPr>
                  <a:defRPr>
                    <a:solidFill>
                      <a:schemeClr val="bg1"/>
                    </a:solidFill>
                  </a:defRPr>
                </a:pPr>
                <a:endParaRPr lang="en-US"/>
              </a:p>
            </c:txPr>
            <c:dLblPos val="inBase"/>
            <c:showVal val="1"/>
          </c:dLbls>
          <c:cat>
            <c:numRef>
              <c:f>'20years'!$D$261:$K$261</c:f>
              <c:numCache>
                <c:formatCode>General</c:formatCode>
                <c:ptCount val="8"/>
                <c:pt idx="0">
                  <c:v>2007</c:v>
                </c:pt>
                <c:pt idx="1">
                  <c:v>2008</c:v>
                </c:pt>
                <c:pt idx="2">
                  <c:v>2009</c:v>
                </c:pt>
                <c:pt idx="3">
                  <c:v>2010</c:v>
                </c:pt>
                <c:pt idx="4">
                  <c:v>2011</c:v>
                </c:pt>
                <c:pt idx="5">
                  <c:v>2012</c:v>
                </c:pt>
                <c:pt idx="6">
                  <c:v>2013</c:v>
                </c:pt>
                <c:pt idx="7">
                  <c:v>2014</c:v>
                </c:pt>
              </c:numCache>
            </c:numRef>
          </c:cat>
          <c:val>
            <c:numRef>
              <c:f>'20years'!$D$263:$K$263</c:f>
              <c:numCache>
                <c:formatCode>0.0%</c:formatCode>
                <c:ptCount val="8"/>
                <c:pt idx="1">
                  <c:v>4.3822416597480318E-2</c:v>
                </c:pt>
                <c:pt idx="2">
                  <c:v>-2.6671409930602574E-2</c:v>
                </c:pt>
                <c:pt idx="3">
                  <c:v>-2.5733544847325485E-2</c:v>
                </c:pt>
                <c:pt idx="4">
                  <c:v>-0.12353438142841</c:v>
                </c:pt>
                <c:pt idx="5">
                  <c:v>-7.0694291690487021E-2</c:v>
                </c:pt>
                <c:pt idx="6">
                  <c:v>-0.14306911234259745</c:v>
                </c:pt>
                <c:pt idx="7">
                  <c:v>-4.0946157137990991E-2</c:v>
                </c:pt>
              </c:numCache>
            </c:numRef>
          </c:val>
        </c:ser>
        <c:gapWidth val="276"/>
        <c:overlap val="100"/>
        <c:axId val="127762432"/>
        <c:axId val="126853120"/>
      </c:barChart>
      <c:catAx>
        <c:axId val="116113792"/>
        <c:scaling>
          <c:orientation val="minMax"/>
        </c:scaling>
        <c:axPos val="b"/>
        <c:numFmt formatCode="General" sourceLinked="1"/>
        <c:tickLblPos val="nextTo"/>
        <c:crossAx val="126439424"/>
        <c:crosses val="autoZero"/>
        <c:auto val="1"/>
        <c:lblAlgn val="ctr"/>
        <c:lblOffset val="100"/>
      </c:catAx>
      <c:valAx>
        <c:axId val="126439424"/>
        <c:scaling>
          <c:orientation val="minMax"/>
          <c:min val="0"/>
        </c:scaling>
        <c:axPos val="l"/>
        <c:title>
          <c:tx>
            <c:rich>
              <a:bodyPr/>
              <a:lstStyle/>
              <a:p>
                <a:pPr>
                  <a:defRPr/>
                </a:pPr>
                <a:r>
                  <a:rPr lang="el-GR"/>
                  <a:t>€εκ.</a:t>
                </a:r>
              </a:p>
            </c:rich>
          </c:tx>
          <c:layout/>
        </c:title>
        <c:numFmt formatCode="#,##0" sourceLinked="0"/>
        <c:tickLblPos val="nextTo"/>
        <c:crossAx val="116113792"/>
        <c:crosses val="autoZero"/>
        <c:crossBetween val="between"/>
      </c:valAx>
      <c:valAx>
        <c:axId val="126853120"/>
        <c:scaling>
          <c:orientation val="minMax"/>
          <c:max val="0.8"/>
          <c:min val="-0.2"/>
        </c:scaling>
        <c:axPos val="r"/>
        <c:numFmt formatCode="0%" sourceLinked="0"/>
        <c:tickLblPos val="nextTo"/>
        <c:crossAx val="127762432"/>
        <c:crosses val="max"/>
        <c:crossBetween val="between"/>
      </c:valAx>
      <c:catAx>
        <c:axId val="127762432"/>
        <c:scaling>
          <c:orientation val="minMax"/>
        </c:scaling>
        <c:delete val="1"/>
        <c:axPos val="b"/>
        <c:numFmt formatCode="General" sourceLinked="1"/>
        <c:tickLblPos val="none"/>
        <c:crossAx val="126853120"/>
        <c:crosses val="autoZero"/>
        <c:auto val="1"/>
        <c:lblAlgn val="ctr"/>
        <c:lblOffset val="100"/>
      </c:catAx>
    </c:plotArea>
    <c:legend>
      <c:legendPos val="b"/>
      <c:layout/>
    </c:legend>
    <c:plotVisOnly val="1"/>
    <c:dispBlanksAs val="gap"/>
  </c:chart>
  <c:spPr>
    <a:noFill/>
    <a:ln>
      <a:noFill/>
    </a:ln>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Αναλυτική εκτίμηση</a:t>
            </a:r>
            <a:r>
              <a:rPr lang="el-GR" sz="1100" baseline="0"/>
              <a:t> δημόσιων εσόδων 201</a:t>
            </a:r>
            <a:r>
              <a:rPr lang="en-US" sz="1100" baseline="0"/>
              <a:t>4</a:t>
            </a:r>
            <a:endParaRPr lang="en-GB" sz="1100"/>
          </a:p>
        </c:rich>
      </c:tx>
      <c:layout/>
    </c:title>
    <c:plotArea>
      <c:layout>
        <c:manualLayout>
          <c:layoutTarget val="inner"/>
          <c:xMode val="edge"/>
          <c:yMode val="edge"/>
          <c:x val="9.0559032685017748E-2"/>
          <c:y val="5.1703647664363916E-2"/>
          <c:w val="0.90842755232520001"/>
          <c:h val="0.66007406540224189"/>
        </c:manualLayout>
      </c:layout>
      <c:barChart>
        <c:barDir val="col"/>
        <c:grouping val="stacked"/>
        <c:ser>
          <c:idx val="0"/>
          <c:order val="0"/>
          <c:spPr>
            <a:noFill/>
          </c:spPr>
          <c:dPt>
            <c:idx val="7"/>
            <c:spPr>
              <a:solidFill>
                <a:srgbClr val="002060"/>
              </a:solidFill>
            </c:spPr>
          </c:dPt>
          <c:dLbls>
            <c:dLbl>
              <c:idx val="7"/>
              <c:layout>
                <c:manualLayout>
                  <c:x val="-1.8395879323031751E-3"/>
                  <c:y val="-0.33911238781461278"/>
                </c:manualLayout>
              </c:layout>
              <c:showVal val="1"/>
              <c:extLst>
                <c:ext xmlns:c15="http://schemas.microsoft.com/office/drawing/2012/chart" uri="{CE6537A1-D6FC-4f65-9D91-7224C49458BB}"/>
              </c:extLst>
            </c:dLbl>
            <c:dLbl>
              <c:idx val="8"/>
              <c:layout>
                <c:manualLayout>
                  <c:x val="-5.9084185815267334E-3"/>
                  <c:y val="-0.2980307842221363"/>
                </c:manualLayout>
              </c:layout>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strRef>
              <c:f>charts!$C$87:$C$94</c:f>
              <c:strCache>
                <c:ptCount val="8"/>
                <c:pt idx="0">
                  <c:v>ΦΠΑ</c:v>
                </c:pt>
                <c:pt idx="1">
                  <c:v>Ειδικό τέλος</c:v>
                </c:pt>
                <c:pt idx="2">
                  <c:v>Ασφ. εισφορές παρόχων (εργαζ. &amp; εργοδ)</c:v>
                </c:pt>
                <c:pt idx="3">
                  <c:v>Ασφ. εισφορές προμηθευτών και εμπόρων (εργαζ. &amp; εργοδ)</c:v>
                </c:pt>
                <c:pt idx="4">
                  <c:v>Φόρος εισ. παρόχων (εταιρειών και εργαζομένων)</c:v>
                </c:pt>
                <c:pt idx="5">
                  <c:v>Φόρος εισ. προμηθευτών και εμπόρων (εταιρειών και εργαζομένων)</c:v>
                </c:pt>
                <c:pt idx="6">
                  <c:v>Λοιποί φόροι και τέλη</c:v>
                </c:pt>
                <c:pt idx="7">
                  <c:v>Σύνολο</c:v>
                </c:pt>
              </c:strCache>
            </c:strRef>
          </c:cat>
          <c:val>
            <c:numRef>
              <c:f>charts!$D$87:$D$94</c:f>
              <c:numCache>
                <c:formatCode>0</c:formatCode>
                <c:ptCount val="8"/>
                <c:pt idx="0" formatCode="General">
                  <c:v>0</c:v>
                </c:pt>
                <c:pt idx="1">
                  <c:v>593.53943547613517</c:v>
                </c:pt>
                <c:pt idx="2">
                  <c:v>815.24276880946854</c:v>
                </c:pt>
                <c:pt idx="3">
                  <c:v>892.72812436946856</c:v>
                </c:pt>
                <c:pt idx="4">
                  <c:v>1023.5473748668064</c:v>
                </c:pt>
                <c:pt idx="5">
                  <c:v>1125.4879745668063</c:v>
                </c:pt>
                <c:pt idx="6">
                  <c:v>1221.4188706391699</c:v>
                </c:pt>
                <c:pt idx="7">
                  <c:v>1238.5783810191699</c:v>
                </c:pt>
              </c:numCache>
            </c:numRef>
          </c:val>
        </c:ser>
        <c:ser>
          <c:idx val="1"/>
          <c:order val="1"/>
          <c:spPr>
            <a:solidFill>
              <a:srgbClr val="FF0066"/>
            </a:solidFill>
          </c:spPr>
          <c:dLbls>
            <c:dLbl>
              <c:idx val="0"/>
              <c:layout>
                <c:manualLayout>
                  <c:x val="0"/>
                  <c:y val="-0.16754504768175091"/>
                </c:manualLayout>
              </c:layout>
              <c:dLblPos val="ctr"/>
              <c:showVal val="1"/>
              <c:extLst>
                <c:ext xmlns:c15="http://schemas.microsoft.com/office/drawing/2012/chart" uri="{CE6537A1-D6FC-4f65-9D91-7224C49458BB}"/>
              </c:extLst>
            </c:dLbl>
            <c:dLbl>
              <c:idx val="1"/>
              <c:layout>
                <c:manualLayout>
                  <c:x val="2.0671831260561852E-3"/>
                  <c:y val="-9.4861122000625228E-2"/>
                </c:manualLayout>
              </c:layout>
              <c:dLblPos val="ctr"/>
              <c:showVal val="1"/>
              <c:extLst>
                <c:ext xmlns:c15="http://schemas.microsoft.com/office/drawing/2012/chart" uri="{CE6537A1-D6FC-4f65-9D91-7224C49458BB}"/>
              </c:extLst>
            </c:dLbl>
            <c:dLbl>
              <c:idx val="2"/>
              <c:layout>
                <c:manualLayout>
                  <c:x val="0"/>
                  <c:y val="-4.8737605715952176E-2"/>
                </c:manualLayout>
              </c:layout>
              <c:dLblPos val="ctr"/>
              <c:showVal val="1"/>
              <c:extLst>
                <c:ext xmlns:c15="http://schemas.microsoft.com/office/drawing/2012/chart" uri="{CE6537A1-D6FC-4f65-9D91-7224C49458BB}"/>
              </c:extLst>
            </c:dLbl>
            <c:dLbl>
              <c:idx val="3"/>
              <c:layout>
                <c:manualLayout>
                  <c:x val="-5.8619093677223348E-17"/>
                  <c:y val="-5.1167614464858562E-2"/>
                </c:manualLayout>
              </c:layout>
              <c:dLblPos val="ctr"/>
              <c:showVal val="1"/>
              <c:extLst>
                <c:ext xmlns:c15="http://schemas.microsoft.com/office/drawing/2012/chart" uri="{CE6537A1-D6FC-4f65-9D91-7224C49458BB}"/>
              </c:extLst>
            </c:dLbl>
            <c:dLbl>
              <c:idx val="4"/>
              <c:layout>
                <c:manualLayout>
                  <c:x val="0"/>
                  <c:y val="-4.8781350247885692E-2"/>
                </c:manualLayout>
              </c:layout>
              <c:dLblPos val="ctr"/>
              <c:showVal val="1"/>
              <c:extLst>
                <c:ext xmlns:c15="http://schemas.microsoft.com/office/drawing/2012/chart" uri="{CE6537A1-D6FC-4f65-9D91-7224C49458BB}"/>
              </c:extLst>
            </c:dLbl>
            <c:dLbl>
              <c:idx val="5"/>
              <c:layout>
                <c:manualLayout>
                  <c:x val="3.1974420463630002E-3"/>
                  <c:y val="-4.9893190434532303E-2"/>
                </c:manualLayout>
              </c:layout>
              <c:dLblPos val="ctr"/>
              <c:showVal val="1"/>
              <c:extLst>
                <c:ext xmlns:c15="http://schemas.microsoft.com/office/drawing/2012/chart" uri="{CE6537A1-D6FC-4f65-9D91-7224C49458BB}"/>
              </c:extLst>
            </c:dLbl>
            <c:dLbl>
              <c:idx val="6"/>
              <c:layout>
                <c:manualLayout>
                  <c:x val="0"/>
                  <c:y val="-3.1464712744240356E-2"/>
                </c:manualLayout>
              </c:layout>
              <c:dLblPos val="ctr"/>
              <c:showVal val="1"/>
              <c:extLst>
                <c:ext xmlns:c15="http://schemas.microsoft.com/office/drawing/2012/chart" uri="{CE6537A1-D6FC-4f65-9D91-7224C49458BB}"/>
              </c:extLst>
            </c:dLbl>
            <c:dLbl>
              <c:idx val="7"/>
              <c:layout>
                <c:manualLayout>
                  <c:x val="-1.9694728605089817E-3"/>
                  <c:y val="-8.7126232296390327E-2"/>
                </c:manualLayout>
              </c:layout>
              <c:dLblPos val="ctr"/>
              <c:showVal val="1"/>
              <c:extLst>
                <c:ext xmlns:c15="http://schemas.microsoft.com/office/drawing/2012/chart" uri="{CE6537A1-D6FC-4f65-9D91-7224C49458BB}"/>
              </c:extLst>
            </c:dLbl>
            <c:spPr>
              <a:noFill/>
              <a:ln>
                <a:noFill/>
              </a:ln>
              <a:effectLst/>
            </c:spPr>
            <c:dLblPos val="inEnd"/>
            <c:showVal val="1"/>
            <c:extLst>
              <c:ext xmlns:c15="http://schemas.microsoft.com/office/drawing/2012/chart" uri="{CE6537A1-D6FC-4f65-9D91-7224C49458BB}">
                <c15:showLeaderLines val="0"/>
              </c:ext>
            </c:extLst>
          </c:dLbls>
          <c:cat>
            <c:strRef>
              <c:f>charts!$C$87:$C$94</c:f>
              <c:strCache>
                <c:ptCount val="8"/>
                <c:pt idx="0">
                  <c:v>ΦΠΑ</c:v>
                </c:pt>
                <c:pt idx="1">
                  <c:v>Ειδικό τέλος</c:v>
                </c:pt>
                <c:pt idx="2">
                  <c:v>Ασφ. εισφορές παρόχων (εργαζ. &amp; εργοδ)</c:v>
                </c:pt>
                <c:pt idx="3">
                  <c:v>Ασφ. εισφορές προμηθευτών και εμπόρων (εργαζ. &amp; εργοδ)</c:v>
                </c:pt>
                <c:pt idx="4">
                  <c:v>Φόρος εισ. παρόχων (εταιρειών και εργαζομένων)</c:v>
                </c:pt>
                <c:pt idx="5">
                  <c:v>Φόρος εισ. προμηθευτών και εμπόρων (εταιρειών και εργαζομένων)</c:v>
                </c:pt>
                <c:pt idx="6">
                  <c:v>Λοιποί φόροι και τέλη</c:v>
                </c:pt>
                <c:pt idx="7">
                  <c:v>Σύνολο</c:v>
                </c:pt>
              </c:strCache>
            </c:strRef>
          </c:cat>
          <c:val>
            <c:numRef>
              <c:f>charts!$E$87:$E$94</c:f>
              <c:numCache>
                <c:formatCode>0</c:formatCode>
                <c:ptCount val="8"/>
                <c:pt idx="0">
                  <c:v>593.53943547613517</c:v>
                </c:pt>
                <c:pt idx="1">
                  <c:v>221.70333333333335</c:v>
                </c:pt>
                <c:pt idx="2">
                  <c:v>77.485355560000002</c:v>
                </c:pt>
                <c:pt idx="3">
                  <c:v>130.81925049733786</c:v>
                </c:pt>
                <c:pt idx="4">
                  <c:v>101.94059970000001</c:v>
                </c:pt>
                <c:pt idx="5">
                  <c:v>95.930896072363552</c:v>
                </c:pt>
                <c:pt idx="6">
                  <c:v>17.15951038</c:v>
                </c:pt>
              </c:numCache>
            </c:numRef>
          </c:val>
        </c:ser>
        <c:overlap val="100"/>
        <c:axId val="88736512"/>
        <c:axId val="88738048"/>
      </c:barChart>
      <c:catAx>
        <c:axId val="88736512"/>
        <c:scaling>
          <c:orientation val="minMax"/>
        </c:scaling>
        <c:axPos val="b"/>
        <c:numFmt formatCode="General" sourceLinked="0"/>
        <c:tickLblPos val="nextTo"/>
        <c:txPr>
          <a:bodyPr/>
          <a:lstStyle/>
          <a:p>
            <a:pPr>
              <a:defRPr sz="900"/>
            </a:pPr>
            <a:endParaRPr lang="en-US"/>
          </a:p>
        </c:txPr>
        <c:crossAx val="88738048"/>
        <c:crosses val="autoZero"/>
        <c:auto val="1"/>
        <c:lblAlgn val="ctr"/>
        <c:lblOffset val="100"/>
      </c:catAx>
      <c:valAx>
        <c:axId val="88738048"/>
        <c:scaling>
          <c:orientation val="minMax"/>
        </c:scaling>
        <c:axPos val="l"/>
        <c:title>
          <c:tx>
            <c:rich>
              <a:bodyPr rot="-5400000" vert="horz"/>
              <a:lstStyle/>
              <a:p>
                <a:pPr>
                  <a:defRPr/>
                </a:pPr>
                <a:r>
                  <a:rPr lang="el-GR"/>
                  <a:t>εκ. ευρώ</a:t>
                </a:r>
              </a:p>
            </c:rich>
          </c:tx>
          <c:layout/>
        </c:title>
        <c:numFmt formatCode="General" sourceLinked="1"/>
        <c:tickLblPos val="nextTo"/>
        <c:crossAx val="88736512"/>
        <c:crosses val="autoZero"/>
        <c:crossBetween val="between"/>
      </c:valAx>
    </c:plotArea>
    <c:plotVisOnly val="1"/>
    <c:dispBlanksAs val="gap"/>
  </c:chart>
  <c:spPr>
    <a:ln>
      <a:noFill/>
    </a:ln>
  </c:sp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200"/>
              <a:t>Δημόσια έσοδα από το ειδικό τέλος στην κινητή τηλεφωνία</a:t>
            </a:r>
            <a:endParaRPr lang="en-US" sz="1200"/>
          </a:p>
        </c:rich>
      </c:tx>
      <c:layout/>
    </c:title>
    <c:plotArea>
      <c:layout/>
      <c:barChart>
        <c:barDir val="col"/>
        <c:grouping val="clustered"/>
        <c:ser>
          <c:idx val="1"/>
          <c:order val="0"/>
          <c:spPr>
            <a:solidFill>
              <a:srgbClr val="00B050"/>
            </a:solidFill>
          </c:spPr>
          <c:dLbls>
            <c:numFmt formatCode="#,##0.0" sourceLinked="0"/>
            <c:spPr>
              <a:noFill/>
              <a:ln>
                <a:noFill/>
              </a:ln>
              <a:effectLst/>
            </c:spPr>
            <c:showVal val="1"/>
            <c:extLst>
              <c:ext xmlns:c15="http://schemas.microsoft.com/office/drawing/2012/chart" uri="{CE6537A1-D6FC-4f65-9D91-7224C49458BB}">
                <c15:showLeaderLines val="0"/>
              </c:ext>
            </c:extLst>
          </c:dLbls>
          <c:cat>
            <c:numRef>
              <c:f>'Ειδικο τελος'!$C$5:$O$5</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'Ειδικο τελος'!$C$6:$O$6</c:f>
              <c:numCache>
                <c:formatCode>General</c:formatCode>
                <c:ptCount val="13"/>
                <c:pt idx="0">
                  <c:v>65.540000000000006</c:v>
                </c:pt>
                <c:pt idx="1">
                  <c:v>76.59</c:v>
                </c:pt>
                <c:pt idx="2" formatCode="0.00">
                  <c:v>86.525828512688378</c:v>
                </c:pt>
                <c:pt idx="3" formatCode="0.00">
                  <c:v>95.86999999999999</c:v>
                </c:pt>
                <c:pt idx="4" formatCode="0.00">
                  <c:v>107.19</c:v>
                </c:pt>
                <c:pt idx="5" formatCode="0.00">
                  <c:v>229.58298414932474</c:v>
                </c:pt>
                <c:pt idx="6" formatCode="0.00">
                  <c:v>241.72115330005397</c:v>
                </c:pt>
                <c:pt idx="7" formatCode="0.00">
                  <c:v>273.71000000000004</c:v>
                </c:pt>
                <c:pt idx="8" formatCode="0.00">
                  <c:v>375.26</c:v>
                </c:pt>
                <c:pt idx="9" formatCode="0.00">
                  <c:v>312.06</c:v>
                </c:pt>
                <c:pt idx="10" formatCode="0.00">
                  <c:v>285.95999999999981</c:v>
                </c:pt>
                <c:pt idx="11" formatCode="0.00">
                  <c:v>250.49</c:v>
                </c:pt>
                <c:pt idx="12" formatCode="0.00">
                  <c:v>221.7033333333334</c:v>
                </c:pt>
              </c:numCache>
            </c:numRef>
          </c:val>
        </c:ser>
        <c:axId val="100634624"/>
        <c:axId val="100636160"/>
      </c:barChart>
      <c:catAx>
        <c:axId val="100634624"/>
        <c:scaling>
          <c:orientation val="minMax"/>
        </c:scaling>
        <c:axPos val="b"/>
        <c:numFmt formatCode="General" sourceLinked="1"/>
        <c:tickLblPos val="nextTo"/>
        <c:crossAx val="100636160"/>
        <c:crosses val="autoZero"/>
        <c:auto val="1"/>
        <c:lblAlgn val="ctr"/>
        <c:lblOffset val="100"/>
      </c:catAx>
      <c:valAx>
        <c:axId val="100636160"/>
        <c:scaling>
          <c:orientation val="minMax"/>
        </c:scaling>
        <c:axPos val="l"/>
        <c:title>
          <c:tx>
            <c:rich>
              <a:bodyPr rot="-5400000" vert="horz"/>
              <a:lstStyle/>
              <a:p>
                <a:pPr>
                  <a:defRPr/>
                </a:pPr>
                <a:r>
                  <a:rPr lang="el-GR"/>
                  <a:t>σε εκ. €</a:t>
                </a:r>
              </a:p>
            </c:rich>
          </c:tx>
          <c:layout/>
        </c:title>
        <c:numFmt formatCode="0" sourceLinked="0"/>
        <c:tickLblPos val="nextTo"/>
        <c:crossAx val="100634624"/>
        <c:crosses val="autoZero"/>
        <c:crossBetween val="between"/>
      </c:valAx>
    </c:plotArea>
    <c:plotVisOnly val="1"/>
    <c:dispBlanksAs val="gap"/>
  </c:chart>
  <c:spPr>
    <a:ln>
      <a:noFill/>
    </a:ln>
  </c:sp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Εξέλιξη τιμών προ φόρων  για φωνή (€</a:t>
            </a:r>
            <a:r>
              <a:rPr lang="el-GR" sz="1100" baseline="0"/>
              <a:t> ανά λεπτό ομιλίας)</a:t>
            </a:r>
            <a:r>
              <a:rPr lang="el-GR" sz="1100"/>
              <a:t> </a:t>
            </a:r>
            <a:endParaRPr lang="en-GB" sz="1100"/>
          </a:p>
        </c:rich>
      </c:tx>
      <c:layout/>
    </c:title>
    <c:plotArea>
      <c:layout/>
      <c:barChart>
        <c:barDir val="col"/>
        <c:grouping val="clustered"/>
        <c:ser>
          <c:idx val="2"/>
          <c:order val="1"/>
          <c:tx>
            <c:strRef>
              <c:f>Prices!$C$5</c:f>
              <c:strCache>
                <c:ptCount val="1"/>
                <c:pt idx="0">
                  <c:v>Μεταβολή τιμής </c:v>
                </c:pt>
              </c:strCache>
            </c:strRef>
          </c:tx>
          <c:spPr>
            <a:solidFill>
              <a:srgbClr val="0070C0"/>
            </a:solidFill>
          </c:spPr>
          <c:dLbls>
            <c:dLbl>
              <c:idx val="3"/>
              <c:layout>
                <c:manualLayout>
                  <c:x val="-8.2712985938792546E-3"/>
                  <c:y val="6.8587105624142684E-3"/>
                </c:manualLayout>
              </c:layout>
              <c:showVal val="1"/>
              <c:extLst>
                <c:ext xmlns:c15="http://schemas.microsoft.com/office/drawing/2012/chart" uri="{CE6537A1-D6FC-4f65-9D91-7224C49458BB}"/>
              </c:extLst>
            </c:dLbl>
            <c:dLbl>
              <c:idx val="7"/>
              <c:layout>
                <c:manualLayout>
                  <c:x val="-8.2712985938792546E-3"/>
                  <c:y val="-1.3717421124828533E-2"/>
                </c:manualLayout>
              </c:layout>
              <c:showVal val="1"/>
              <c:extLst>
                <c:ext xmlns:c15="http://schemas.microsoft.com/office/drawing/2012/chart" uri="{CE6537A1-D6FC-4f65-9D91-7224C49458BB}"/>
              </c:extLst>
            </c:dLbl>
            <c:numFmt formatCode="0%" sourceLinked="0"/>
            <c:spPr>
              <a:noFill/>
              <a:ln>
                <a:noFill/>
              </a:ln>
              <a:effectLst/>
            </c:spPr>
            <c:showVal val="1"/>
            <c:extLst>
              <c:ext xmlns:c15="http://schemas.microsoft.com/office/drawing/2012/chart" uri="{CE6537A1-D6FC-4f65-9D91-7224C49458BB}">
                <c15:showLeaderLines val="0"/>
              </c:ext>
            </c:extLst>
          </c:dLbls>
          <c:cat>
            <c:numRef>
              <c:f>Prices!$D$2:$N$2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Prices!$D$5:$N$5</c:f>
              <c:numCache>
                <c:formatCode>0.0%</c:formatCode>
                <c:ptCount val="11"/>
                <c:pt idx="1">
                  <c:v>-6.9642138595464489E-2</c:v>
                </c:pt>
                <c:pt idx="2">
                  <c:v>-0.14259583228143183</c:v>
                </c:pt>
                <c:pt idx="3">
                  <c:v>-0.18049816031003268</c:v>
                </c:pt>
                <c:pt idx="4">
                  <c:v>-0.18749316738520433</c:v>
                </c:pt>
                <c:pt idx="5">
                  <c:v>-0.3013755276823129</c:v>
                </c:pt>
                <c:pt idx="6">
                  <c:v>-0.24828657685479893</c:v>
                </c:pt>
                <c:pt idx="7">
                  <c:v>-0.13485054777223321</c:v>
                </c:pt>
                <c:pt idx="8">
                  <c:v>-6.5497054150163977E-2</c:v>
                </c:pt>
                <c:pt idx="9">
                  <c:v>-0.21021311692033517</c:v>
                </c:pt>
                <c:pt idx="10">
                  <c:v>-2.8247146186040201E-2</c:v>
                </c:pt>
              </c:numCache>
            </c:numRef>
          </c:val>
        </c:ser>
        <c:axId val="100662656"/>
        <c:axId val="100660736"/>
      </c:barChart>
      <c:lineChart>
        <c:grouping val="standard"/>
        <c:ser>
          <c:idx val="0"/>
          <c:order val="0"/>
          <c:tx>
            <c:strRef>
              <c:f>Prices!$C$3</c:f>
              <c:strCache>
                <c:ptCount val="1"/>
                <c:pt idx="0">
                  <c:v>Τιμή (€ ανά λεπτό ομιλίας)</c:v>
                </c:pt>
              </c:strCache>
            </c:strRef>
          </c:tx>
          <c:spPr>
            <a:ln>
              <a:solidFill>
                <a:srgbClr val="FF0000"/>
              </a:solidFill>
            </a:ln>
          </c:spPr>
          <c:marker>
            <c:spPr>
              <a:solidFill>
                <a:srgbClr val="FF0000"/>
              </a:solidFill>
              <a:ln>
                <a:solidFill>
                  <a:srgbClr val="FF0000"/>
                </a:solidFill>
              </a:ln>
            </c:spPr>
          </c:marker>
          <c:dLbls>
            <c:dLbl>
              <c:idx val="10"/>
              <c:layout>
                <c:manualLayout>
                  <c:x val="-5.1508591011922324E-2"/>
                  <c:y val="5.3709969422139063E-2"/>
                </c:manualLayout>
              </c:layout>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Prices!$D$2:$N$2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Prices!$D$3:$N$3</c:f>
              <c:numCache>
                <c:formatCode>0.000</c:formatCode>
                <c:ptCount val="11"/>
                <c:pt idx="0">
                  <c:v>0.22537257663241583</c:v>
                </c:pt>
                <c:pt idx="1">
                  <c:v>0.20967714841496429</c:v>
                </c:pt>
                <c:pt idx="2">
                  <c:v>0.17977806092633528</c:v>
                </c:pt>
                <c:pt idx="3">
                  <c:v>0.14732845166502684</c:v>
                </c:pt>
                <c:pt idx="4">
                  <c:v>0.11970537361639297</c:v>
                </c:pt>
                <c:pt idx="5">
                  <c:v>8.3629103476344183E-2</c:v>
                </c:pt>
                <c:pt idx="6">
                  <c:v>6.2865119648766871E-2</c:v>
                </c:pt>
                <c:pt idx="7">
                  <c:v>5.4387723828363738E-2</c:v>
                </c:pt>
                <c:pt idx="8">
                  <c:v>5.0825488135673183E-2</c:v>
                </c:pt>
                <c:pt idx="9">
                  <c:v>4.0141303855675797E-2</c:v>
                </c:pt>
                <c:pt idx="10">
                  <c:v>3.9007426577566291E-2</c:v>
                </c:pt>
              </c:numCache>
            </c:numRef>
          </c:val>
        </c:ser>
        <c:marker val="1"/>
        <c:axId val="100755328"/>
        <c:axId val="100756864"/>
      </c:lineChart>
      <c:catAx>
        <c:axId val="100755328"/>
        <c:scaling>
          <c:orientation val="minMax"/>
        </c:scaling>
        <c:axPos val="b"/>
        <c:numFmt formatCode="General" sourceLinked="1"/>
        <c:tickLblPos val="low"/>
        <c:crossAx val="100756864"/>
        <c:crosses val="autoZero"/>
        <c:auto val="1"/>
        <c:lblAlgn val="ctr"/>
        <c:lblOffset val="100"/>
      </c:catAx>
      <c:valAx>
        <c:axId val="100756864"/>
        <c:scaling>
          <c:orientation val="minMax"/>
        </c:scaling>
        <c:axPos val="l"/>
        <c:title>
          <c:tx>
            <c:rich>
              <a:bodyPr rot="-5400000" vert="horz"/>
              <a:lstStyle/>
              <a:p>
                <a:pPr>
                  <a:defRPr/>
                </a:pPr>
                <a:r>
                  <a:rPr lang="el-GR"/>
                  <a:t>€ ανά λεπτό ομιλίας</a:t>
                </a:r>
              </a:p>
            </c:rich>
          </c:tx>
          <c:layout/>
        </c:title>
        <c:numFmt formatCode="0.000" sourceLinked="1"/>
        <c:tickLblPos val="nextTo"/>
        <c:crossAx val="100755328"/>
        <c:crosses val="autoZero"/>
        <c:crossBetween val="between"/>
      </c:valAx>
      <c:valAx>
        <c:axId val="100660736"/>
        <c:scaling>
          <c:orientation val="minMax"/>
          <c:max val="0.5"/>
          <c:min val="-0.5"/>
        </c:scaling>
        <c:axPos val="r"/>
        <c:title>
          <c:tx>
            <c:rich>
              <a:bodyPr rot="-5400000" vert="horz"/>
              <a:lstStyle/>
              <a:p>
                <a:pPr>
                  <a:defRPr/>
                </a:pPr>
                <a:r>
                  <a:rPr lang="el-GR"/>
                  <a:t>Μεταβολή από προηγούμενο έτος</a:t>
                </a:r>
              </a:p>
            </c:rich>
          </c:tx>
          <c:layout/>
        </c:title>
        <c:numFmt formatCode="0%" sourceLinked="0"/>
        <c:tickLblPos val="nextTo"/>
        <c:crossAx val="100662656"/>
        <c:crosses val="max"/>
        <c:crossBetween val="between"/>
      </c:valAx>
      <c:catAx>
        <c:axId val="100662656"/>
        <c:scaling>
          <c:orientation val="minMax"/>
        </c:scaling>
        <c:delete val="1"/>
        <c:axPos val="b"/>
        <c:numFmt formatCode="General" sourceLinked="1"/>
        <c:tickLblPos val="none"/>
        <c:crossAx val="100660736"/>
        <c:crosses val="autoZero"/>
        <c:auto val="1"/>
        <c:lblAlgn val="ctr"/>
        <c:lblOffset val="100"/>
      </c:catAx>
    </c:plotArea>
    <c:legend>
      <c:legendPos val="t"/>
      <c:layout/>
    </c:legend>
    <c:plotVisOnly val="1"/>
    <c:dispBlanksAs val="gap"/>
  </c:chart>
  <c:spPr>
    <a:noFill/>
    <a:ln>
      <a:noFill/>
    </a:ln>
  </c:sp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Εξέλιξη τιμών προ φόρων για δεδομένα (€</a:t>
            </a:r>
            <a:r>
              <a:rPr lang="el-GR" sz="1100" baseline="0"/>
              <a:t> ανά ΜΒ</a:t>
            </a:r>
            <a:r>
              <a:rPr lang="en-US" sz="1100" baseline="0"/>
              <a:t>)</a:t>
            </a:r>
            <a:endParaRPr lang="en-GB" sz="1100"/>
          </a:p>
        </c:rich>
      </c:tx>
      <c:layout/>
    </c:title>
    <c:plotArea>
      <c:layout>
        <c:manualLayout>
          <c:layoutTarget val="inner"/>
          <c:xMode val="edge"/>
          <c:yMode val="edge"/>
          <c:x val="0.15096178195116916"/>
          <c:y val="0.24925140767660453"/>
          <c:w val="0.65708286464191978"/>
          <c:h val="0.65558561590057651"/>
        </c:manualLayout>
      </c:layout>
      <c:barChart>
        <c:barDir val="col"/>
        <c:grouping val="clustered"/>
        <c:ser>
          <c:idx val="2"/>
          <c:order val="1"/>
          <c:tx>
            <c:strRef>
              <c:f>Prices!$C$9</c:f>
              <c:strCache>
                <c:ptCount val="1"/>
                <c:pt idx="0">
                  <c:v>Μεταβολή τιμής </c:v>
                </c:pt>
              </c:strCache>
            </c:strRef>
          </c:tx>
          <c:spPr>
            <a:solidFill>
              <a:srgbClr val="00B050"/>
            </a:solidFill>
          </c:spPr>
          <c:dLbls>
            <c:dLbl>
              <c:idx val="3"/>
              <c:layout>
                <c:manualLayout>
                  <c:x val="-8.2712985938792546E-3"/>
                  <c:y val="6.8587105624142684E-3"/>
                </c:manualLayout>
              </c:layout>
              <c:showVal val="1"/>
              <c:extLst>
                <c:ext xmlns:c15="http://schemas.microsoft.com/office/drawing/2012/chart" uri="{CE6537A1-D6FC-4f65-9D91-7224C49458BB}"/>
              </c:extLst>
            </c:dLbl>
            <c:dLbl>
              <c:idx val="6"/>
              <c:layout>
                <c:manualLayout>
                  <c:x val="0"/>
                  <c:y val="3.0803080308030799E-2"/>
                </c:manualLayout>
              </c:layout>
              <c:showVal val="1"/>
            </c:dLbl>
            <c:dLbl>
              <c:idx val="7"/>
              <c:layout>
                <c:manualLayout>
                  <c:x val="-8.2712985938792546E-3"/>
                  <c:y val="-1.3717421124828533E-2"/>
                </c:manualLayout>
              </c:layout>
              <c:showVal val="1"/>
              <c:extLst>
                <c:ext xmlns:c15="http://schemas.microsoft.com/office/drawing/2012/chart" uri="{CE6537A1-D6FC-4f65-9D91-7224C49458BB}"/>
              </c:extLst>
            </c:dLbl>
            <c:numFmt formatCode="0%" sourceLinked="0"/>
            <c:spPr>
              <a:noFill/>
              <a:ln>
                <a:noFill/>
              </a:ln>
              <a:effectLst/>
            </c:spPr>
            <c:showVal val="1"/>
            <c:extLst>
              <c:ext xmlns:c15="http://schemas.microsoft.com/office/drawing/2012/chart" uri="{CE6537A1-D6FC-4f65-9D91-7224C49458BB}">
                <c15:showLeaderLines val="0"/>
              </c:ext>
            </c:extLst>
          </c:dLbls>
          <c:cat>
            <c:numRef>
              <c:f>Prices!$H$2:$N$2</c:f>
              <c:numCache>
                <c:formatCode>General</c:formatCode>
                <c:ptCount val="7"/>
                <c:pt idx="0">
                  <c:v>2008</c:v>
                </c:pt>
                <c:pt idx="1">
                  <c:v>2009</c:v>
                </c:pt>
                <c:pt idx="2">
                  <c:v>2010</c:v>
                </c:pt>
                <c:pt idx="3">
                  <c:v>2011</c:v>
                </c:pt>
                <c:pt idx="4">
                  <c:v>2012</c:v>
                </c:pt>
                <c:pt idx="5">
                  <c:v>2013</c:v>
                </c:pt>
                <c:pt idx="6">
                  <c:v>2014</c:v>
                </c:pt>
              </c:numCache>
            </c:numRef>
          </c:cat>
          <c:val>
            <c:numRef>
              <c:f>Prices!$H$9:$N$9</c:f>
              <c:numCache>
                <c:formatCode>0.0%</c:formatCode>
                <c:ptCount val="7"/>
                <c:pt idx="1">
                  <c:v>-0.50162644083080177</c:v>
                </c:pt>
                <c:pt idx="2">
                  <c:v>-0.39367808079583577</c:v>
                </c:pt>
                <c:pt idx="3">
                  <c:v>-0.21436294196458905</c:v>
                </c:pt>
                <c:pt idx="4">
                  <c:v>-6.5286973741363163E-2</c:v>
                </c:pt>
                <c:pt idx="5">
                  <c:v>-0.20842784372643919</c:v>
                </c:pt>
                <c:pt idx="6">
                  <c:v>-0.43765925694387142</c:v>
                </c:pt>
              </c:numCache>
            </c:numRef>
          </c:val>
        </c:ser>
        <c:axId val="154036096"/>
        <c:axId val="149032960"/>
      </c:barChart>
      <c:lineChart>
        <c:grouping val="standard"/>
        <c:ser>
          <c:idx val="0"/>
          <c:order val="0"/>
          <c:tx>
            <c:strRef>
              <c:f>Prices!$C$8</c:f>
              <c:strCache>
                <c:ptCount val="1"/>
                <c:pt idx="0">
                  <c:v>Τιμή (€ ανά ΜΒ)</c:v>
                </c:pt>
              </c:strCache>
            </c:strRef>
          </c:tx>
          <c:spPr>
            <a:ln>
              <a:solidFill>
                <a:srgbClr val="FF0000"/>
              </a:solidFill>
            </a:ln>
          </c:spPr>
          <c:marker>
            <c:spPr>
              <a:solidFill>
                <a:srgbClr val="FF0000"/>
              </a:solidFill>
              <a:ln>
                <a:solidFill>
                  <a:srgbClr val="FF0000"/>
                </a:solidFill>
              </a:ln>
            </c:spPr>
          </c:marker>
          <c:dLbls>
            <c:dLbl>
              <c:idx val="6"/>
              <c:layout>
                <c:manualLayout>
                  <c:x val="-3.9447731755423987E-2"/>
                  <c:y val="2.2002200220022014E-2"/>
                </c:manualLayout>
              </c:layout>
              <c:showVal val="1"/>
            </c:dLbl>
            <c:dLbl>
              <c:idx val="10"/>
              <c:layout>
                <c:manualLayout>
                  <c:x val="-3.3099688473520246E-2"/>
                  <c:y val="4.9309664694280123E-2"/>
                </c:manualLayout>
              </c:layout>
              <c:showVal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numRef>
              <c:f>Prices!$H$2:$N$2</c:f>
              <c:numCache>
                <c:formatCode>General</c:formatCode>
                <c:ptCount val="7"/>
                <c:pt idx="0">
                  <c:v>2008</c:v>
                </c:pt>
                <c:pt idx="1">
                  <c:v>2009</c:v>
                </c:pt>
                <c:pt idx="2">
                  <c:v>2010</c:v>
                </c:pt>
                <c:pt idx="3">
                  <c:v>2011</c:v>
                </c:pt>
                <c:pt idx="4">
                  <c:v>2012</c:v>
                </c:pt>
                <c:pt idx="5">
                  <c:v>2013</c:v>
                </c:pt>
                <c:pt idx="6">
                  <c:v>2014</c:v>
                </c:pt>
              </c:numCache>
            </c:numRef>
          </c:cat>
          <c:val>
            <c:numRef>
              <c:f>Prices!$H$8:$N$8</c:f>
              <c:numCache>
                <c:formatCode>0.000</c:formatCode>
                <c:ptCount val="7"/>
                <c:pt idx="0">
                  <c:v>8.0447112126094872E-2</c:v>
                </c:pt>
                <c:pt idx="1">
                  <c:v>4.0092713595165461E-2</c:v>
                </c:pt>
                <c:pt idx="2">
                  <c:v>2.4309091053123611E-2</c:v>
                </c:pt>
                <c:pt idx="3">
                  <c:v>1.9098122778490965E-2</c:v>
                </c:pt>
                <c:pt idx="4">
                  <c:v>1.7851264138142295E-2</c:v>
                </c:pt>
                <c:pt idx="5">
                  <c:v>1.4130563646038185E-2</c:v>
                </c:pt>
                <c:pt idx="6">
                  <c:v>7.9461916605150298E-3</c:v>
                </c:pt>
              </c:numCache>
            </c:numRef>
          </c:val>
        </c:ser>
        <c:marker val="1"/>
        <c:axId val="135525504"/>
        <c:axId val="139905664"/>
      </c:lineChart>
      <c:catAx>
        <c:axId val="135525504"/>
        <c:scaling>
          <c:orientation val="minMax"/>
        </c:scaling>
        <c:axPos val="b"/>
        <c:numFmt formatCode="General" sourceLinked="1"/>
        <c:tickLblPos val="low"/>
        <c:crossAx val="139905664"/>
        <c:crosses val="autoZero"/>
        <c:auto val="1"/>
        <c:lblAlgn val="ctr"/>
        <c:lblOffset val="100"/>
      </c:catAx>
      <c:valAx>
        <c:axId val="139905664"/>
        <c:scaling>
          <c:orientation val="minMax"/>
        </c:scaling>
        <c:axPos val="l"/>
        <c:title>
          <c:tx>
            <c:rich>
              <a:bodyPr rot="-5400000" vert="horz"/>
              <a:lstStyle/>
              <a:p>
                <a:pPr>
                  <a:defRPr/>
                </a:pPr>
                <a:r>
                  <a:rPr lang="el-GR"/>
                  <a:t>€ ανά </a:t>
                </a:r>
                <a:r>
                  <a:rPr lang="en-GB"/>
                  <a:t>MB</a:t>
                </a:r>
                <a:endParaRPr lang="el-GR"/>
              </a:p>
            </c:rich>
          </c:tx>
          <c:layout/>
        </c:title>
        <c:numFmt formatCode="0.00" sourceLinked="0"/>
        <c:tickLblPos val="nextTo"/>
        <c:crossAx val="135525504"/>
        <c:crosses val="autoZero"/>
        <c:crossBetween val="between"/>
      </c:valAx>
      <c:valAx>
        <c:axId val="149032960"/>
        <c:scaling>
          <c:orientation val="minMax"/>
          <c:max val="0.30000000000000032"/>
          <c:min val="-0.60000000000000064"/>
        </c:scaling>
        <c:axPos val="r"/>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l-GR" sz="1000" b="1" i="0" baseline="0"/>
                  <a:t>Μεταβολή από προηγούμενο έτος</a:t>
                </a:r>
                <a:endParaRPr lang="en-US" sz="1000"/>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sz="1000"/>
              </a:p>
            </c:rich>
          </c:tx>
          <c:layout/>
        </c:title>
        <c:numFmt formatCode="0%" sourceLinked="0"/>
        <c:tickLblPos val="nextTo"/>
        <c:crossAx val="154036096"/>
        <c:crosses val="max"/>
        <c:crossBetween val="between"/>
      </c:valAx>
      <c:catAx>
        <c:axId val="154036096"/>
        <c:scaling>
          <c:orientation val="minMax"/>
        </c:scaling>
        <c:delete val="1"/>
        <c:axPos val="b"/>
        <c:numFmt formatCode="General" sourceLinked="1"/>
        <c:tickLblPos val="none"/>
        <c:crossAx val="149032960"/>
        <c:crosses val="autoZero"/>
        <c:auto val="1"/>
        <c:lblAlgn val="ctr"/>
        <c:lblOffset val="100"/>
      </c:catAx>
    </c:plotArea>
    <c:legend>
      <c:legendPos val="t"/>
      <c:layout/>
    </c:legend>
    <c:plotVisOnly val="1"/>
    <c:dispBlanksAs val="gap"/>
  </c:chart>
  <c:spPr>
    <a:noFill/>
    <a:ln>
      <a:noFill/>
    </a:ln>
  </c:sp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Επενδύσεις κινητών</a:t>
            </a:r>
            <a:r>
              <a:rPr lang="el-GR" sz="1100" baseline="0"/>
              <a:t> τηλεπικοινωνιών </a:t>
            </a:r>
            <a:endParaRPr lang="en-US" sz="1100"/>
          </a:p>
        </c:rich>
      </c:tx>
      <c:layout/>
    </c:title>
    <c:plotArea>
      <c:layout/>
      <c:barChart>
        <c:barDir val="col"/>
        <c:grouping val="stacked"/>
        <c:ser>
          <c:idx val="0"/>
          <c:order val="0"/>
          <c:tx>
            <c:strRef>
              <c:f>Data!$C$221</c:f>
              <c:strCache>
                <c:ptCount val="1"/>
                <c:pt idx="0">
                  <c:v>Επενδυσεις σε ενσωματα παγια</c:v>
                </c:pt>
              </c:strCache>
            </c:strRef>
          </c:tx>
          <c:spPr>
            <a:solidFill>
              <a:srgbClr val="0070C0"/>
            </a:solidFill>
          </c:spPr>
          <c:dLbls>
            <c:spPr>
              <a:noFill/>
              <a:ln>
                <a:noFill/>
              </a:ln>
              <a:effectLst/>
            </c:spPr>
            <c:txPr>
              <a:bodyPr/>
              <a:lstStyle/>
              <a:p>
                <a:pPr>
                  <a:defRPr>
                    <a:solidFill>
                      <a:schemeClr val="bg1"/>
                    </a:solidFill>
                  </a:defRPr>
                </a:pPr>
                <a:endParaRPr lang="en-US"/>
              </a:p>
            </c:txPr>
            <c:showVal val="1"/>
            <c:extLst>
              <c:ext xmlns:c15="http://schemas.microsoft.com/office/drawing/2012/chart" uri="{CE6537A1-D6FC-4f65-9D91-7224C49458BB}">
                <c15:showLeaderLines val="0"/>
              </c:ext>
            </c:extLst>
          </c:dLbls>
          <c:cat>
            <c:numRef>
              <c:f>Data!$D$220:$Q$220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Data!$D$221:$Q$221</c:f>
              <c:numCache>
                <c:formatCode>0</c:formatCode>
                <c:ptCount val="14"/>
                <c:pt idx="0">
                  <c:v>506.9255536757978</c:v>
                </c:pt>
                <c:pt idx="1">
                  <c:v>404.98439969546769</c:v>
                </c:pt>
                <c:pt idx="2">
                  <c:v>398.14526821249973</c:v>
                </c:pt>
                <c:pt idx="3" formatCode="#,##0">
                  <c:v>574.58859881946307</c:v>
                </c:pt>
                <c:pt idx="4" formatCode="#,##0">
                  <c:v>451.48859881946305</c:v>
                </c:pt>
                <c:pt idx="5" formatCode="#,##0">
                  <c:v>489.51426880000002</c:v>
                </c:pt>
                <c:pt idx="6" formatCode="#,##0">
                  <c:v>482.36400000000003</c:v>
                </c:pt>
                <c:pt idx="7" formatCode="#,##0">
                  <c:v>499.41009000000003</c:v>
                </c:pt>
                <c:pt idx="8" formatCode="#,##0">
                  <c:v>405.75278000000003</c:v>
                </c:pt>
                <c:pt idx="9" formatCode="#,##0">
                  <c:v>362.85799999999995</c:v>
                </c:pt>
                <c:pt idx="10" formatCode="#,##0">
                  <c:v>352.339</c:v>
                </c:pt>
                <c:pt idx="11" formatCode="#,##0">
                  <c:v>290.68399999999997</c:v>
                </c:pt>
                <c:pt idx="12" formatCode="#,##0">
                  <c:v>254.58779799999999</c:v>
                </c:pt>
                <c:pt idx="13" formatCode="#,##0">
                  <c:v>308.578171</c:v>
                </c:pt>
              </c:numCache>
            </c:numRef>
          </c:val>
        </c:ser>
        <c:ser>
          <c:idx val="1"/>
          <c:order val="1"/>
          <c:tx>
            <c:strRef>
              <c:f>Data!$C$222</c:f>
              <c:strCache>
                <c:ptCount val="1"/>
                <c:pt idx="0">
                  <c:v>Επενδύσεις για άδειες </c:v>
                </c:pt>
              </c:strCache>
            </c:strRef>
          </c:tx>
          <c:spPr>
            <a:solidFill>
              <a:schemeClr val="bg1">
                <a:lumMod val="65000"/>
              </a:schemeClr>
            </a:solidFill>
          </c:spPr>
          <c:dLbls>
            <c:spPr>
              <a:noFill/>
              <a:ln>
                <a:noFill/>
              </a:ln>
              <a:effectLst/>
            </c:spPr>
            <c:showVal val="1"/>
            <c:extLst>
              <c:ext xmlns:c15="http://schemas.microsoft.com/office/drawing/2012/chart" uri="{CE6537A1-D6FC-4f65-9D91-7224C49458BB}">
                <c15:showLeaderLines val="0"/>
              </c:ext>
            </c:extLst>
          </c:dLbls>
          <c:cat>
            <c:numRef>
              <c:f>Data!$D$220:$Q$220</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Data!$D$222:$Q$222</c:f>
              <c:numCache>
                <c:formatCode>General</c:formatCode>
                <c:ptCount val="14"/>
                <c:pt idx="0">
                  <c:v>441</c:v>
                </c:pt>
                <c:pt idx="10">
                  <c:v>380</c:v>
                </c:pt>
                <c:pt idx="13">
                  <c:v>381</c:v>
                </c:pt>
              </c:numCache>
            </c:numRef>
          </c:val>
        </c:ser>
        <c:gapWidth val="72"/>
        <c:overlap val="100"/>
        <c:axId val="128887808"/>
        <c:axId val="129190144"/>
      </c:barChart>
      <c:catAx>
        <c:axId val="128887808"/>
        <c:scaling>
          <c:orientation val="minMax"/>
        </c:scaling>
        <c:axPos val="b"/>
        <c:numFmt formatCode="General" sourceLinked="1"/>
        <c:tickLblPos val="nextTo"/>
        <c:crossAx val="129190144"/>
        <c:crosses val="autoZero"/>
        <c:auto val="1"/>
        <c:lblAlgn val="ctr"/>
        <c:lblOffset val="100"/>
      </c:catAx>
      <c:valAx>
        <c:axId val="129190144"/>
        <c:scaling>
          <c:orientation val="minMax"/>
        </c:scaling>
        <c:axPos val="l"/>
        <c:numFmt formatCode="0" sourceLinked="1"/>
        <c:tickLblPos val="nextTo"/>
        <c:crossAx val="128887808"/>
        <c:crosses val="autoZero"/>
        <c:crossBetween val="between"/>
      </c:valAx>
    </c:plotArea>
    <c:legend>
      <c:legendPos val="b"/>
      <c:layout/>
    </c:legend>
    <c:plotVisOnly val="1"/>
    <c:dispBlanksAs val="gap"/>
  </c:chart>
  <c:spPr>
    <a:ln>
      <a:noFill/>
    </a:ln>
  </c:sp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tx>
            <c:strRef>
              <c:f>greek!$C$2</c:f>
              <c:strCache>
                <c:ptCount val="1"/>
                <c:pt idx="0">
                  <c:v>Greece </c:v>
                </c:pt>
              </c:strCache>
            </c:strRef>
          </c:tx>
          <c:cat>
            <c:multiLvlStrRef>
              <c:f>greek!$A$3:$B$11</c:f>
              <c:multiLvlStrCache>
                <c:ptCount val="9"/>
                <c:lvl>
                  <c:pt idx="0">
                    <c:v>Κάλυψη από βασικά ευρυζωνικά δίκτυα</c:v>
                  </c:pt>
                  <c:pt idx="1">
                    <c:v>50 % του πληθυσμού να κάνει αγορές στο Διαδίκτυο</c:v>
                  </c:pt>
                  <c:pt idx="2">
                    <c:v>20 % του πληθυσμού να αγοράζει διαδικτυακά από άλλες χώρες</c:v>
                  </c:pt>
                  <c:pt idx="3">
                    <c:v>33 % των ΜΜΕ να πραγματοποιεί διαδικτυακές πωλήσεις</c:v>
                  </c:pt>
                  <c:pt idx="4">
                    <c:v>να αυξηθεί το ποσοστό των πολιτών που χρησιμοποιούν τακτικά το Διαδίκτυο σε 75%</c:v>
                  </c:pt>
                  <c:pt idx="5">
                    <c:v>το ποσοστό των πολιτών που δεν έχει χρησιμοποιήσει ποτέ το Διαδίκτυο να μειωθεί στο 15%</c:v>
                  </c:pt>
                  <c:pt idx="6">
                    <c:v>50 % των πολιτών να χρησιμοποιεί υπηρεσίες eGovernment</c:v>
                  </c:pt>
                  <c:pt idx="7">
                    <c:v>όλοι οι πολίτες να έχουν πρόσβαση σε ταχύτητες μεγαλύτερες από 30 Mbps</c:v>
                  </c:pt>
                  <c:pt idx="8">
                    <c:v>50 %  των πολιτών να έχει πρόσβαση σε ταχύτητες μεγαλύτερες από 100 Mbps</c:v>
                  </c:pt>
                </c:lvl>
                <c:lvl>
                  <c:pt idx="0">
                    <c:v>2013</c:v>
                  </c:pt>
                  <c:pt idx="1">
                    <c:v>2015</c:v>
                  </c:pt>
                  <c:pt idx="7">
                    <c:v>2020</c:v>
                  </c:pt>
                </c:lvl>
              </c:multiLvlStrCache>
            </c:multiLvlStrRef>
          </c:cat>
          <c:val>
            <c:numRef>
              <c:f>greek!$C$3:$C$11</c:f>
              <c:numCache>
                <c:formatCode>General</c:formatCode>
                <c:ptCount val="9"/>
                <c:pt idx="0">
                  <c:v>0.996</c:v>
                </c:pt>
                <c:pt idx="1">
                  <c:v>0.40100000000000002</c:v>
                </c:pt>
                <c:pt idx="2">
                  <c:v>0.14400000000000004</c:v>
                </c:pt>
                <c:pt idx="3">
                  <c:v>7.8000000000000014E-2</c:v>
                </c:pt>
                <c:pt idx="4">
                  <c:v>0.55900000000000005</c:v>
                </c:pt>
                <c:pt idx="5">
                  <c:v>0.36300000000000032</c:v>
                </c:pt>
                <c:pt idx="6">
                  <c:v>0.35600000000000032</c:v>
                </c:pt>
                <c:pt idx="7">
                  <c:v>1.7000000000000005E-2</c:v>
                </c:pt>
                <c:pt idx="8">
                  <c:v>0</c:v>
                </c:pt>
              </c:numCache>
            </c:numRef>
          </c:val>
        </c:ser>
        <c:ser>
          <c:idx val="1"/>
          <c:order val="1"/>
          <c:tx>
            <c:strRef>
              <c:f>greek!$D$2</c:f>
              <c:strCache>
                <c:ptCount val="1"/>
                <c:pt idx="0">
                  <c:v>EU</c:v>
                </c:pt>
              </c:strCache>
            </c:strRef>
          </c:tx>
          <c:cat>
            <c:multiLvlStrRef>
              <c:f>greek!$A$3:$B$11</c:f>
              <c:multiLvlStrCache>
                <c:ptCount val="9"/>
                <c:lvl>
                  <c:pt idx="0">
                    <c:v>Κάλυψη από βασικά ευρυζωνικά δίκτυα</c:v>
                  </c:pt>
                  <c:pt idx="1">
                    <c:v>50 % του πληθυσμού να κάνει αγορές στο Διαδίκτυο</c:v>
                  </c:pt>
                  <c:pt idx="2">
                    <c:v>20 % του πληθυσμού να αγοράζει διαδικτυακά από άλλες χώρες</c:v>
                  </c:pt>
                  <c:pt idx="3">
                    <c:v>33 % των ΜΜΕ να πραγματοποιεί διαδικτυακές πωλήσεις</c:v>
                  </c:pt>
                  <c:pt idx="4">
                    <c:v>να αυξηθεί το ποσοστό των πολιτών που χρησιμοποιούν τακτικά το Διαδίκτυο σε 75%</c:v>
                  </c:pt>
                  <c:pt idx="5">
                    <c:v>το ποσοστό των πολιτών που δεν έχει χρησιμοποιήσει ποτέ το Διαδίκτυο να μειωθεί στο 15%</c:v>
                  </c:pt>
                  <c:pt idx="6">
                    <c:v>50 % των πολιτών να χρησιμοποιεί υπηρεσίες eGovernment</c:v>
                  </c:pt>
                  <c:pt idx="7">
                    <c:v>όλοι οι πολίτες να έχουν πρόσβαση σε ταχύτητες μεγαλύτερες από 30 Mbps</c:v>
                  </c:pt>
                  <c:pt idx="8">
                    <c:v>50 %  των πολιτών να έχει πρόσβαση σε ταχύτητες μεγαλύτερες από 100 Mbps</c:v>
                  </c:pt>
                </c:lvl>
                <c:lvl>
                  <c:pt idx="0">
                    <c:v>2013</c:v>
                  </c:pt>
                  <c:pt idx="1">
                    <c:v>2015</c:v>
                  </c:pt>
                  <c:pt idx="7">
                    <c:v>2020</c:v>
                  </c:pt>
                </c:lvl>
              </c:multiLvlStrCache>
            </c:multiLvlStrRef>
          </c:cat>
          <c:val>
            <c:numRef>
              <c:f>greek!$D$3:$D$11</c:f>
              <c:numCache>
                <c:formatCode>General</c:formatCode>
                <c:ptCount val="9"/>
                <c:pt idx="0">
                  <c:v>0.97200000000000264</c:v>
                </c:pt>
                <c:pt idx="1">
                  <c:v>0.61200000000000265</c:v>
                </c:pt>
                <c:pt idx="2">
                  <c:v>0.15700000000000017</c:v>
                </c:pt>
                <c:pt idx="3">
                  <c:v>0.13900000000000001</c:v>
                </c:pt>
                <c:pt idx="4">
                  <c:v>0.71700000000000264</c:v>
                </c:pt>
                <c:pt idx="5">
                  <c:v>0.20500000000000004</c:v>
                </c:pt>
                <c:pt idx="6">
                  <c:v>0.41500000000000031</c:v>
                </c:pt>
                <c:pt idx="7">
                  <c:v>0.21200000000000016</c:v>
                </c:pt>
                <c:pt idx="8">
                  <c:v>5.3000000000000012E-2</c:v>
                </c:pt>
              </c:numCache>
            </c:numRef>
          </c:val>
        </c:ser>
        <c:axId val="100928512"/>
        <c:axId val="100930304"/>
      </c:barChart>
      <c:catAx>
        <c:axId val="100928512"/>
        <c:scaling>
          <c:orientation val="minMax"/>
        </c:scaling>
        <c:axPos val="l"/>
        <c:numFmt formatCode="General" sourceLinked="0"/>
        <c:tickLblPos val="nextTo"/>
        <c:crossAx val="100930304"/>
        <c:crosses val="autoZero"/>
        <c:auto val="1"/>
        <c:lblAlgn val="ctr"/>
        <c:lblOffset val="100"/>
      </c:catAx>
      <c:valAx>
        <c:axId val="100930304"/>
        <c:scaling>
          <c:orientation val="minMax"/>
          <c:max val="1"/>
        </c:scaling>
        <c:axPos val="b"/>
        <c:majorGridlines/>
        <c:numFmt formatCode="0%" sourceLinked="0"/>
        <c:tickLblPos val="nextTo"/>
        <c:crossAx val="100928512"/>
        <c:crosses val="autoZero"/>
        <c:crossBetween val="between"/>
      </c:valAx>
    </c:plotArea>
    <c:legend>
      <c:legendPos val="r"/>
      <c:layout>
        <c:manualLayout>
          <c:xMode val="edge"/>
          <c:yMode val="edge"/>
          <c:x val="0.89648048666813962"/>
          <c:y val="0.44520329277022175"/>
          <c:w val="9.417371893933818E-2"/>
          <c:h val="0.1095934144595561"/>
        </c:manualLayout>
      </c:layout>
      <c:txPr>
        <a:bodyPr/>
        <a:lstStyle/>
        <a:p>
          <a:pPr>
            <a:defRPr sz="1000" b="1"/>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Επίδραση</a:t>
            </a:r>
            <a:r>
              <a:rPr lang="el-GR" sz="1100" baseline="0"/>
              <a:t> στα δημόσια έσοδα σε εκ. € το 2019 από την αύξηση της χρήσης δεδομένων</a:t>
            </a:r>
            <a:endParaRPr lang="en-US" sz="1100"/>
          </a:p>
        </c:rich>
      </c:tx>
      <c:layout/>
    </c:title>
    <c:plotArea>
      <c:layout/>
      <c:barChart>
        <c:barDir val="col"/>
        <c:grouping val="clustered"/>
        <c:ser>
          <c:idx val="0"/>
          <c:order val="0"/>
          <c:spPr>
            <a:solidFill>
              <a:srgbClr val="FF0000"/>
            </a:solidFill>
          </c:spPr>
          <c:dLbls>
            <c:showVal val="1"/>
          </c:dLbls>
          <c:cat>
            <c:strRef>
              <c:f>'Scenaria 2'!$C$33:$C$35</c:f>
              <c:strCache>
                <c:ptCount val="3"/>
                <c:pt idx="0">
                  <c:v>Σεναριο Α</c:v>
                </c:pt>
                <c:pt idx="1">
                  <c:v>Σεναριο Β</c:v>
                </c:pt>
                <c:pt idx="2">
                  <c:v>Σεναριο Γ</c:v>
                </c:pt>
              </c:strCache>
            </c:strRef>
          </c:cat>
          <c:val>
            <c:numRef>
              <c:f>'Scenaria 2'!$J$41:$J$43</c:f>
              <c:numCache>
                <c:formatCode>#,##0\ ;\(#,##0\);\–\ </c:formatCode>
                <c:ptCount val="3"/>
                <c:pt idx="0">
                  <c:v>719.59928458790284</c:v>
                </c:pt>
                <c:pt idx="1">
                  <c:v>884.47082527795669</c:v>
                </c:pt>
                <c:pt idx="2">
                  <c:v>1517.2126404825331</c:v>
                </c:pt>
              </c:numCache>
            </c:numRef>
          </c:val>
        </c:ser>
        <c:axId val="78720000"/>
        <c:axId val="78738176"/>
      </c:barChart>
      <c:catAx>
        <c:axId val="78720000"/>
        <c:scaling>
          <c:orientation val="minMax"/>
        </c:scaling>
        <c:axPos val="b"/>
        <c:tickLblPos val="nextTo"/>
        <c:crossAx val="78738176"/>
        <c:crosses val="autoZero"/>
        <c:auto val="1"/>
        <c:lblAlgn val="ctr"/>
        <c:lblOffset val="100"/>
      </c:catAx>
      <c:valAx>
        <c:axId val="78738176"/>
        <c:scaling>
          <c:orientation val="minMax"/>
        </c:scaling>
        <c:axPos val="l"/>
        <c:numFmt formatCode="#,##0\ ;\(#,##0\);\–\ " sourceLinked="1"/>
        <c:tickLblPos val="nextTo"/>
        <c:crossAx val="78720000"/>
        <c:crosses val="autoZero"/>
        <c:crossBetween val="between"/>
      </c:valAx>
    </c:plotArea>
    <c:plotVisOnly val="1"/>
  </c:chart>
  <c:spPr>
    <a:ln>
      <a:noFill/>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tx>
            <c:strRef>
              <c:f>greek!$D$21</c:f>
              <c:strCache>
                <c:ptCount val="1"/>
                <c:pt idx="0">
                  <c:v>Greece</c:v>
                </c:pt>
              </c:strCache>
            </c:strRef>
          </c:tx>
          <c:cat>
            <c:multiLvlStrRef>
              <c:f>greek!$B$22:$C$26</c:f>
              <c:multiLvlStrCache>
                <c:ptCount val="5"/>
                <c:lvl>
                  <c:pt idx="0">
                    <c:v>4G κάλυψη</c:v>
                  </c:pt>
                  <c:pt idx="1">
                    <c:v>3G κάλυψη</c:v>
                  </c:pt>
                  <c:pt idx="2">
                    <c:v>Χρήση κινητών τηλεφώνων για πρόσβαση στο Διαδίκτυο</c:v>
                  </c:pt>
                  <c:pt idx="3">
                    <c:v>Mobile broadband διείσδυση (%)</c:v>
                  </c:pt>
                  <c:pt idx="4">
                    <c:v>Εταιρείες που παρέχουν κινητές συσκευές (smartphones, tablets) σε εργαζόμενους</c:v>
                  </c:pt>
                </c:lvl>
                <c:lvl>
                  <c:pt idx="0">
                    <c:v>Προσφορά</c:v>
                  </c:pt>
                  <c:pt idx="2">
                    <c:v>Ζήτηση</c:v>
                  </c:pt>
                </c:lvl>
              </c:multiLvlStrCache>
            </c:multiLvlStrRef>
          </c:cat>
          <c:val>
            <c:numRef>
              <c:f>greek!$D$22:$D$26</c:f>
              <c:numCache>
                <c:formatCode>General</c:formatCode>
                <c:ptCount val="5"/>
                <c:pt idx="0">
                  <c:v>0.54900000000000004</c:v>
                </c:pt>
                <c:pt idx="1">
                  <c:v>0.995</c:v>
                </c:pt>
                <c:pt idx="2">
                  <c:v>7.0000000000000021E-2</c:v>
                </c:pt>
                <c:pt idx="3">
                  <c:v>0.36300000000000032</c:v>
                </c:pt>
                <c:pt idx="4">
                  <c:v>0.27400000000000002</c:v>
                </c:pt>
              </c:numCache>
            </c:numRef>
          </c:val>
        </c:ser>
        <c:ser>
          <c:idx val="1"/>
          <c:order val="1"/>
          <c:tx>
            <c:strRef>
              <c:f>greek!$E$21</c:f>
              <c:strCache>
                <c:ptCount val="1"/>
                <c:pt idx="0">
                  <c:v>EU</c:v>
                </c:pt>
              </c:strCache>
            </c:strRef>
          </c:tx>
          <c:cat>
            <c:multiLvlStrRef>
              <c:f>greek!$B$22:$C$26</c:f>
              <c:multiLvlStrCache>
                <c:ptCount val="5"/>
                <c:lvl>
                  <c:pt idx="0">
                    <c:v>4G κάλυψη</c:v>
                  </c:pt>
                  <c:pt idx="1">
                    <c:v>3G κάλυψη</c:v>
                  </c:pt>
                  <c:pt idx="2">
                    <c:v>Χρήση κινητών τηλεφώνων για πρόσβαση στο Διαδίκτυο</c:v>
                  </c:pt>
                  <c:pt idx="3">
                    <c:v>Mobile broadband διείσδυση (%)</c:v>
                  </c:pt>
                  <c:pt idx="4">
                    <c:v>Εταιρείες που παρέχουν κινητές συσκευές (smartphones, tablets) σε εργαζόμενους</c:v>
                  </c:pt>
                </c:lvl>
                <c:lvl>
                  <c:pt idx="0">
                    <c:v>Προσφορά</c:v>
                  </c:pt>
                  <c:pt idx="2">
                    <c:v>Ζήτηση</c:v>
                  </c:pt>
                </c:lvl>
              </c:multiLvlStrCache>
            </c:multiLvlStrRef>
          </c:cat>
          <c:val>
            <c:numRef>
              <c:f>greek!$E$22:$E$26</c:f>
              <c:numCache>
                <c:formatCode>General</c:formatCode>
                <c:ptCount val="5"/>
                <c:pt idx="0">
                  <c:v>0.59099999999999997</c:v>
                </c:pt>
                <c:pt idx="1">
                  <c:v>0.97100000000000164</c:v>
                </c:pt>
                <c:pt idx="2">
                  <c:v>0.18400000000000016</c:v>
                </c:pt>
                <c:pt idx="3">
                  <c:v>0.62400000000000366</c:v>
                </c:pt>
                <c:pt idx="4">
                  <c:v>0.53400000000000003</c:v>
                </c:pt>
              </c:numCache>
            </c:numRef>
          </c:val>
        </c:ser>
        <c:axId val="100812672"/>
        <c:axId val="100939648"/>
      </c:barChart>
      <c:catAx>
        <c:axId val="100812672"/>
        <c:scaling>
          <c:orientation val="minMax"/>
        </c:scaling>
        <c:axPos val="l"/>
        <c:numFmt formatCode="General" sourceLinked="0"/>
        <c:tickLblPos val="nextTo"/>
        <c:crossAx val="100939648"/>
        <c:crosses val="autoZero"/>
        <c:auto val="1"/>
        <c:lblAlgn val="ctr"/>
        <c:lblOffset val="100"/>
      </c:catAx>
      <c:valAx>
        <c:axId val="100939648"/>
        <c:scaling>
          <c:orientation val="minMax"/>
          <c:max val="1"/>
        </c:scaling>
        <c:axPos val="b"/>
        <c:majorGridlines/>
        <c:numFmt formatCode="0%" sourceLinked="0"/>
        <c:tickLblPos val="nextTo"/>
        <c:crossAx val="100812672"/>
        <c:crosses val="autoZero"/>
        <c:crossBetween val="between"/>
      </c:valAx>
    </c:plotArea>
    <c:legend>
      <c:legendPos val="r"/>
      <c:layout/>
    </c:legend>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200"/>
              <a:t>Ποσοστό έμμεσης</a:t>
            </a:r>
            <a:r>
              <a:rPr lang="el-GR" sz="1200" baseline="0"/>
              <a:t> φορολογίας στην κινητή τηλεφωνία ανά χώρα της ΕΕ-28</a:t>
            </a:r>
            <a:endParaRPr lang="en-US" sz="1200"/>
          </a:p>
        </c:rich>
      </c:tx>
      <c:layout/>
    </c:title>
    <c:plotArea>
      <c:layout/>
      <c:barChart>
        <c:barDir val="col"/>
        <c:grouping val="stacked"/>
        <c:ser>
          <c:idx val="0"/>
          <c:order val="0"/>
          <c:tx>
            <c:strRef>
              <c:f>'tax per country'!$D$9</c:f>
              <c:strCache>
                <c:ptCount val="1"/>
                <c:pt idx="0">
                  <c:v>ΦΠΑ</c:v>
                </c:pt>
              </c:strCache>
            </c:strRef>
          </c:tx>
          <c:cat>
            <c:strRef>
              <c:f>'tax per country'!$C$10:$C$37</c:f>
              <c:strCache>
                <c:ptCount val="28"/>
                <c:pt idx="0">
                  <c:v>Ουγγαρία</c:v>
                </c:pt>
                <c:pt idx="1">
                  <c:v>Ελλάδα</c:v>
                </c:pt>
                <c:pt idx="2">
                  <c:v>Σουηδία</c:v>
                </c:pt>
                <c:pt idx="3">
                  <c:v>Δανία</c:v>
                </c:pt>
                <c:pt idx="4">
                  <c:v>Κροατία</c:v>
                </c:pt>
                <c:pt idx="5">
                  <c:v>Ρουμανία</c:v>
                </c:pt>
                <c:pt idx="6">
                  <c:v>Φινλανδία</c:v>
                </c:pt>
                <c:pt idx="7">
                  <c:v>Ισπανία</c:v>
                </c:pt>
                <c:pt idx="8">
                  <c:v>Πορτογαλία</c:v>
                </c:pt>
                <c:pt idx="9">
                  <c:v>Πολωνία</c:v>
                </c:pt>
                <c:pt idx="10">
                  <c:v>Ιρλανδία</c:v>
                </c:pt>
                <c:pt idx="11">
                  <c:v>Σλοβενία</c:v>
                </c:pt>
                <c:pt idx="12">
                  <c:v>Ιταλία</c:v>
                </c:pt>
                <c:pt idx="13">
                  <c:v>Σλοβακία</c:v>
                </c:pt>
                <c:pt idx="14">
                  <c:v>Ολλανδία</c:v>
                </c:pt>
                <c:pt idx="15">
                  <c:v>Λιθουανία</c:v>
                </c:pt>
                <c:pt idx="16">
                  <c:v>Λεττονία</c:v>
                </c:pt>
                <c:pt idx="17">
                  <c:v>Τσεχία</c:v>
                </c:pt>
                <c:pt idx="18">
                  <c:v>Βέλγιο</c:v>
                </c:pt>
                <c:pt idx="19">
                  <c:v>Γαλλία</c:v>
                </c:pt>
                <c:pt idx="20">
                  <c:v>Ηνωμένο Βασίλειο</c:v>
                </c:pt>
                <c:pt idx="21">
                  <c:v>Εσθονία</c:v>
                </c:pt>
                <c:pt idx="22">
                  <c:v>Βουλγαρία</c:v>
                </c:pt>
                <c:pt idx="23">
                  <c:v>Γερμανία</c:v>
                </c:pt>
                <c:pt idx="24">
                  <c:v>Κύπρος</c:v>
                </c:pt>
                <c:pt idx="25">
                  <c:v>Μάλτα</c:v>
                </c:pt>
                <c:pt idx="26">
                  <c:v>Λουξεμβούργο</c:v>
                </c:pt>
                <c:pt idx="27">
                  <c:v>Αυστρία</c:v>
                </c:pt>
              </c:strCache>
            </c:strRef>
          </c:cat>
          <c:val>
            <c:numRef>
              <c:f>'tax per country'!$D$10:$D$37</c:f>
              <c:numCache>
                <c:formatCode>0</c:formatCode>
                <c:ptCount val="28"/>
                <c:pt idx="0">
                  <c:v>27</c:v>
                </c:pt>
                <c:pt idx="1">
                  <c:v>23</c:v>
                </c:pt>
                <c:pt idx="2">
                  <c:v>25</c:v>
                </c:pt>
                <c:pt idx="3">
                  <c:v>25</c:v>
                </c:pt>
                <c:pt idx="4">
                  <c:v>25</c:v>
                </c:pt>
                <c:pt idx="5">
                  <c:v>24</c:v>
                </c:pt>
                <c:pt idx="6">
                  <c:v>24</c:v>
                </c:pt>
                <c:pt idx="7">
                  <c:v>21</c:v>
                </c:pt>
                <c:pt idx="8">
                  <c:v>23</c:v>
                </c:pt>
                <c:pt idx="9">
                  <c:v>23</c:v>
                </c:pt>
                <c:pt idx="10">
                  <c:v>23</c:v>
                </c:pt>
                <c:pt idx="11">
                  <c:v>22</c:v>
                </c:pt>
                <c:pt idx="12">
                  <c:v>22</c:v>
                </c:pt>
                <c:pt idx="13">
                  <c:v>20</c:v>
                </c:pt>
                <c:pt idx="14">
                  <c:v>21</c:v>
                </c:pt>
                <c:pt idx="15">
                  <c:v>21</c:v>
                </c:pt>
                <c:pt idx="16">
                  <c:v>21</c:v>
                </c:pt>
                <c:pt idx="17">
                  <c:v>21</c:v>
                </c:pt>
                <c:pt idx="18">
                  <c:v>21</c:v>
                </c:pt>
                <c:pt idx="19">
                  <c:v>20</c:v>
                </c:pt>
                <c:pt idx="20">
                  <c:v>20</c:v>
                </c:pt>
                <c:pt idx="21">
                  <c:v>20</c:v>
                </c:pt>
                <c:pt idx="22">
                  <c:v>20</c:v>
                </c:pt>
                <c:pt idx="23">
                  <c:v>19</c:v>
                </c:pt>
                <c:pt idx="24">
                  <c:v>19</c:v>
                </c:pt>
                <c:pt idx="25">
                  <c:v>18</c:v>
                </c:pt>
                <c:pt idx="26">
                  <c:v>15</c:v>
                </c:pt>
                <c:pt idx="27">
                  <c:v>12</c:v>
                </c:pt>
              </c:numCache>
            </c:numRef>
          </c:val>
        </c:ser>
        <c:ser>
          <c:idx val="1"/>
          <c:order val="1"/>
          <c:tx>
            <c:strRef>
              <c:f>'tax per country'!$E$9</c:f>
              <c:strCache>
                <c:ptCount val="1"/>
                <c:pt idx="0">
                  <c:v>Ειδικό τέλος</c:v>
                </c:pt>
              </c:strCache>
            </c:strRef>
          </c:tx>
          <c:spPr>
            <a:solidFill>
              <a:srgbClr val="FF0000"/>
            </a:solidFill>
          </c:spPr>
          <c:cat>
            <c:strRef>
              <c:f>'tax per country'!$C$10:$C$37</c:f>
              <c:strCache>
                <c:ptCount val="28"/>
                <c:pt idx="0">
                  <c:v>Ουγγαρία</c:v>
                </c:pt>
                <c:pt idx="1">
                  <c:v>Ελλάδα</c:v>
                </c:pt>
                <c:pt idx="2">
                  <c:v>Σουηδία</c:v>
                </c:pt>
                <c:pt idx="3">
                  <c:v>Δανία</c:v>
                </c:pt>
                <c:pt idx="4">
                  <c:v>Κροατία</c:v>
                </c:pt>
                <c:pt idx="5">
                  <c:v>Ρουμανία</c:v>
                </c:pt>
                <c:pt idx="6">
                  <c:v>Φινλανδία</c:v>
                </c:pt>
                <c:pt idx="7">
                  <c:v>Ισπανία</c:v>
                </c:pt>
                <c:pt idx="8">
                  <c:v>Πορτογαλία</c:v>
                </c:pt>
                <c:pt idx="9">
                  <c:v>Πολωνία</c:v>
                </c:pt>
                <c:pt idx="10">
                  <c:v>Ιρλανδία</c:v>
                </c:pt>
                <c:pt idx="11">
                  <c:v>Σλοβενία</c:v>
                </c:pt>
                <c:pt idx="12">
                  <c:v>Ιταλία</c:v>
                </c:pt>
                <c:pt idx="13">
                  <c:v>Σλοβακία</c:v>
                </c:pt>
                <c:pt idx="14">
                  <c:v>Ολλανδία</c:v>
                </c:pt>
                <c:pt idx="15">
                  <c:v>Λιθουανία</c:v>
                </c:pt>
                <c:pt idx="16">
                  <c:v>Λεττονία</c:v>
                </c:pt>
                <c:pt idx="17">
                  <c:v>Τσεχία</c:v>
                </c:pt>
                <c:pt idx="18">
                  <c:v>Βέλγιο</c:v>
                </c:pt>
                <c:pt idx="19">
                  <c:v>Γαλλία</c:v>
                </c:pt>
                <c:pt idx="20">
                  <c:v>Ηνωμένο Βασίλειο</c:v>
                </c:pt>
                <c:pt idx="21">
                  <c:v>Εσθονία</c:v>
                </c:pt>
                <c:pt idx="22">
                  <c:v>Βουλγαρία</c:v>
                </c:pt>
                <c:pt idx="23">
                  <c:v>Γερμανία</c:v>
                </c:pt>
                <c:pt idx="24">
                  <c:v>Κύπρος</c:v>
                </c:pt>
                <c:pt idx="25">
                  <c:v>Μάλτα</c:v>
                </c:pt>
                <c:pt idx="26">
                  <c:v>Λουξεμβούργο</c:v>
                </c:pt>
                <c:pt idx="27">
                  <c:v>Αυστρία</c:v>
                </c:pt>
              </c:strCache>
            </c:strRef>
          </c:cat>
          <c:val>
            <c:numRef>
              <c:f>'tax per country'!$E$10:$E$37</c:f>
              <c:numCache>
                <c:formatCode>0.0</c:formatCode>
                <c:ptCount val="28"/>
                <c:pt idx="0">
                  <c:v>11.5</c:v>
                </c:pt>
                <c:pt idx="1">
                  <c:v>12.2</c:v>
                </c:pt>
                <c:pt idx="2">
                  <c:v>0</c:v>
                </c:pt>
                <c:pt idx="3">
                  <c:v>0</c:v>
                </c:pt>
                <c:pt idx="4">
                  <c:v>0</c:v>
                </c:pt>
                <c:pt idx="5">
                  <c:v>0</c:v>
                </c:pt>
                <c:pt idx="6">
                  <c:v>0</c:v>
                </c:pt>
                <c:pt idx="7">
                  <c:v>2.1</c:v>
                </c:pt>
                <c:pt idx="8">
                  <c:v>0</c:v>
                </c:pt>
                <c:pt idx="9">
                  <c:v>0</c:v>
                </c:pt>
                <c:pt idx="10">
                  <c:v>0</c:v>
                </c:pt>
                <c:pt idx="11">
                  <c:v>0</c:v>
                </c:pt>
                <c:pt idx="12">
                  <c:v>0</c:v>
                </c:pt>
                <c:pt idx="13">
                  <c:v>1.6</c:v>
                </c:pt>
                <c:pt idx="14">
                  <c:v>0</c:v>
                </c:pt>
                <c:pt idx="15">
                  <c:v>0</c:v>
                </c:pt>
                <c:pt idx="16">
                  <c:v>0</c:v>
                </c:pt>
                <c:pt idx="17">
                  <c:v>0</c:v>
                </c:pt>
                <c:pt idx="18">
                  <c:v>0</c:v>
                </c:pt>
                <c:pt idx="19">
                  <c:v>0.8</c:v>
                </c:pt>
                <c:pt idx="20">
                  <c:v>0</c:v>
                </c:pt>
                <c:pt idx="21">
                  <c:v>0</c:v>
                </c:pt>
                <c:pt idx="22">
                  <c:v>0</c:v>
                </c:pt>
                <c:pt idx="23">
                  <c:v>0</c:v>
                </c:pt>
                <c:pt idx="24">
                  <c:v>0</c:v>
                </c:pt>
                <c:pt idx="25">
                  <c:v>0</c:v>
                </c:pt>
                <c:pt idx="26">
                  <c:v>0</c:v>
                </c:pt>
                <c:pt idx="27">
                  <c:v>0</c:v>
                </c:pt>
              </c:numCache>
            </c:numRef>
          </c:val>
        </c:ser>
        <c:ser>
          <c:idx val="2"/>
          <c:order val="2"/>
          <c:tx>
            <c:strRef>
              <c:f>'tax per country'!$F$9</c:f>
              <c:strCache>
                <c:ptCount val="1"/>
                <c:pt idx="0">
                  <c:v>ΦΠΑ στο ειδικό τέλος</c:v>
                </c:pt>
              </c:strCache>
            </c:strRef>
          </c:tx>
          <c:spPr>
            <a:solidFill>
              <a:schemeClr val="bg1">
                <a:lumMod val="50000"/>
              </a:schemeClr>
            </a:solidFill>
          </c:spPr>
          <c:cat>
            <c:strRef>
              <c:f>'tax per country'!$C$10:$C$37</c:f>
              <c:strCache>
                <c:ptCount val="28"/>
                <c:pt idx="0">
                  <c:v>Ουγγαρία</c:v>
                </c:pt>
                <c:pt idx="1">
                  <c:v>Ελλάδα</c:v>
                </c:pt>
                <c:pt idx="2">
                  <c:v>Σουηδία</c:v>
                </c:pt>
                <c:pt idx="3">
                  <c:v>Δανία</c:v>
                </c:pt>
                <c:pt idx="4">
                  <c:v>Κροατία</c:v>
                </c:pt>
                <c:pt idx="5">
                  <c:v>Ρουμανία</c:v>
                </c:pt>
                <c:pt idx="6">
                  <c:v>Φινλανδία</c:v>
                </c:pt>
                <c:pt idx="7">
                  <c:v>Ισπανία</c:v>
                </c:pt>
                <c:pt idx="8">
                  <c:v>Πορτογαλία</c:v>
                </c:pt>
                <c:pt idx="9">
                  <c:v>Πολωνία</c:v>
                </c:pt>
                <c:pt idx="10">
                  <c:v>Ιρλανδία</c:v>
                </c:pt>
                <c:pt idx="11">
                  <c:v>Σλοβενία</c:v>
                </c:pt>
                <c:pt idx="12">
                  <c:v>Ιταλία</c:v>
                </c:pt>
                <c:pt idx="13">
                  <c:v>Σλοβακία</c:v>
                </c:pt>
                <c:pt idx="14">
                  <c:v>Ολλανδία</c:v>
                </c:pt>
                <c:pt idx="15">
                  <c:v>Λιθουανία</c:v>
                </c:pt>
                <c:pt idx="16">
                  <c:v>Λεττονία</c:v>
                </c:pt>
                <c:pt idx="17">
                  <c:v>Τσεχία</c:v>
                </c:pt>
                <c:pt idx="18">
                  <c:v>Βέλγιο</c:v>
                </c:pt>
                <c:pt idx="19">
                  <c:v>Γαλλία</c:v>
                </c:pt>
                <c:pt idx="20">
                  <c:v>Ηνωμένο Βασίλειο</c:v>
                </c:pt>
                <c:pt idx="21">
                  <c:v>Εσθονία</c:v>
                </c:pt>
                <c:pt idx="22">
                  <c:v>Βουλγαρία</c:v>
                </c:pt>
                <c:pt idx="23">
                  <c:v>Γερμανία</c:v>
                </c:pt>
                <c:pt idx="24">
                  <c:v>Κύπρος</c:v>
                </c:pt>
                <c:pt idx="25">
                  <c:v>Μάλτα</c:v>
                </c:pt>
                <c:pt idx="26">
                  <c:v>Λουξεμβούργο</c:v>
                </c:pt>
                <c:pt idx="27">
                  <c:v>Αυστρία</c:v>
                </c:pt>
              </c:strCache>
            </c:strRef>
          </c:cat>
          <c:val>
            <c:numRef>
              <c:f>'tax per country'!$F$10:$F$37</c:f>
              <c:numCache>
                <c:formatCode>0.0</c:formatCode>
                <c:ptCount val="28"/>
                <c:pt idx="0">
                  <c:v>3.105</c:v>
                </c:pt>
                <c:pt idx="1">
                  <c:v>2.8059999999999987</c:v>
                </c:pt>
                <c:pt idx="2">
                  <c:v>0</c:v>
                </c:pt>
                <c:pt idx="3">
                  <c:v>0</c:v>
                </c:pt>
                <c:pt idx="4">
                  <c:v>0</c:v>
                </c:pt>
                <c:pt idx="5">
                  <c:v>0</c:v>
                </c:pt>
                <c:pt idx="6">
                  <c:v>0</c:v>
                </c:pt>
                <c:pt idx="7">
                  <c:v>0.441</c:v>
                </c:pt>
                <c:pt idx="8">
                  <c:v>0</c:v>
                </c:pt>
                <c:pt idx="9">
                  <c:v>0</c:v>
                </c:pt>
                <c:pt idx="10">
                  <c:v>0</c:v>
                </c:pt>
                <c:pt idx="11">
                  <c:v>0</c:v>
                </c:pt>
                <c:pt idx="12">
                  <c:v>0</c:v>
                </c:pt>
                <c:pt idx="13">
                  <c:v>0.32000000000000139</c:v>
                </c:pt>
                <c:pt idx="14">
                  <c:v>0</c:v>
                </c:pt>
                <c:pt idx="15">
                  <c:v>0</c:v>
                </c:pt>
                <c:pt idx="16">
                  <c:v>0</c:v>
                </c:pt>
                <c:pt idx="17">
                  <c:v>0</c:v>
                </c:pt>
                <c:pt idx="18">
                  <c:v>0</c:v>
                </c:pt>
                <c:pt idx="19">
                  <c:v>0.16</c:v>
                </c:pt>
                <c:pt idx="20">
                  <c:v>0</c:v>
                </c:pt>
                <c:pt idx="21">
                  <c:v>0</c:v>
                </c:pt>
                <c:pt idx="22">
                  <c:v>0</c:v>
                </c:pt>
                <c:pt idx="23">
                  <c:v>0</c:v>
                </c:pt>
                <c:pt idx="24">
                  <c:v>0</c:v>
                </c:pt>
                <c:pt idx="25">
                  <c:v>0</c:v>
                </c:pt>
                <c:pt idx="26">
                  <c:v>0</c:v>
                </c:pt>
                <c:pt idx="27">
                  <c:v>0</c:v>
                </c:pt>
              </c:numCache>
            </c:numRef>
          </c:val>
        </c:ser>
        <c:overlap val="100"/>
        <c:axId val="101138432"/>
        <c:axId val="101139968"/>
      </c:barChart>
      <c:lineChart>
        <c:grouping val="standard"/>
        <c:ser>
          <c:idx val="3"/>
          <c:order val="3"/>
          <c:tx>
            <c:strRef>
              <c:f>'tax per country'!$G$9</c:f>
              <c:strCache>
                <c:ptCount val="1"/>
                <c:pt idx="0">
                  <c:v>Σύνολο</c:v>
                </c:pt>
              </c:strCache>
            </c:strRef>
          </c:tx>
          <c:spPr>
            <a:ln>
              <a:noFill/>
            </a:ln>
          </c:spPr>
          <c:marker>
            <c:symbol val="none"/>
          </c:marker>
          <c:dLbls>
            <c:numFmt formatCode="#,##0" sourceLinked="0"/>
            <c:spPr>
              <a:noFill/>
              <a:ln>
                <a:noFill/>
              </a:ln>
              <a:effectLst/>
            </c:spPr>
            <c:txPr>
              <a:bodyPr/>
              <a:lstStyle/>
              <a:p>
                <a:pPr>
                  <a:defRPr b="1"/>
                </a:pPr>
                <a:endParaRPr lang="en-US"/>
              </a:p>
            </c:txPr>
            <c:dLblPos val="t"/>
            <c:showVal val="1"/>
            <c:extLst>
              <c:ext xmlns:c15="http://schemas.microsoft.com/office/drawing/2012/chart" uri="{CE6537A1-D6FC-4f65-9D91-7224C49458BB}">
                <c15:layout/>
                <c15:showLeaderLines val="0"/>
              </c:ext>
            </c:extLst>
          </c:dLbls>
          <c:val>
            <c:numRef>
              <c:f>'tax per country'!$G$10:$G$37</c:f>
              <c:numCache>
                <c:formatCode>0.0</c:formatCode>
                <c:ptCount val="28"/>
                <c:pt idx="0">
                  <c:v>41.605000000000011</c:v>
                </c:pt>
                <c:pt idx="1">
                  <c:v>38.006</c:v>
                </c:pt>
                <c:pt idx="2">
                  <c:v>25</c:v>
                </c:pt>
                <c:pt idx="3">
                  <c:v>25</c:v>
                </c:pt>
                <c:pt idx="4">
                  <c:v>25</c:v>
                </c:pt>
                <c:pt idx="5">
                  <c:v>24</c:v>
                </c:pt>
                <c:pt idx="6">
                  <c:v>24</c:v>
                </c:pt>
                <c:pt idx="7">
                  <c:v>23.541</c:v>
                </c:pt>
                <c:pt idx="8">
                  <c:v>23</c:v>
                </c:pt>
                <c:pt idx="9">
                  <c:v>23</c:v>
                </c:pt>
                <c:pt idx="10">
                  <c:v>23</c:v>
                </c:pt>
                <c:pt idx="11">
                  <c:v>22</c:v>
                </c:pt>
                <c:pt idx="12">
                  <c:v>22</c:v>
                </c:pt>
                <c:pt idx="13">
                  <c:v>21.919999999999987</c:v>
                </c:pt>
                <c:pt idx="14">
                  <c:v>21</c:v>
                </c:pt>
                <c:pt idx="15">
                  <c:v>21</c:v>
                </c:pt>
                <c:pt idx="16">
                  <c:v>21</c:v>
                </c:pt>
                <c:pt idx="17">
                  <c:v>21</c:v>
                </c:pt>
                <c:pt idx="18">
                  <c:v>21</c:v>
                </c:pt>
                <c:pt idx="19">
                  <c:v>20.959999999999987</c:v>
                </c:pt>
                <c:pt idx="20">
                  <c:v>20</c:v>
                </c:pt>
                <c:pt idx="21">
                  <c:v>20</c:v>
                </c:pt>
                <c:pt idx="22">
                  <c:v>20</c:v>
                </c:pt>
                <c:pt idx="23">
                  <c:v>19</c:v>
                </c:pt>
                <c:pt idx="24">
                  <c:v>19</c:v>
                </c:pt>
                <c:pt idx="25">
                  <c:v>18</c:v>
                </c:pt>
                <c:pt idx="26">
                  <c:v>15</c:v>
                </c:pt>
                <c:pt idx="27">
                  <c:v>12</c:v>
                </c:pt>
              </c:numCache>
            </c:numRef>
          </c:val>
        </c:ser>
        <c:marker val="1"/>
        <c:axId val="101138432"/>
        <c:axId val="101139968"/>
      </c:lineChart>
      <c:catAx>
        <c:axId val="101138432"/>
        <c:scaling>
          <c:orientation val="minMax"/>
        </c:scaling>
        <c:axPos val="b"/>
        <c:numFmt formatCode="General" sourceLinked="0"/>
        <c:tickLblPos val="nextTo"/>
        <c:crossAx val="101139968"/>
        <c:crosses val="autoZero"/>
        <c:auto val="1"/>
        <c:lblAlgn val="ctr"/>
        <c:lblOffset val="100"/>
      </c:catAx>
      <c:valAx>
        <c:axId val="101139968"/>
        <c:scaling>
          <c:orientation val="minMax"/>
        </c:scaling>
        <c:axPos val="l"/>
        <c:title>
          <c:tx>
            <c:rich>
              <a:bodyPr rot="-5400000" vert="horz"/>
              <a:lstStyle/>
              <a:p>
                <a:pPr>
                  <a:defRPr/>
                </a:pPr>
                <a:r>
                  <a:rPr lang="en-US"/>
                  <a:t>%</a:t>
                </a:r>
              </a:p>
            </c:rich>
          </c:tx>
          <c:layout/>
        </c:title>
        <c:numFmt formatCode="#,##0" sourceLinked="0"/>
        <c:tickLblPos val="nextTo"/>
        <c:crossAx val="101138432"/>
        <c:crosses val="autoZero"/>
        <c:crossBetween val="between"/>
      </c:valAx>
    </c:plotArea>
    <c:legend>
      <c:legendPos val="b"/>
      <c:legendEntry>
        <c:idx val="3"/>
        <c:txPr>
          <a:bodyPr/>
          <a:lstStyle/>
          <a:p>
            <a:pPr>
              <a:defRPr>
                <a:solidFill>
                  <a:schemeClr val="bg1"/>
                </a:solidFill>
              </a:defRPr>
            </a:pPr>
            <a:endParaRPr lang="en-US"/>
          </a:p>
        </c:txPr>
      </c:legendEntry>
      <c:layout/>
    </c:legend>
    <c:plotVisOnly val="1"/>
    <c:dispBlanksAs val="gap"/>
  </c:chart>
  <c:spPr>
    <a:ln>
      <a:noFill/>
    </a:ln>
  </c:sp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l-GR" sz="1100"/>
              <a:t>Ετήσια χρήση δεδομένων</a:t>
            </a:r>
            <a:r>
              <a:rPr lang="el-GR" sz="1100" baseline="0"/>
              <a:t> </a:t>
            </a:r>
            <a:r>
              <a:rPr lang="en-US" sz="1100" baseline="0"/>
              <a:t>GB </a:t>
            </a:r>
            <a:r>
              <a:rPr lang="el-GR" sz="1100"/>
              <a:t>ανά συνδρομητή </a:t>
            </a:r>
            <a:endParaRPr lang="en-US" sz="1100"/>
          </a:p>
        </c:rich>
      </c:tx>
      <c:layout/>
    </c:title>
    <c:plotArea>
      <c:layout/>
      <c:lineChart>
        <c:grouping val="standard"/>
        <c:ser>
          <c:idx val="1"/>
          <c:order val="0"/>
          <c:tx>
            <c:strRef>
              <c:f>'Scenaria 2'!$C$23</c:f>
              <c:strCache>
                <c:ptCount val="1"/>
                <c:pt idx="0">
                  <c:v>Ευρώπη</c:v>
                </c:pt>
              </c:strCache>
            </c:strRef>
          </c:tx>
          <c:spPr>
            <a:ln>
              <a:solidFill>
                <a:srgbClr val="FF0000"/>
              </a:solidFill>
            </a:ln>
          </c:spPr>
          <c:marker>
            <c:spPr>
              <a:solidFill>
                <a:srgbClr val="FF0000"/>
              </a:solidFill>
              <a:ln>
                <a:solidFill>
                  <a:srgbClr val="FF0000"/>
                </a:solidFill>
              </a:ln>
            </c:spPr>
          </c:marker>
          <c:dLbls>
            <c:dLbl>
              <c:idx val="0"/>
              <c:layout>
                <c:manualLayout>
                  <c:x val="-3.9627039627039645E-2"/>
                  <c:y val="-5.4901960784313704E-2"/>
                </c:manualLayout>
              </c:layout>
              <c:numFmt formatCode="#,##0.0" sourceLinked="0"/>
              <c:spPr/>
              <c:txPr>
                <a:bodyPr/>
                <a:lstStyle/>
                <a:p>
                  <a:pPr>
                    <a:defRPr/>
                  </a:pPr>
                  <a:endParaRPr lang="en-US"/>
                </a:p>
              </c:txPr>
              <c:showVal val="1"/>
            </c:dLbl>
            <c:delete val="1"/>
          </c:dLbls>
          <c:cat>
            <c:numRef>
              <c:f>'Scenaria 2'!$E$22:$J$22</c:f>
              <c:numCache>
                <c:formatCode>General</c:formatCode>
                <c:ptCount val="6"/>
                <c:pt idx="0">
                  <c:v>2014</c:v>
                </c:pt>
                <c:pt idx="1">
                  <c:v>2015</c:v>
                </c:pt>
                <c:pt idx="2">
                  <c:v>2016</c:v>
                </c:pt>
                <c:pt idx="3">
                  <c:v>2017</c:v>
                </c:pt>
                <c:pt idx="4">
                  <c:v>2018</c:v>
                </c:pt>
                <c:pt idx="5">
                  <c:v>2019</c:v>
                </c:pt>
              </c:numCache>
            </c:numRef>
          </c:cat>
          <c:val>
            <c:numRef>
              <c:f>'Scenaria 2'!$E$23:$J$23</c:f>
              <c:numCache>
                <c:formatCode>0.000</c:formatCode>
                <c:ptCount val="6"/>
                <c:pt idx="0">
                  <c:v>3.4171344961840582</c:v>
                </c:pt>
                <c:pt idx="1">
                  <c:v>4.6587299883666908</c:v>
                </c:pt>
                <c:pt idx="2">
                  <c:v>6.2848904560041197</c:v>
                </c:pt>
                <c:pt idx="3">
                  <c:v>8.4494418892782708</c:v>
                </c:pt>
                <c:pt idx="4">
                  <c:v>11.449048697825686</c:v>
                </c:pt>
                <c:pt idx="5">
                  <c:v>15.41556173037374</c:v>
                </c:pt>
              </c:numCache>
            </c:numRef>
          </c:val>
        </c:ser>
        <c:ser>
          <c:idx val="2"/>
          <c:order val="1"/>
          <c:tx>
            <c:strRef>
              <c:f>'Scenaria 2'!$C$24</c:f>
              <c:strCache>
                <c:ptCount val="1"/>
                <c:pt idx="0">
                  <c:v>Ελλάδα-Σεναριο Α</c:v>
                </c:pt>
              </c:strCache>
            </c:strRef>
          </c:tx>
          <c:spPr>
            <a:ln>
              <a:solidFill>
                <a:srgbClr val="00B0F0"/>
              </a:solidFill>
            </a:ln>
          </c:spPr>
          <c:marker>
            <c:spPr>
              <a:solidFill>
                <a:srgbClr val="00B0F0"/>
              </a:solidFill>
              <a:ln>
                <a:solidFill>
                  <a:srgbClr val="00B0F0"/>
                </a:solidFill>
              </a:ln>
            </c:spPr>
          </c:marker>
          <c:dLbls>
            <c:dLbl>
              <c:idx val="5"/>
              <c:layout/>
              <c:showVal val="1"/>
            </c:dLbl>
            <c:dLbl>
              <c:idx val="6"/>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2'!$E$24:$J$24</c:f>
              <c:numCache>
                <c:formatCode>0.000</c:formatCode>
                <c:ptCount val="6"/>
                <c:pt idx="0">
                  <c:v>1.1630119277824367</c:v>
                </c:pt>
                <c:pt idx="1">
                  <c:v>1.4861084664914355</c:v>
                </c:pt>
                <c:pt idx="2">
                  <c:v>1.8989645088065421</c:v>
                </c:pt>
                <c:pt idx="3">
                  <c:v>2.4265161574783702</c:v>
                </c:pt>
                <c:pt idx="4">
                  <c:v>3.1006270181447806</c:v>
                </c:pt>
                <c:pt idx="5">
                  <c:v>3.9620127300698131</c:v>
                </c:pt>
              </c:numCache>
            </c:numRef>
          </c:val>
        </c:ser>
        <c:ser>
          <c:idx val="3"/>
          <c:order val="2"/>
          <c:tx>
            <c:strRef>
              <c:f>'Scenaria 2'!$C$25</c:f>
              <c:strCache>
                <c:ptCount val="1"/>
                <c:pt idx="0">
                  <c:v>Ελλάδα-Σεναριο Β</c:v>
                </c:pt>
              </c:strCache>
            </c:strRef>
          </c:tx>
          <c:spPr>
            <a:ln>
              <a:solidFill>
                <a:srgbClr val="0070C0"/>
              </a:solidFill>
            </a:ln>
          </c:spPr>
          <c:marker>
            <c:spPr>
              <a:solidFill>
                <a:srgbClr val="0070C0"/>
              </a:solidFill>
              <a:ln>
                <a:solidFill>
                  <a:srgbClr val="0070C0"/>
                </a:solidFill>
              </a:ln>
            </c:spPr>
          </c:marker>
          <c:dLbls>
            <c:dLbl>
              <c:idx val="5"/>
              <c:layout>
                <c:manualLayout>
                  <c:x val="-4.1297935103244837E-2"/>
                  <c:y val="-5.4901960784313732E-2"/>
                </c:manualLayout>
              </c:layout>
              <c:showVal val="1"/>
            </c:dLbl>
            <c:dLbl>
              <c:idx val="6"/>
              <c:layout>
                <c:manualLayout>
                  <c:x val="-4.1958041958042022E-2"/>
                  <c:y val="-5.4901960784313704E-2"/>
                </c:manualLayout>
              </c:layout>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2'!$E$25:$J$25</c:f>
              <c:numCache>
                <c:formatCode>0.000</c:formatCode>
                <c:ptCount val="6"/>
                <c:pt idx="0">
                  <c:v>1.1630119277824367</c:v>
                </c:pt>
                <c:pt idx="1">
                  <c:v>1.5855853935040296</c:v>
                </c:pt>
                <c:pt idx="2">
                  <c:v>2.1390444459535476</c:v>
                </c:pt>
                <c:pt idx="3">
                  <c:v>2.8757433198221656</c:v>
                </c:pt>
                <c:pt idx="4">
                  <c:v>3.8966508962999957</c:v>
                </c:pt>
                <c:pt idx="5">
                  <c:v>5.2466422336937608</c:v>
                </c:pt>
              </c:numCache>
            </c:numRef>
          </c:val>
        </c:ser>
        <c:ser>
          <c:idx val="4"/>
          <c:order val="3"/>
          <c:tx>
            <c:strRef>
              <c:f>'Scenaria 2'!$C$26</c:f>
              <c:strCache>
                <c:ptCount val="1"/>
                <c:pt idx="0">
                  <c:v>Ελλάδα-Σεναριο Γ</c:v>
                </c:pt>
              </c:strCache>
            </c:strRef>
          </c:tx>
          <c:spPr>
            <a:ln>
              <a:solidFill>
                <a:srgbClr val="002060"/>
              </a:solidFill>
            </a:ln>
          </c:spPr>
          <c:marker>
            <c:spPr>
              <a:solidFill>
                <a:srgbClr val="002060"/>
              </a:solidFill>
              <a:ln>
                <a:solidFill>
                  <a:srgbClr val="002060"/>
                </a:solidFill>
              </a:ln>
            </c:spPr>
          </c:marker>
          <c:dLbls>
            <c:dLbl>
              <c:idx val="0"/>
              <c:layout>
                <c:manualLayout>
                  <c:x val="-4.1958041958042022E-2"/>
                  <c:y val="-2.3529411764705879E-2"/>
                </c:manualLayout>
              </c:layout>
              <c:showVal val="1"/>
            </c:dLbl>
            <c:dLbl>
              <c:idx val="5"/>
              <c:layout>
                <c:manualLayout>
                  <c:x val="-4.4247787610619468E-2"/>
                  <c:y val="-5.4901960784313732E-2"/>
                </c:manualLayout>
              </c:layout>
              <c:showVal val="1"/>
            </c:dLbl>
            <c:dLbl>
              <c:idx val="6"/>
              <c:layout>
                <c:manualLayout>
                  <c:x val="-4.4289044289044288E-2"/>
                  <c:y val="-5.4901960784313732E-2"/>
                </c:manualLayout>
              </c:layout>
              <c:showVal val="1"/>
            </c:dLbl>
            <c:delete val="1"/>
            <c:numFmt formatCode="#,##0.0" sourceLinked="0"/>
          </c:dLbls>
          <c:cat>
            <c:numRef>
              <c:f>'Scenaria 2'!$E$22:$J$22</c:f>
              <c:numCache>
                <c:formatCode>General</c:formatCode>
                <c:ptCount val="6"/>
                <c:pt idx="0">
                  <c:v>2014</c:v>
                </c:pt>
                <c:pt idx="1">
                  <c:v>2015</c:v>
                </c:pt>
                <c:pt idx="2">
                  <c:v>2016</c:v>
                </c:pt>
                <c:pt idx="3">
                  <c:v>2017</c:v>
                </c:pt>
                <c:pt idx="4">
                  <c:v>2018</c:v>
                </c:pt>
                <c:pt idx="5">
                  <c:v>2019</c:v>
                </c:pt>
              </c:numCache>
            </c:numRef>
          </c:cat>
          <c:val>
            <c:numRef>
              <c:f>'Scenaria 2'!$E$26:$J$26</c:f>
              <c:numCache>
                <c:formatCode>0.000</c:formatCode>
                <c:ptCount val="6"/>
                <c:pt idx="0">
                  <c:v>1.1630119277824367</c:v>
                </c:pt>
                <c:pt idx="1">
                  <c:v>1.9501104341320181</c:v>
                </c:pt>
                <c:pt idx="2">
                  <c:v>3.2698982826098519</c:v>
                </c:pt>
                <c:pt idx="3">
                  <c:v>5.482886810650756</c:v>
                </c:pt>
                <c:pt idx="4">
                  <c:v>9.1935727598273171</c:v>
                </c:pt>
                <c:pt idx="5">
                  <c:v>15.415561730373742</c:v>
                </c:pt>
              </c:numCache>
            </c:numRef>
          </c:val>
        </c:ser>
        <c:marker val="1"/>
        <c:axId val="100911360"/>
        <c:axId val="101076992"/>
      </c:lineChart>
      <c:catAx>
        <c:axId val="100911360"/>
        <c:scaling>
          <c:orientation val="minMax"/>
        </c:scaling>
        <c:axPos val="b"/>
        <c:numFmt formatCode="General" sourceLinked="1"/>
        <c:tickLblPos val="nextTo"/>
        <c:crossAx val="101076992"/>
        <c:crosses val="autoZero"/>
        <c:auto val="1"/>
        <c:lblAlgn val="ctr"/>
        <c:lblOffset val="100"/>
      </c:catAx>
      <c:valAx>
        <c:axId val="101076992"/>
        <c:scaling>
          <c:orientation val="minMax"/>
        </c:scaling>
        <c:axPos val="l"/>
        <c:numFmt formatCode="0" sourceLinked="0"/>
        <c:tickLblPos val="nextTo"/>
        <c:crossAx val="100911360"/>
        <c:crosses val="autoZero"/>
        <c:crossBetween val="between"/>
      </c:valAx>
    </c:plotArea>
    <c:legend>
      <c:legendPos val="b"/>
      <c:layout/>
    </c:legend>
    <c:plotVisOnly val="1"/>
  </c:chart>
  <c:spPr>
    <a:ln>
      <a:no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Επίδραση</a:t>
            </a:r>
            <a:r>
              <a:rPr lang="el-GR" sz="1100" baseline="0"/>
              <a:t> στο ΑΕΠ το 2019 από την αύξηση της χρήσης δεδομένων</a:t>
            </a:r>
            <a:endParaRPr lang="en-US" sz="1100"/>
          </a:p>
        </c:rich>
      </c:tx>
      <c:layout/>
    </c:title>
    <c:plotArea>
      <c:layout/>
      <c:barChart>
        <c:barDir val="col"/>
        <c:grouping val="clustered"/>
        <c:ser>
          <c:idx val="0"/>
          <c:order val="0"/>
          <c:spPr>
            <a:solidFill>
              <a:srgbClr val="0070C0"/>
            </a:solidFill>
          </c:spPr>
          <c:dLbls>
            <c:showVal val="1"/>
          </c:dLbls>
          <c:cat>
            <c:strRef>
              <c:f>'Scenaria 2'!$C$33:$C$35</c:f>
              <c:strCache>
                <c:ptCount val="3"/>
                <c:pt idx="0">
                  <c:v>Σεναριο Α</c:v>
                </c:pt>
                <c:pt idx="1">
                  <c:v>Σεναριο Β</c:v>
                </c:pt>
                <c:pt idx="2">
                  <c:v>Σεναριο Γ</c:v>
                </c:pt>
              </c:strCache>
            </c:strRef>
          </c:cat>
          <c:val>
            <c:numRef>
              <c:f>'Scenaria 2'!$J$33:$J$35</c:f>
              <c:numCache>
                <c:formatCode>0.0%</c:formatCode>
                <c:ptCount val="3"/>
                <c:pt idx="0">
                  <c:v>8.841838112878234E-3</c:v>
                </c:pt>
                <c:pt idx="1">
                  <c:v>1.086764261744648E-2</c:v>
                </c:pt>
                <c:pt idx="2">
                  <c:v>1.8642248314131523E-2</c:v>
                </c:pt>
              </c:numCache>
            </c:numRef>
          </c:val>
        </c:ser>
        <c:axId val="101198080"/>
        <c:axId val="101208064"/>
      </c:barChart>
      <c:catAx>
        <c:axId val="101198080"/>
        <c:scaling>
          <c:orientation val="minMax"/>
        </c:scaling>
        <c:axPos val="b"/>
        <c:tickLblPos val="nextTo"/>
        <c:crossAx val="101208064"/>
        <c:crosses val="autoZero"/>
        <c:auto val="1"/>
        <c:lblAlgn val="ctr"/>
        <c:lblOffset val="100"/>
      </c:catAx>
      <c:valAx>
        <c:axId val="101208064"/>
        <c:scaling>
          <c:orientation val="minMax"/>
        </c:scaling>
        <c:axPos val="l"/>
        <c:numFmt formatCode="0.0%" sourceLinked="1"/>
        <c:tickLblPos val="nextTo"/>
        <c:crossAx val="101198080"/>
        <c:crosses val="autoZero"/>
        <c:crossBetween val="between"/>
      </c:valAx>
    </c:plotArea>
    <c:plotVisOnly val="1"/>
  </c:chart>
  <c:spPr>
    <a:ln>
      <a:noFill/>
    </a:ln>
  </c:sp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l-GR" sz="1100"/>
              <a:t>Επίδραση</a:t>
            </a:r>
            <a:r>
              <a:rPr lang="el-GR" sz="1100" baseline="0"/>
              <a:t> στα δημόσια έσοδα σε εκ. € το 2019 από την αύξηση της χρήσης δεδομένων</a:t>
            </a:r>
            <a:endParaRPr lang="en-US" sz="1100"/>
          </a:p>
        </c:rich>
      </c:tx>
      <c:layout/>
    </c:title>
    <c:plotArea>
      <c:layout/>
      <c:barChart>
        <c:barDir val="col"/>
        <c:grouping val="clustered"/>
        <c:ser>
          <c:idx val="0"/>
          <c:order val="0"/>
          <c:spPr>
            <a:solidFill>
              <a:srgbClr val="FF0000"/>
            </a:solidFill>
          </c:spPr>
          <c:dLbls>
            <c:showVal val="1"/>
          </c:dLbls>
          <c:cat>
            <c:strRef>
              <c:f>'Scenaria 2'!$C$33:$C$35</c:f>
              <c:strCache>
                <c:ptCount val="3"/>
                <c:pt idx="0">
                  <c:v>Σεναριο Α</c:v>
                </c:pt>
                <c:pt idx="1">
                  <c:v>Σεναριο Β</c:v>
                </c:pt>
                <c:pt idx="2">
                  <c:v>Σεναριο Γ</c:v>
                </c:pt>
              </c:strCache>
            </c:strRef>
          </c:cat>
          <c:val>
            <c:numRef>
              <c:f>'Scenaria 2'!$J$41:$J$43</c:f>
              <c:numCache>
                <c:formatCode>#,##0\ ;\(#,##0\);\–\ </c:formatCode>
                <c:ptCount val="3"/>
                <c:pt idx="0">
                  <c:v>719.59928458790284</c:v>
                </c:pt>
                <c:pt idx="1">
                  <c:v>884.47082527795669</c:v>
                </c:pt>
                <c:pt idx="2">
                  <c:v>1517.2126404825331</c:v>
                </c:pt>
              </c:numCache>
            </c:numRef>
          </c:val>
        </c:ser>
        <c:axId val="101215616"/>
        <c:axId val="101229696"/>
      </c:barChart>
      <c:catAx>
        <c:axId val="101215616"/>
        <c:scaling>
          <c:orientation val="minMax"/>
        </c:scaling>
        <c:axPos val="b"/>
        <c:tickLblPos val="nextTo"/>
        <c:crossAx val="101229696"/>
        <c:crosses val="autoZero"/>
        <c:auto val="1"/>
        <c:lblAlgn val="ctr"/>
        <c:lblOffset val="100"/>
      </c:catAx>
      <c:valAx>
        <c:axId val="101229696"/>
        <c:scaling>
          <c:orientation val="minMax"/>
        </c:scaling>
        <c:axPos val="l"/>
        <c:numFmt formatCode="#,##0\ ;\(#,##0\);\–\ " sourceLinked="1"/>
        <c:tickLblPos val="nextTo"/>
        <c:crossAx val="101215616"/>
        <c:crosses val="autoZero"/>
        <c:crossBetween val="between"/>
      </c:valAx>
    </c:plotArea>
    <c:plotVisOnly val="1"/>
  </c:chart>
  <c:spPr>
    <a:ln>
      <a:noFill/>
    </a:ln>
  </c:sp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400"/>
            </a:pPr>
            <a:r>
              <a:rPr lang="el-GR" sz="1400"/>
              <a:t>Έσοδα από κινητές επικοινωνίες στην ΕΕ και στην Αμερική, σε δισ. ευρώ</a:t>
            </a:r>
            <a:endParaRPr lang="en-US" sz="1400"/>
          </a:p>
        </c:rich>
      </c:tx>
      <c:layout/>
    </c:title>
    <c:plotArea>
      <c:layout>
        <c:manualLayout>
          <c:layoutTarget val="inner"/>
          <c:xMode val="edge"/>
          <c:yMode val="edge"/>
          <c:x val="0.14375679602549726"/>
          <c:y val="0.21902398520146626"/>
          <c:w val="0.77521770716160499"/>
          <c:h val="0.5827929207623942"/>
        </c:manualLayout>
      </c:layout>
      <c:lineChart>
        <c:grouping val="standard"/>
        <c:ser>
          <c:idx val="0"/>
          <c:order val="0"/>
          <c:tx>
            <c:strRef>
              <c:f>Sheet2!$B$26</c:f>
              <c:strCache>
                <c:ptCount val="1"/>
                <c:pt idx="0">
                  <c:v>ΗΠΑ</c:v>
                </c:pt>
              </c:strCache>
            </c:strRef>
          </c:tx>
          <c:spPr>
            <a:ln>
              <a:solidFill>
                <a:srgbClr val="FF0000"/>
              </a:solidFill>
            </a:ln>
          </c:spPr>
          <c:marker>
            <c:symbol val="none"/>
          </c:marker>
          <c:cat>
            <c:numRef>
              <c:f>Sheet2!$A$27:$A$34</c:f>
              <c:numCache>
                <c:formatCode>General</c:formatCode>
                <c:ptCount val="8"/>
                <c:pt idx="0">
                  <c:v>2005</c:v>
                </c:pt>
                <c:pt idx="1">
                  <c:v>2006</c:v>
                </c:pt>
                <c:pt idx="2">
                  <c:v>2007</c:v>
                </c:pt>
                <c:pt idx="3">
                  <c:v>2008</c:v>
                </c:pt>
                <c:pt idx="4">
                  <c:v>2009</c:v>
                </c:pt>
                <c:pt idx="5">
                  <c:v>2010</c:v>
                </c:pt>
                <c:pt idx="6">
                  <c:v>2011</c:v>
                </c:pt>
                <c:pt idx="7">
                  <c:v>2012</c:v>
                </c:pt>
              </c:numCache>
            </c:numRef>
          </c:cat>
          <c:val>
            <c:numRef>
              <c:f>Sheet2!$B$27:$B$34</c:f>
              <c:numCache>
                <c:formatCode>General</c:formatCode>
                <c:ptCount val="8"/>
                <c:pt idx="0">
                  <c:v>116</c:v>
                </c:pt>
                <c:pt idx="1">
                  <c:v>114</c:v>
                </c:pt>
                <c:pt idx="2">
                  <c:v>115</c:v>
                </c:pt>
                <c:pt idx="3">
                  <c:v>128</c:v>
                </c:pt>
                <c:pt idx="4">
                  <c:v>124</c:v>
                </c:pt>
                <c:pt idx="5">
                  <c:v>140</c:v>
                </c:pt>
                <c:pt idx="6">
                  <c:v>155</c:v>
                </c:pt>
                <c:pt idx="7">
                  <c:v>165</c:v>
                </c:pt>
              </c:numCache>
            </c:numRef>
          </c:val>
        </c:ser>
        <c:ser>
          <c:idx val="1"/>
          <c:order val="1"/>
          <c:tx>
            <c:strRef>
              <c:f>Sheet2!$C$26</c:f>
              <c:strCache>
                <c:ptCount val="1"/>
                <c:pt idx="0">
                  <c:v>ΕΕ</c:v>
                </c:pt>
              </c:strCache>
            </c:strRef>
          </c:tx>
          <c:marker>
            <c:symbol val="none"/>
          </c:marker>
          <c:cat>
            <c:numRef>
              <c:f>Sheet2!$A$27:$A$34</c:f>
              <c:numCache>
                <c:formatCode>General</c:formatCode>
                <c:ptCount val="8"/>
                <c:pt idx="0">
                  <c:v>2005</c:v>
                </c:pt>
                <c:pt idx="1">
                  <c:v>2006</c:v>
                </c:pt>
                <c:pt idx="2">
                  <c:v>2007</c:v>
                </c:pt>
                <c:pt idx="3">
                  <c:v>2008</c:v>
                </c:pt>
                <c:pt idx="4">
                  <c:v>2009</c:v>
                </c:pt>
                <c:pt idx="5">
                  <c:v>2010</c:v>
                </c:pt>
                <c:pt idx="6">
                  <c:v>2011</c:v>
                </c:pt>
                <c:pt idx="7">
                  <c:v>2012</c:v>
                </c:pt>
              </c:numCache>
            </c:numRef>
          </c:cat>
          <c:val>
            <c:numRef>
              <c:f>Sheet2!$C$27:$C$34</c:f>
              <c:numCache>
                <c:formatCode>General</c:formatCode>
                <c:ptCount val="8"/>
                <c:pt idx="0">
                  <c:v>100</c:v>
                </c:pt>
                <c:pt idx="1">
                  <c:v>120</c:v>
                </c:pt>
                <c:pt idx="2">
                  <c:v>140</c:v>
                </c:pt>
                <c:pt idx="3">
                  <c:v>160</c:v>
                </c:pt>
                <c:pt idx="4">
                  <c:v>150</c:v>
                </c:pt>
                <c:pt idx="5">
                  <c:v>155</c:v>
                </c:pt>
                <c:pt idx="6">
                  <c:v>165</c:v>
                </c:pt>
                <c:pt idx="7">
                  <c:v>140</c:v>
                </c:pt>
              </c:numCache>
            </c:numRef>
          </c:val>
        </c:ser>
        <c:marker val="1"/>
        <c:axId val="101248000"/>
        <c:axId val="101282560"/>
      </c:lineChart>
      <c:catAx>
        <c:axId val="101248000"/>
        <c:scaling>
          <c:orientation val="minMax"/>
        </c:scaling>
        <c:axPos val="b"/>
        <c:numFmt formatCode="General" sourceLinked="1"/>
        <c:tickLblPos val="nextTo"/>
        <c:crossAx val="101282560"/>
        <c:crosses val="autoZero"/>
        <c:auto val="1"/>
        <c:lblAlgn val="ctr"/>
        <c:lblOffset val="100"/>
      </c:catAx>
      <c:valAx>
        <c:axId val="101282560"/>
        <c:scaling>
          <c:orientation val="minMax"/>
        </c:scaling>
        <c:axPos val="l"/>
        <c:majorGridlines/>
        <c:title>
          <c:tx>
            <c:rich>
              <a:bodyPr rot="-5400000" vert="horz"/>
              <a:lstStyle/>
              <a:p>
                <a:pPr>
                  <a:defRPr/>
                </a:pPr>
                <a:r>
                  <a:rPr lang="el-GR" dirty="0" smtClean="0"/>
                  <a:t>Δισ. €</a:t>
                </a:r>
                <a:endParaRPr lang="en-US" dirty="0"/>
              </a:p>
            </c:rich>
          </c:tx>
          <c:layout/>
        </c:title>
        <c:numFmt formatCode="General" sourceLinked="1"/>
        <c:tickLblPos val="nextTo"/>
        <c:crossAx val="101248000"/>
        <c:crosses val="autoZero"/>
        <c:crossBetween val="between"/>
      </c:valAx>
    </c:plotArea>
    <c:legend>
      <c:legendPos val="r"/>
      <c:layout>
        <c:manualLayout>
          <c:xMode val="edge"/>
          <c:yMode val="edge"/>
          <c:x val="0.3168502533440028"/>
          <c:y val="0.89383580430824505"/>
          <c:w val="0.285645290328014"/>
          <c:h val="8.9558102390227115E-2"/>
        </c:manualLayout>
      </c:layout>
    </c:legend>
    <c:plotVisOnly val="1"/>
    <c:dispBlanksAs val="gap"/>
  </c:chart>
  <c:txPr>
    <a:bodyPr/>
    <a:lstStyle/>
    <a:p>
      <a:pPr>
        <a:defRPr>
          <a:latin typeface="+mj-lt"/>
        </a:defRPr>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400"/>
            </a:pPr>
            <a:r>
              <a:rPr lang="el-GR" sz="1400"/>
              <a:t>Μ.Ο. εσόδων ανά καταναλωτή στην ΕΕ και στην Αμερική</a:t>
            </a:r>
            <a:r>
              <a:rPr lang="en-US" sz="1400"/>
              <a:t> </a:t>
            </a:r>
          </a:p>
        </c:rich>
      </c:tx>
      <c:layout>
        <c:manualLayout>
          <c:xMode val="edge"/>
          <c:yMode val="edge"/>
          <c:x val="0.10242381160688202"/>
          <c:y val="5.9764309764309811E-2"/>
        </c:manualLayout>
      </c:layout>
    </c:title>
    <c:plotArea>
      <c:layout>
        <c:manualLayout>
          <c:layoutTarget val="inner"/>
          <c:xMode val="edge"/>
          <c:yMode val="edge"/>
          <c:x val="9.5283297921093191E-2"/>
          <c:y val="0.18097643097643243"/>
          <c:w val="0.83164812731741966"/>
          <c:h val="0.55942970091701349"/>
        </c:manualLayout>
      </c:layout>
      <c:lineChart>
        <c:grouping val="standard"/>
        <c:ser>
          <c:idx val="0"/>
          <c:order val="0"/>
          <c:tx>
            <c:strRef>
              <c:f>Sheet3!$B$23</c:f>
              <c:strCache>
                <c:ptCount val="1"/>
                <c:pt idx="0">
                  <c:v>ΗΠΑ</c:v>
                </c:pt>
              </c:strCache>
            </c:strRef>
          </c:tx>
          <c:spPr>
            <a:ln>
              <a:solidFill>
                <a:srgbClr val="FF0000"/>
              </a:solidFill>
            </a:ln>
          </c:spPr>
          <c:marker>
            <c:symbol val="none"/>
          </c:marker>
          <c:cat>
            <c:strRef>
              <c:f>Sheet3!$A$24:$A$39</c:f>
              <c:strCache>
                <c:ptCount val="16"/>
                <c:pt idx="0">
                  <c:v>Q1 2005</c:v>
                </c:pt>
                <c:pt idx="1">
                  <c:v>Q3 2005</c:v>
                </c:pt>
                <c:pt idx="2">
                  <c:v>Q1 2006</c:v>
                </c:pt>
                <c:pt idx="3">
                  <c:v>Q3 2006</c:v>
                </c:pt>
                <c:pt idx="4">
                  <c:v>Q1 2007</c:v>
                </c:pt>
                <c:pt idx="5">
                  <c:v>Q3 2007</c:v>
                </c:pt>
                <c:pt idx="6">
                  <c:v>Q1 2008</c:v>
                </c:pt>
                <c:pt idx="7">
                  <c:v>Q3 2008</c:v>
                </c:pt>
                <c:pt idx="8">
                  <c:v>Q1 2009</c:v>
                </c:pt>
                <c:pt idx="9">
                  <c:v>Q3 2009</c:v>
                </c:pt>
                <c:pt idx="10">
                  <c:v>Q1 2010</c:v>
                </c:pt>
                <c:pt idx="11">
                  <c:v>Q3 2010</c:v>
                </c:pt>
                <c:pt idx="12">
                  <c:v>Q1 2011</c:v>
                </c:pt>
                <c:pt idx="13">
                  <c:v>Q3 2011</c:v>
                </c:pt>
                <c:pt idx="14">
                  <c:v>Q1 2012</c:v>
                </c:pt>
                <c:pt idx="15">
                  <c:v>Q3 2012</c:v>
                </c:pt>
              </c:strCache>
            </c:strRef>
          </c:cat>
          <c:val>
            <c:numRef>
              <c:f>Sheet3!$B$24:$B$39</c:f>
              <c:numCache>
                <c:formatCode>General</c:formatCode>
                <c:ptCount val="16"/>
                <c:pt idx="0">
                  <c:v>48</c:v>
                </c:pt>
                <c:pt idx="1">
                  <c:v>48</c:v>
                </c:pt>
                <c:pt idx="2">
                  <c:v>48</c:v>
                </c:pt>
                <c:pt idx="3">
                  <c:v>49</c:v>
                </c:pt>
                <c:pt idx="4">
                  <c:v>47</c:v>
                </c:pt>
                <c:pt idx="5">
                  <c:v>49</c:v>
                </c:pt>
                <c:pt idx="6">
                  <c:v>47</c:v>
                </c:pt>
                <c:pt idx="7">
                  <c:v>49</c:v>
                </c:pt>
                <c:pt idx="8">
                  <c:v>47</c:v>
                </c:pt>
                <c:pt idx="9">
                  <c:v>47</c:v>
                </c:pt>
                <c:pt idx="10">
                  <c:v>47</c:v>
                </c:pt>
                <c:pt idx="11">
                  <c:v>49</c:v>
                </c:pt>
                <c:pt idx="12">
                  <c:v>50</c:v>
                </c:pt>
                <c:pt idx="13">
                  <c:v>51</c:v>
                </c:pt>
                <c:pt idx="14">
                  <c:v>51</c:v>
                </c:pt>
                <c:pt idx="15">
                  <c:v>51</c:v>
                </c:pt>
              </c:numCache>
            </c:numRef>
          </c:val>
        </c:ser>
        <c:ser>
          <c:idx val="1"/>
          <c:order val="1"/>
          <c:tx>
            <c:strRef>
              <c:f>Sheet3!$C$23</c:f>
              <c:strCache>
                <c:ptCount val="1"/>
                <c:pt idx="0">
                  <c:v>ΕΕ</c:v>
                </c:pt>
              </c:strCache>
            </c:strRef>
          </c:tx>
          <c:marker>
            <c:symbol val="none"/>
          </c:marker>
          <c:cat>
            <c:strRef>
              <c:f>Sheet3!$A$24:$A$39</c:f>
              <c:strCache>
                <c:ptCount val="16"/>
                <c:pt idx="0">
                  <c:v>Q1 2005</c:v>
                </c:pt>
                <c:pt idx="1">
                  <c:v>Q3 2005</c:v>
                </c:pt>
                <c:pt idx="2">
                  <c:v>Q1 2006</c:v>
                </c:pt>
                <c:pt idx="3">
                  <c:v>Q3 2006</c:v>
                </c:pt>
                <c:pt idx="4">
                  <c:v>Q1 2007</c:v>
                </c:pt>
                <c:pt idx="5">
                  <c:v>Q3 2007</c:v>
                </c:pt>
                <c:pt idx="6">
                  <c:v>Q1 2008</c:v>
                </c:pt>
                <c:pt idx="7">
                  <c:v>Q3 2008</c:v>
                </c:pt>
                <c:pt idx="8">
                  <c:v>Q1 2009</c:v>
                </c:pt>
                <c:pt idx="9">
                  <c:v>Q3 2009</c:v>
                </c:pt>
                <c:pt idx="10">
                  <c:v>Q1 2010</c:v>
                </c:pt>
                <c:pt idx="11">
                  <c:v>Q3 2010</c:v>
                </c:pt>
                <c:pt idx="12">
                  <c:v>Q1 2011</c:v>
                </c:pt>
                <c:pt idx="13">
                  <c:v>Q3 2011</c:v>
                </c:pt>
                <c:pt idx="14">
                  <c:v>Q1 2012</c:v>
                </c:pt>
                <c:pt idx="15">
                  <c:v>Q3 2012</c:v>
                </c:pt>
              </c:strCache>
            </c:strRef>
          </c:cat>
          <c:val>
            <c:numRef>
              <c:f>Sheet3!$C$24:$C$39</c:f>
              <c:numCache>
                <c:formatCode>General</c:formatCode>
                <c:ptCount val="16"/>
                <c:pt idx="0">
                  <c:v>35</c:v>
                </c:pt>
                <c:pt idx="1">
                  <c:v>35</c:v>
                </c:pt>
                <c:pt idx="2">
                  <c:v>33</c:v>
                </c:pt>
                <c:pt idx="3">
                  <c:v>35</c:v>
                </c:pt>
                <c:pt idx="4">
                  <c:v>32</c:v>
                </c:pt>
                <c:pt idx="5">
                  <c:v>32</c:v>
                </c:pt>
                <c:pt idx="6">
                  <c:v>32</c:v>
                </c:pt>
                <c:pt idx="7">
                  <c:v>34</c:v>
                </c:pt>
                <c:pt idx="8">
                  <c:v>32</c:v>
                </c:pt>
                <c:pt idx="9">
                  <c:v>33</c:v>
                </c:pt>
                <c:pt idx="10">
                  <c:v>30</c:v>
                </c:pt>
                <c:pt idx="11">
                  <c:v>30</c:v>
                </c:pt>
                <c:pt idx="12">
                  <c:v>30</c:v>
                </c:pt>
                <c:pt idx="13">
                  <c:v>29</c:v>
                </c:pt>
                <c:pt idx="14">
                  <c:v>27</c:v>
                </c:pt>
                <c:pt idx="15">
                  <c:v>27</c:v>
                </c:pt>
              </c:numCache>
            </c:numRef>
          </c:val>
        </c:ser>
        <c:marker val="1"/>
        <c:axId val="101307904"/>
        <c:axId val="101309440"/>
      </c:lineChart>
      <c:catAx>
        <c:axId val="101307904"/>
        <c:scaling>
          <c:orientation val="minMax"/>
        </c:scaling>
        <c:axPos val="b"/>
        <c:tickLblPos val="nextTo"/>
        <c:crossAx val="101309440"/>
        <c:crosses val="autoZero"/>
        <c:auto val="1"/>
        <c:lblAlgn val="ctr"/>
        <c:lblOffset val="100"/>
      </c:catAx>
      <c:valAx>
        <c:axId val="101309440"/>
        <c:scaling>
          <c:orientation val="minMax"/>
        </c:scaling>
        <c:axPos val="l"/>
        <c:majorGridlines/>
        <c:title>
          <c:tx>
            <c:rich>
              <a:bodyPr rot="-5400000" vert="horz"/>
              <a:lstStyle/>
              <a:p>
                <a:pPr>
                  <a:defRPr/>
                </a:pPr>
                <a:r>
                  <a:rPr lang="el-GR" dirty="0" smtClean="0"/>
                  <a:t>€ ανά</a:t>
                </a:r>
                <a:r>
                  <a:rPr lang="el-GR" baseline="0" dirty="0" smtClean="0"/>
                  <a:t> καταναλωτή</a:t>
                </a:r>
                <a:endParaRPr lang="en-US" dirty="0"/>
              </a:p>
            </c:rich>
          </c:tx>
          <c:layout/>
        </c:title>
        <c:numFmt formatCode="General" sourceLinked="1"/>
        <c:tickLblPos val="nextTo"/>
        <c:crossAx val="101307904"/>
        <c:crosses val="autoZero"/>
        <c:crossBetween val="between"/>
      </c:valAx>
    </c:plotArea>
    <c:legend>
      <c:legendPos val="r"/>
      <c:layout>
        <c:manualLayout>
          <c:xMode val="edge"/>
          <c:yMode val="edge"/>
          <c:x val="0.33056339311752847"/>
          <c:y val="0.90824544659190465"/>
          <c:w val="0.31380776716319347"/>
          <c:h val="8.6931564110041826E-2"/>
        </c:manualLayout>
      </c:layout>
    </c:legend>
    <c:plotVisOnly val="1"/>
    <c:dispBlanksAs val="gap"/>
  </c:chart>
  <c:txPr>
    <a:bodyPr/>
    <a:lstStyle/>
    <a:p>
      <a:pPr>
        <a:defRPr>
          <a:latin typeface="+mj-lt"/>
        </a:defRPr>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200"/>
            </a:pPr>
            <a:r>
              <a:rPr lang="el-GR" sz="1200"/>
              <a:t>Μ.Ο. εσόδων ανά λεπτό</a:t>
            </a:r>
            <a:endParaRPr lang="en-US" sz="1200"/>
          </a:p>
        </c:rich>
      </c:tx>
      <c:layout>
        <c:manualLayout>
          <c:xMode val="edge"/>
          <c:yMode val="edge"/>
          <c:x val="0.17853179768859501"/>
          <c:y val="5.2921719955898845E-2"/>
        </c:manualLayout>
      </c:layout>
    </c:title>
    <c:plotArea>
      <c:layout>
        <c:manualLayout>
          <c:layoutTarget val="inner"/>
          <c:xMode val="edge"/>
          <c:yMode val="edge"/>
          <c:x val="0.25015282113404647"/>
          <c:y val="0.24644887966733037"/>
          <c:w val="0.68110375995899897"/>
          <c:h val="0.63157593172959492"/>
        </c:manualLayout>
      </c:layout>
      <c:barChart>
        <c:barDir val="col"/>
        <c:grouping val="clustered"/>
        <c:ser>
          <c:idx val="0"/>
          <c:order val="0"/>
          <c:spPr>
            <a:solidFill>
              <a:srgbClr val="31B6FD"/>
            </a:solidFill>
          </c:spPr>
          <c:dPt>
            <c:idx val="0"/>
            <c:spPr>
              <a:solidFill>
                <a:srgbClr val="FF0000"/>
              </a:solidFill>
            </c:spPr>
          </c:dPt>
          <c:cat>
            <c:strRef>
              <c:f>Sheet4!$B$26:$C$26</c:f>
              <c:strCache>
                <c:ptCount val="2"/>
                <c:pt idx="0">
                  <c:v>ΗΠΑ</c:v>
                </c:pt>
                <c:pt idx="1">
                  <c:v>ΕΕ</c:v>
                </c:pt>
              </c:strCache>
            </c:strRef>
          </c:cat>
          <c:val>
            <c:numRef>
              <c:f>Sheet4!$B$27:$C$27</c:f>
              <c:numCache>
                <c:formatCode>"€"#,##0.00</c:formatCode>
                <c:ptCount val="2"/>
                <c:pt idx="0">
                  <c:v>2.2000000000000016E-2</c:v>
                </c:pt>
                <c:pt idx="1">
                  <c:v>7.3000000000000009E-2</c:v>
                </c:pt>
              </c:numCache>
            </c:numRef>
          </c:val>
        </c:ser>
        <c:axId val="101376384"/>
        <c:axId val="101377920"/>
      </c:barChart>
      <c:catAx>
        <c:axId val="101376384"/>
        <c:scaling>
          <c:orientation val="minMax"/>
        </c:scaling>
        <c:axPos val="b"/>
        <c:tickLblPos val="nextTo"/>
        <c:txPr>
          <a:bodyPr/>
          <a:lstStyle/>
          <a:p>
            <a:pPr>
              <a:defRPr sz="1100" b="0"/>
            </a:pPr>
            <a:endParaRPr lang="en-US"/>
          </a:p>
        </c:txPr>
        <c:crossAx val="101377920"/>
        <c:crosses val="autoZero"/>
        <c:auto val="1"/>
        <c:lblAlgn val="ctr"/>
        <c:lblOffset val="100"/>
      </c:catAx>
      <c:valAx>
        <c:axId val="101377920"/>
        <c:scaling>
          <c:orientation val="minMax"/>
        </c:scaling>
        <c:axPos val="l"/>
        <c:majorGridlines/>
        <c:numFmt formatCode="&quot;€&quot;#,##0.00" sourceLinked="1"/>
        <c:tickLblPos val="nextTo"/>
        <c:txPr>
          <a:bodyPr/>
          <a:lstStyle/>
          <a:p>
            <a:pPr>
              <a:defRPr sz="1100" b="0"/>
            </a:pPr>
            <a:endParaRPr lang="en-US"/>
          </a:p>
        </c:txPr>
        <c:crossAx val="101376384"/>
        <c:crosses val="autoZero"/>
        <c:crossBetween val="between"/>
      </c:valAx>
    </c:plotArea>
    <c:plotVisOnly val="1"/>
    <c:dispBlanksAs val="gap"/>
  </c:chart>
  <c:txPr>
    <a:bodyPr/>
    <a:lstStyle/>
    <a:p>
      <a:pPr>
        <a:defRPr b="1">
          <a:latin typeface="+mj-lt"/>
        </a:defRPr>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200"/>
            </a:pPr>
            <a:r>
              <a:rPr lang="el-GR" sz="1200"/>
              <a:t>Μηνιαία χρήση φωνής ανά συνδρομή (λεπτά)</a:t>
            </a:r>
            <a:endParaRPr lang="en-US" sz="1200"/>
          </a:p>
        </c:rich>
      </c:tx>
      <c:layout>
        <c:manualLayout>
          <c:xMode val="edge"/>
          <c:yMode val="edge"/>
          <c:x val="0.14940706756413627"/>
          <c:y val="5.2921719955898845E-2"/>
        </c:manualLayout>
      </c:layout>
    </c:title>
    <c:plotArea>
      <c:layout>
        <c:manualLayout>
          <c:layoutTarget val="inner"/>
          <c:xMode val="edge"/>
          <c:yMode val="edge"/>
          <c:x val="0.21489583333333423"/>
          <c:y val="0.24624747154676346"/>
          <c:w val="0.70866898148148105"/>
          <c:h val="0.63578744498172601"/>
        </c:manualLayout>
      </c:layout>
      <c:barChart>
        <c:barDir val="col"/>
        <c:grouping val="clustered"/>
        <c:ser>
          <c:idx val="0"/>
          <c:order val="0"/>
          <c:dPt>
            <c:idx val="0"/>
            <c:spPr>
              <a:solidFill>
                <a:srgbClr val="FF0000"/>
              </a:solidFill>
            </c:spPr>
          </c:dPt>
          <c:cat>
            <c:strRef>
              <c:f>Sheet4!$E$26:$F$26</c:f>
              <c:strCache>
                <c:ptCount val="2"/>
                <c:pt idx="0">
                  <c:v>ΗΠΑ</c:v>
                </c:pt>
                <c:pt idx="1">
                  <c:v>ΕΕ</c:v>
                </c:pt>
              </c:strCache>
            </c:strRef>
          </c:cat>
          <c:val>
            <c:numRef>
              <c:f>Sheet4!$E$27:$F$27</c:f>
              <c:numCache>
                <c:formatCode>General</c:formatCode>
                <c:ptCount val="2"/>
                <c:pt idx="0">
                  <c:v>900</c:v>
                </c:pt>
                <c:pt idx="1">
                  <c:v>185</c:v>
                </c:pt>
              </c:numCache>
            </c:numRef>
          </c:val>
        </c:ser>
        <c:axId val="101463552"/>
        <c:axId val="101465088"/>
      </c:barChart>
      <c:catAx>
        <c:axId val="101463552"/>
        <c:scaling>
          <c:orientation val="minMax"/>
        </c:scaling>
        <c:axPos val="b"/>
        <c:tickLblPos val="nextTo"/>
        <c:txPr>
          <a:bodyPr/>
          <a:lstStyle/>
          <a:p>
            <a:pPr>
              <a:defRPr sz="1100"/>
            </a:pPr>
            <a:endParaRPr lang="en-US"/>
          </a:p>
        </c:txPr>
        <c:crossAx val="101465088"/>
        <c:crosses val="autoZero"/>
        <c:auto val="1"/>
        <c:lblAlgn val="ctr"/>
        <c:lblOffset val="100"/>
      </c:catAx>
      <c:valAx>
        <c:axId val="101465088"/>
        <c:scaling>
          <c:orientation val="minMax"/>
        </c:scaling>
        <c:axPos val="l"/>
        <c:majorGridlines/>
        <c:numFmt formatCode="General" sourceLinked="1"/>
        <c:tickLblPos val="nextTo"/>
        <c:txPr>
          <a:bodyPr/>
          <a:lstStyle/>
          <a:p>
            <a:pPr>
              <a:defRPr sz="1100"/>
            </a:pPr>
            <a:endParaRPr lang="en-US"/>
          </a:p>
        </c:txPr>
        <c:crossAx val="101463552"/>
        <c:crosses val="autoZero"/>
        <c:crossBetween val="between"/>
      </c:valAx>
    </c:plotArea>
    <c:plotVisOnly val="1"/>
    <c:dispBlanksAs val="gap"/>
  </c:chart>
  <c:txPr>
    <a:bodyPr/>
    <a:lstStyle/>
    <a:p>
      <a:pPr>
        <a:defRPr>
          <a:latin typeface="+mj-lt"/>
        </a:defRPr>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100"/>
            </a:pPr>
            <a:r>
              <a:rPr lang="el-GR" sz="1100"/>
              <a:t>Κίνηση δεδομένων ανά σύνδεση (ΜΒ)</a:t>
            </a:r>
            <a:endParaRPr lang="en-US" sz="1100"/>
          </a:p>
        </c:rich>
      </c:tx>
      <c:layout>
        <c:manualLayout>
          <c:xMode val="edge"/>
          <c:yMode val="edge"/>
          <c:x val="9.5576422402845265E-2"/>
          <c:y val="0.105843439911797"/>
        </c:manualLayout>
      </c:layout>
    </c:title>
    <c:plotArea>
      <c:layout>
        <c:manualLayout>
          <c:layoutTarget val="inner"/>
          <c:xMode val="edge"/>
          <c:yMode val="edge"/>
          <c:x val="0.18509583333333426"/>
          <c:y val="0.32432194046306639"/>
          <c:w val="0.73846898148148099"/>
          <c:h val="0.55901553099688461"/>
        </c:manualLayout>
      </c:layout>
      <c:barChart>
        <c:barDir val="col"/>
        <c:grouping val="clustered"/>
        <c:ser>
          <c:idx val="0"/>
          <c:order val="0"/>
          <c:dPt>
            <c:idx val="0"/>
            <c:spPr>
              <a:solidFill>
                <a:srgbClr val="FF0000"/>
              </a:solidFill>
            </c:spPr>
          </c:dPt>
          <c:cat>
            <c:strRef>
              <c:f>Sheet4!$H$26:$I$26</c:f>
              <c:strCache>
                <c:ptCount val="2"/>
                <c:pt idx="0">
                  <c:v>ΗΠΑ</c:v>
                </c:pt>
                <c:pt idx="1">
                  <c:v>ΕΕ</c:v>
                </c:pt>
              </c:strCache>
            </c:strRef>
          </c:cat>
          <c:val>
            <c:numRef>
              <c:f>Sheet4!$H$27:$I$27</c:f>
              <c:numCache>
                <c:formatCode>General</c:formatCode>
                <c:ptCount val="2"/>
                <c:pt idx="0">
                  <c:v>485</c:v>
                </c:pt>
                <c:pt idx="1">
                  <c:v>375</c:v>
                </c:pt>
              </c:numCache>
            </c:numRef>
          </c:val>
        </c:ser>
        <c:axId val="101481088"/>
        <c:axId val="101486976"/>
      </c:barChart>
      <c:catAx>
        <c:axId val="101481088"/>
        <c:scaling>
          <c:orientation val="minMax"/>
        </c:scaling>
        <c:axPos val="b"/>
        <c:tickLblPos val="nextTo"/>
        <c:txPr>
          <a:bodyPr/>
          <a:lstStyle/>
          <a:p>
            <a:pPr>
              <a:defRPr sz="1100"/>
            </a:pPr>
            <a:endParaRPr lang="en-US"/>
          </a:p>
        </c:txPr>
        <c:crossAx val="101486976"/>
        <c:crosses val="autoZero"/>
        <c:auto val="1"/>
        <c:lblAlgn val="ctr"/>
        <c:lblOffset val="100"/>
      </c:catAx>
      <c:valAx>
        <c:axId val="101486976"/>
        <c:scaling>
          <c:orientation val="minMax"/>
        </c:scaling>
        <c:axPos val="l"/>
        <c:majorGridlines/>
        <c:numFmt formatCode="General" sourceLinked="1"/>
        <c:tickLblPos val="nextTo"/>
        <c:txPr>
          <a:bodyPr/>
          <a:lstStyle/>
          <a:p>
            <a:pPr>
              <a:defRPr sz="1100"/>
            </a:pPr>
            <a:endParaRPr lang="en-US"/>
          </a:p>
        </c:txPr>
        <c:crossAx val="101481088"/>
        <c:crosses val="autoZero"/>
        <c:crossBetween val="between"/>
      </c:valAx>
    </c:plotArea>
    <c:plotVisOnly val="1"/>
    <c:dispBlanksAs val="gap"/>
  </c:chart>
  <c:txPr>
    <a:bodyPr/>
    <a:lstStyle/>
    <a:p>
      <a:pPr>
        <a:defRPr>
          <a:latin typeface="+mj-lt"/>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l-GR" sz="1100" dirty="0"/>
              <a:t>Συνδέσεις  </a:t>
            </a:r>
            <a:r>
              <a:rPr lang="el-GR" sz="1100" dirty="0" smtClean="0"/>
              <a:t>Μ2Μ</a:t>
            </a:r>
            <a:endParaRPr lang="el-GR" sz="1100" dirty="0"/>
          </a:p>
        </c:rich>
      </c:tx>
      <c:layout/>
    </c:title>
    <c:plotArea>
      <c:layout/>
      <c:barChart>
        <c:barDir val="col"/>
        <c:grouping val="clustered"/>
        <c:ser>
          <c:idx val="0"/>
          <c:order val="0"/>
          <c:spPr>
            <a:solidFill>
              <a:srgbClr val="002060"/>
            </a:solidFill>
          </c:spPr>
          <c:dLbls>
            <c:txPr>
              <a:bodyPr/>
              <a:lstStyle/>
              <a:p>
                <a:pPr>
                  <a:defRPr sz="1100" b="1"/>
                </a:pPr>
                <a:endParaRPr lang="en-US"/>
              </a:p>
            </c:txPr>
            <c:showVal val="1"/>
          </c:dLbls>
          <c:cat>
            <c:numRef>
              <c:f>Sheet10!$B$28:$G$28</c:f>
              <c:numCache>
                <c:formatCode>General</c:formatCode>
                <c:ptCount val="6"/>
                <c:pt idx="0">
                  <c:v>2013</c:v>
                </c:pt>
                <c:pt idx="1">
                  <c:v>2014</c:v>
                </c:pt>
                <c:pt idx="2">
                  <c:v>2015</c:v>
                </c:pt>
                <c:pt idx="3">
                  <c:v>2016</c:v>
                </c:pt>
                <c:pt idx="4">
                  <c:v>2017</c:v>
                </c:pt>
                <c:pt idx="5">
                  <c:v>2018</c:v>
                </c:pt>
              </c:numCache>
            </c:numRef>
          </c:cat>
          <c:val>
            <c:numRef>
              <c:f>Sheet10!$B$29:$G$29</c:f>
              <c:numCache>
                <c:formatCode>General</c:formatCode>
                <c:ptCount val="6"/>
                <c:pt idx="0">
                  <c:v>2.2999999999999998</c:v>
                </c:pt>
                <c:pt idx="1">
                  <c:v>2.9</c:v>
                </c:pt>
                <c:pt idx="2">
                  <c:v>3.7</c:v>
                </c:pt>
                <c:pt idx="3">
                  <c:v>4.7</c:v>
                </c:pt>
                <c:pt idx="4">
                  <c:v>5.9</c:v>
                </c:pt>
                <c:pt idx="5">
                  <c:v>7.3</c:v>
                </c:pt>
              </c:numCache>
            </c:numRef>
          </c:val>
        </c:ser>
        <c:axId val="78973568"/>
        <c:axId val="78987648"/>
      </c:barChart>
      <c:catAx>
        <c:axId val="78973568"/>
        <c:scaling>
          <c:orientation val="minMax"/>
        </c:scaling>
        <c:axPos val="b"/>
        <c:numFmt formatCode="General" sourceLinked="1"/>
        <c:tickLblPos val="nextTo"/>
        <c:txPr>
          <a:bodyPr/>
          <a:lstStyle/>
          <a:p>
            <a:pPr>
              <a:defRPr sz="1100"/>
            </a:pPr>
            <a:endParaRPr lang="en-US"/>
          </a:p>
        </c:txPr>
        <c:crossAx val="78987648"/>
        <c:crosses val="autoZero"/>
        <c:auto val="1"/>
        <c:lblAlgn val="ctr"/>
        <c:lblOffset val="100"/>
      </c:catAx>
      <c:valAx>
        <c:axId val="78987648"/>
        <c:scaling>
          <c:orientation val="minMax"/>
        </c:scaling>
        <c:axPos val="l"/>
        <c:title>
          <c:tx>
            <c:rich>
              <a:bodyPr rot="-5400000" vert="horz"/>
              <a:lstStyle/>
              <a:p>
                <a:pPr>
                  <a:defRPr/>
                </a:pPr>
                <a:r>
                  <a:rPr lang="el-GR" dirty="0" smtClean="0"/>
                  <a:t>Δισ. συνδέσεις</a:t>
                </a:r>
                <a:endParaRPr lang="en-US" dirty="0"/>
              </a:p>
            </c:rich>
          </c:tx>
          <c:layout/>
        </c:title>
        <c:numFmt formatCode="General" sourceLinked="1"/>
        <c:tickLblPos val="nextTo"/>
        <c:txPr>
          <a:bodyPr/>
          <a:lstStyle/>
          <a:p>
            <a:pPr>
              <a:defRPr sz="1100"/>
            </a:pPr>
            <a:endParaRPr lang="en-US"/>
          </a:p>
        </c:txPr>
        <c:crossAx val="78973568"/>
        <c:crosses val="autoZero"/>
        <c:crossBetween val="between"/>
      </c:valAx>
    </c:plotArea>
    <c:plotVisOnly val="1"/>
    <c:dispBlanksAs val="gap"/>
  </c:chart>
  <c:txPr>
    <a:bodyPr/>
    <a:lstStyle/>
    <a:p>
      <a:pPr>
        <a:defRPr>
          <a:latin typeface="+mj-lt"/>
        </a:defRPr>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200"/>
            </a:pPr>
            <a:r>
              <a:rPr lang="el-GR" sz="1200"/>
              <a:t>Μηναία έσοδα ανά συνδρομή </a:t>
            </a:r>
            <a:endParaRPr lang="en-US" sz="1200"/>
          </a:p>
        </c:rich>
      </c:tx>
      <c:layout>
        <c:manualLayout>
          <c:xMode val="edge"/>
          <c:yMode val="edge"/>
          <c:x val="9.3053086106172717E-2"/>
          <c:y val="0.105843439911797"/>
        </c:manualLayout>
      </c:layout>
    </c:title>
    <c:plotArea>
      <c:layout>
        <c:manualLayout>
          <c:layoutTarget val="inner"/>
          <c:xMode val="edge"/>
          <c:yMode val="edge"/>
          <c:x val="0.18509583333333426"/>
          <c:y val="0.30781203066265272"/>
          <c:w val="0.73887083333333847"/>
          <c:h val="0.56349998697792258"/>
        </c:manualLayout>
      </c:layout>
      <c:barChart>
        <c:barDir val="col"/>
        <c:grouping val="clustered"/>
        <c:ser>
          <c:idx val="0"/>
          <c:order val="0"/>
          <c:dPt>
            <c:idx val="0"/>
            <c:spPr>
              <a:solidFill>
                <a:srgbClr val="FF0000"/>
              </a:solidFill>
            </c:spPr>
          </c:dPt>
          <c:cat>
            <c:strRef>
              <c:f>Sheet4!$K$26:$L$26</c:f>
              <c:strCache>
                <c:ptCount val="2"/>
                <c:pt idx="0">
                  <c:v>ΗΠΑ</c:v>
                </c:pt>
                <c:pt idx="1">
                  <c:v>ΕΕ</c:v>
                </c:pt>
              </c:strCache>
            </c:strRef>
          </c:cat>
          <c:val>
            <c:numRef>
              <c:f>Sheet4!$K$27:$L$27</c:f>
              <c:numCache>
                <c:formatCode>"€"#,##0</c:formatCode>
                <c:ptCount val="2"/>
                <c:pt idx="0">
                  <c:v>50</c:v>
                </c:pt>
                <c:pt idx="1">
                  <c:v>28</c:v>
                </c:pt>
              </c:numCache>
            </c:numRef>
          </c:val>
        </c:ser>
        <c:axId val="101519360"/>
        <c:axId val="101520896"/>
      </c:barChart>
      <c:catAx>
        <c:axId val="101519360"/>
        <c:scaling>
          <c:orientation val="minMax"/>
        </c:scaling>
        <c:axPos val="b"/>
        <c:tickLblPos val="nextTo"/>
        <c:txPr>
          <a:bodyPr/>
          <a:lstStyle/>
          <a:p>
            <a:pPr>
              <a:defRPr sz="1100"/>
            </a:pPr>
            <a:endParaRPr lang="en-US"/>
          </a:p>
        </c:txPr>
        <c:crossAx val="101520896"/>
        <c:crosses val="autoZero"/>
        <c:auto val="1"/>
        <c:lblAlgn val="ctr"/>
        <c:lblOffset val="100"/>
      </c:catAx>
      <c:valAx>
        <c:axId val="101520896"/>
        <c:scaling>
          <c:orientation val="minMax"/>
        </c:scaling>
        <c:axPos val="l"/>
        <c:majorGridlines/>
        <c:numFmt formatCode="&quot;€&quot;#,##0" sourceLinked="1"/>
        <c:tickLblPos val="nextTo"/>
        <c:txPr>
          <a:bodyPr/>
          <a:lstStyle/>
          <a:p>
            <a:pPr>
              <a:defRPr sz="1100"/>
            </a:pPr>
            <a:endParaRPr lang="en-US"/>
          </a:p>
        </c:txPr>
        <c:crossAx val="101519360"/>
        <c:crosses val="autoZero"/>
        <c:crossBetween val="between"/>
      </c:valAx>
    </c:plotArea>
    <c:plotVisOnly val="1"/>
    <c:dispBlanksAs val="gap"/>
  </c:chart>
  <c:txPr>
    <a:bodyPr/>
    <a:lstStyle/>
    <a:p>
      <a:pPr>
        <a:defRPr>
          <a:latin typeface="+mj-lt"/>
        </a:defRPr>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l-GR" sz="1200"/>
              <a:t>Μηναία κατανάλωση </a:t>
            </a:r>
            <a:r>
              <a:rPr lang="en-US" sz="1200"/>
              <a:t>Exabytes (</a:t>
            </a:r>
            <a:r>
              <a:rPr lang="el-GR" sz="1200"/>
              <a:t>μόνο ίντερνετ)</a:t>
            </a:r>
            <a:endParaRPr lang="en-US" sz="1200"/>
          </a:p>
        </c:rich>
      </c:tx>
      <c:layout/>
    </c:title>
    <c:plotArea>
      <c:layout>
        <c:manualLayout>
          <c:layoutTarget val="inner"/>
          <c:xMode val="edge"/>
          <c:yMode val="edge"/>
          <c:x val="8.7446850393700815E-2"/>
          <c:y val="0.14485294117647227"/>
          <c:w val="0.64361475648877986"/>
          <c:h val="0.73780174291939393"/>
        </c:manualLayout>
      </c:layout>
      <c:barChart>
        <c:barDir val="col"/>
        <c:grouping val="stacked"/>
        <c:ser>
          <c:idx val="0"/>
          <c:order val="0"/>
          <c:tx>
            <c:strRef>
              <c:f>Sheet7!$A$29</c:f>
              <c:strCache>
                <c:ptCount val="1"/>
                <c:pt idx="0">
                  <c:v>σταθερή (WiFi) (25% ρυθμός αύξησης)</c:v>
                </c:pt>
              </c:strCache>
            </c:strRef>
          </c:tx>
          <c:cat>
            <c:numRef>
              <c:f>Sheet7!$B$28:$G$28</c:f>
              <c:numCache>
                <c:formatCode>General</c:formatCode>
                <c:ptCount val="6"/>
                <c:pt idx="0">
                  <c:v>2013</c:v>
                </c:pt>
                <c:pt idx="1">
                  <c:v>2014</c:v>
                </c:pt>
                <c:pt idx="2">
                  <c:v>2015</c:v>
                </c:pt>
                <c:pt idx="3">
                  <c:v>2016</c:v>
                </c:pt>
                <c:pt idx="4">
                  <c:v>2017</c:v>
                </c:pt>
                <c:pt idx="5">
                  <c:v>2018</c:v>
                </c:pt>
              </c:numCache>
            </c:numRef>
          </c:cat>
          <c:val>
            <c:numRef>
              <c:f>Sheet7!$B$29:$G$29</c:f>
              <c:numCache>
                <c:formatCode>General</c:formatCode>
                <c:ptCount val="6"/>
                <c:pt idx="0">
                  <c:v>19</c:v>
                </c:pt>
                <c:pt idx="1">
                  <c:v>27</c:v>
                </c:pt>
                <c:pt idx="2">
                  <c:v>34</c:v>
                </c:pt>
                <c:pt idx="3">
                  <c:v>41</c:v>
                </c:pt>
                <c:pt idx="4">
                  <c:v>52</c:v>
                </c:pt>
                <c:pt idx="5">
                  <c:v>64</c:v>
                </c:pt>
              </c:numCache>
            </c:numRef>
          </c:val>
        </c:ser>
        <c:ser>
          <c:idx val="1"/>
          <c:order val="1"/>
          <c:tx>
            <c:strRef>
              <c:f>Sheet7!$A$30</c:f>
              <c:strCache>
                <c:ptCount val="1"/>
                <c:pt idx="0">
                  <c:v>σταθερή (ενσύρματη) (12% ρυθμός αύξησης)</c:v>
                </c:pt>
              </c:strCache>
            </c:strRef>
          </c:tx>
          <c:cat>
            <c:numRef>
              <c:f>Sheet7!$B$28:$G$28</c:f>
              <c:numCache>
                <c:formatCode>General</c:formatCode>
                <c:ptCount val="6"/>
                <c:pt idx="0">
                  <c:v>2013</c:v>
                </c:pt>
                <c:pt idx="1">
                  <c:v>2014</c:v>
                </c:pt>
                <c:pt idx="2">
                  <c:v>2015</c:v>
                </c:pt>
                <c:pt idx="3">
                  <c:v>2016</c:v>
                </c:pt>
                <c:pt idx="4">
                  <c:v>2017</c:v>
                </c:pt>
                <c:pt idx="5">
                  <c:v>2018</c:v>
                </c:pt>
              </c:numCache>
            </c:numRef>
          </c:cat>
          <c:val>
            <c:numRef>
              <c:f>Sheet7!$B$30:$G$30</c:f>
              <c:numCache>
                <c:formatCode>General</c:formatCode>
                <c:ptCount val="6"/>
                <c:pt idx="0">
                  <c:v>15</c:v>
                </c:pt>
                <c:pt idx="1">
                  <c:v>17</c:v>
                </c:pt>
                <c:pt idx="2">
                  <c:v>18</c:v>
                </c:pt>
                <c:pt idx="3">
                  <c:v>19</c:v>
                </c:pt>
                <c:pt idx="4">
                  <c:v>24</c:v>
                </c:pt>
                <c:pt idx="5">
                  <c:v>27</c:v>
                </c:pt>
              </c:numCache>
            </c:numRef>
          </c:val>
        </c:ser>
        <c:ser>
          <c:idx val="2"/>
          <c:order val="2"/>
          <c:tx>
            <c:strRef>
              <c:f>Sheet7!$A$31</c:f>
              <c:strCache>
                <c:ptCount val="1"/>
                <c:pt idx="0">
                  <c:v>δεδομένα κινητής (61% ρυθμός αύξησης)</c:v>
                </c:pt>
              </c:strCache>
            </c:strRef>
          </c:tx>
          <c:cat>
            <c:numRef>
              <c:f>Sheet7!$B$28:$G$28</c:f>
              <c:numCache>
                <c:formatCode>General</c:formatCode>
                <c:ptCount val="6"/>
                <c:pt idx="0">
                  <c:v>2013</c:v>
                </c:pt>
                <c:pt idx="1">
                  <c:v>2014</c:v>
                </c:pt>
                <c:pt idx="2">
                  <c:v>2015</c:v>
                </c:pt>
                <c:pt idx="3">
                  <c:v>2016</c:v>
                </c:pt>
                <c:pt idx="4">
                  <c:v>2017</c:v>
                </c:pt>
                <c:pt idx="5">
                  <c:v>2018</c:v>
                </c:pt>
              </c:numCache>
            </c:numRef>
          </c:cat>
          <c:val>
            <c:numRef>
              <c:f>Sheet7!$B$31:$G$31</c:f>
              <c:numCache>
                <c:formatCode>General</c:formatCode>
                <c:ptCount val="6"/>
                <c:pt idx="0">
                  <c:v>1</c:v>
                </c:pt>
                <c:pt idx="1">
                  <c:v>2</c:v>
                </c:pt>
                <c:pt idx="2">
                  <c:v>4</c:v>
                </c:pt>
                <c:pt idx="3">
                  <c:v>6</c:v>
                </c:pt>
                <c:pt idx="4">
                  <c:v>9</c:v>
                </c:pt>
                <c:pt idx="5">
                  <c:v>13</c:v>
                </c:pt>
              </c:numCache>
            </c:numRef>
          </c:val>
        </c:ser>
        <c:overlap val="100"/>
        <c:axId val="101558912"/>
        <c:axId val="101572992"/>
      </c:barChart>
      <c:catAx>
        <c:axId val="101558912"/>
        <c:scaling>
          <c:orientation val="minMax"/>
        </c:scaling>
        <c:axPos val="b"/>
        <c:numFmt formatCode="General" sourceLinked="1"/>
        <c:tickLblPos val="nextTo"/>
        <c:txPr>
          <a:bodyPr/>
          <a:lstStyle/>
          <a:p>
            <a:pPr>
              <a:defRPr sz="1100"/>
            </a:pPr>
            <a:endParaRPr lang="en-US"/>
          </a:p>
        </c:txPr>
        <c:crossAx val="101572992"/>
        <c:crosses val="autoZero"/>
        <c:auto val="1"/>
        <c:lblAlgn val="ctr"/>
        <c:lblOffset val="100"/>
      </c:catAx>
      <c:valAx>
        <c:axId val="101572992"/>
        <c:scaling>
          <c:orientation val="minMax"/>
          <c:max val="140"/>
        </c:scaling>
        <c:axPos val="l"/>
        <c:majorGridlines/>
        <c:numFmt formatCode="General" sourceLinked="1"/>
        <c:tickLblPos val="nextTo"/>
        <c:txPr>
          <a:bodyPr/>
          <a:lstStyle/>
          <a:p>
            <a:pPr>
              <a:defRPr sz="1100"/>
            </a:pPr>
            <a:endParaRPr lang="en-US"/>
          </a:p>
        </c:txPr>
        <c:crossAx val="101558912"/>
        <c:crosses val="autoZero"/>
        <c:crossBetween val="between"/>
        <c:majorUnit val="70"/>
        <c:minorUnit val="12"/>
      </c:valAx>
    </c:plotArea>
    <c:legend>
      <c:legendPos val="r"/>
      <c:layout>
        <c:manualLayout>
          <c:xMode val="edge"/>
          <c:yMode val="edge"/>
          <c:x val="0.75000000000000266"/>
          <c:y val="0.22926532810761416"/>
          <c:w val="0.22916666666666688"/>
          <c:h val="0.64227942479287592"/>
        </c:manualLayout>
      </c:layout>
      <c:txPr>
        <a:bodyPr/>
        <a:lstStyle/>
        <a:p>
          <a:pPr>
            <a:defRPr sz="1100"/>
          </a:pPr>
          <a:endParaRPr lang="en-US"/>
        </a:p>
      </c:txPr>
    </c:legend>
    <c:plotVisOnly val="1"/>
    <c:dispBlanksAs val="gap"/>
  </c:chart>
  <c:txPr>
    <a:bodyPr/>
    <a:lstStyle/>
    <a:p>
      <a:pPr>
        <a:defRPr>
          <a:latin typeface="+mj-lt"/>
        </a:defRPr>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l-GR" sz="1100"/>
              <a:t>Κίνηση δεδομένων μέσω</a:t>
            </a:r>
            <a:r>
              <a:rPr lang="el-GR" sz="1100" baseline="0"/>
              <a:t> κινητών δικτύων</a:t>
            </a:r>
            <a:endParaRPr lang="en-US" sz="1100"/>
          </a:p>
        </c:rich>
      </c:tx>
      <c:layout/>
    </c:title>
    <c:plotArea>
      <c:layout/>
      <c:barChart>
        <c:barDir val="col"/>
        <c:grouping val="clustered"/>
        <c:ser>
          <c:idx val="0"/>
          <c:order val="0"/>
          <c:spPr>
            <a:solidFill>
              <a:srgbClr val="FF0066"/>
            </a:solidFill>
          </c:spPr>
          <c:dLbls>
            <c:txPr>
              <a:bodyPr/>
              <a:lstStyle/>
              <a:p>
                <a:pPr>
                  <a:defRPr b="1"/>
                </a:pPr>
                <a:endParaRPr lang="en-US"/>
              </a:p>
            </c:txPr>
            <c:showVal val="1"/>
          </c:dLbls>
          <c:cat>
            <c:numRef>
              <c:f>'Scenaria 2'!$D$102:$I$102</c:f>
              <c:numCache>
                <c:formatCode>General</c:formatCode>
                <c:ptCount val="6"/>
                <c:pt idx="0">
                  <c:v>2013</c:v>
                </c:pt>
                <c:pt idx="1">
                  <c:v>2014</c:v>
                </c:pt>
                <c:pt idx="2">
                  <c:v>2015</c:v>
                </c:pt>
                <c:pt idx="3">
                  <c:v>2016</c:v>
                </c:pt>
                <c:pt idx="4">
                  <c:v>2017</c:v>
                </c:pt>
                <c:pt idx="5">
                  <c:v>2018</c:v>
                </c:pt>
              </c:numCache>
            </c:numRef>
          </c:cat>
          <c:val>
            <c:numRef>
              <c:f>'Scenaria 2'!$D$103:$I$103</c:f>
              <c:numCache>
                <c:formatCode>#,##0.0</c:formatCode>
                <c:ptCount val="6"/>
                <c:pt idx="0">
                  <c:v>1.487757</c:v>
                </c:pt>
                <c:pt idx="1">
                  <c:v>2.5926339999999977</c:v>
                </c:pt>
                <c:pt idx="2">
                  <c:v>4.3517149999999845</c:v>
                </c:pt>
                <c:pt idx="3">
                  <c:v>6.9990960000000024</c:v>
                </c:pt>
                <c:pt idx="4">
                  <c:v>10.808948000000001</c:v>
                </c:pt>
                <c:pt idx="5">
                  <c:v>15.861049000000024</c:v>
                </c:pt>
              </c:numCache>
            </c:numRef>
          </c:val>
        </c:ser>
        <c:gapWidth val="25"/>
        <c:axId val="101627008"/>
        <c:axId val="101628544"/>
      </c:barChart>
      <c:catAx>
        <c:axId val="101627008"/>
        <c:scaling>
          <c:orientation val="minMax"/>
        </c:scaling>
        <c:axPos val="b"/>
        <c:numFmt formatCode="General" sourceLinked="1"/>
        <c:tickLblPos val="nextTo"/>
        <c:crossAx val="101628544"/>
        <c:crosses val="autoZero"/>
        <c:auto val="1"/>
        <c:lblAlgn val="ctr"/>
        <c:lblOffset val="100"/>
      </c:catAx>
      <c:valAx>
        <c:axId val="101628544"/>
        <c:scaling>
          <c:orientation val="minMax"/>
        </c:scaling>
        <c:axPos val="l"/>
        <c:title>
          <c:tx>
            <c:rich>
              <a:bodyPr rot="-5400000" vert="horz"/>
              <a:lstStyle/>
              <a:p>
                <a:pPr>
                  <a:defRPr/>
                </a:pPr>
                <a:r>
                  <a:rPr lang="en-US"/>
                  <a:t>exabytes </a:t>
                </a:r>
                <a:r>
                  <a:rPr lang="el-GR"/>
                  <a:t>ανά μήνα</a:t>
                </a:r>
              </a:p>
            </c:rich>
          </c:tx>
          <c:layout/>
        </c:title>
        <c:numFmt formatCode="#,##0" sourceLinked="0"/>
        <c:tickLblPos val="nextTo"/>
        <c:crossAx val="101627008"/>
        <c:crosses val="autoZero"/>
        <c:crossBetween val="between"/>
      </c:valAx>
    </c:plotArea>
    <c:plotVisOnly val="1"/>
    <c:dispBlanksAs val="gap"/>
  </c:chart>
  <c:spPr>
    <a:ln>
      <a:noFill/>
    </a:ln>
  </c:sp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a:t>Συνδέσεις  Μ2Μ</a:t>
            </a:r>
          </a:p>
          <a:p>
            <a:pPr>
              <a:defRPr sz="1200"/>
            </a:pPr>
            <a:r>
              <a:rPr lang="el-GR" sz="1200"/>
              <a:t>ρυθμός αύξηση 26% </a:t>
            </a:r>
            <a:endParaRPr lang="en-US" sz="1200"/>
          </a:p>
        </c:rich>
      </c:tx>
      <c:layout/>
    </c:title>
    <c:plotArea>
      <c:layout/>
      <c:barChart>
        <c:barDir val="col"/>
        <c:grouping val="clustered"/>
        <c:ser>
          <c:idx val="0"/>
          <c:order val="0"/>
          <c:dLbls>
            <c:txPr>
              <a:bodyPr/>
              <a:lstStyle/>
              <a:p>
                <a:pPr>
                  <a:defRPr sz="1100" b="1"/>
                </a:pPr>
                <a:endParaRPr lang="en-US"/>
              </a:p>
            </c:txPr>
            <c:showVal val="1"/>
          </c:dLbls>
          <c:cat>
            <c:numRef>
              <c:f>Sheet10!$B$28:$G$28</c:f>
              <c:numCache>
                <c:formatCode>General</c:formatCode>
                <c:ptCount val="6"/>
                <c:pt idx="0">
                  <c:v>2013</c:v>
                </c:pt>
                <c:pt idx="1">
                  <c:v>2014</c:v>
                </c:pt>
                <c:pt idx="2">
                  <c:v>2015</c:v>
                </c:pt>
                <c:pt idx="3">
                  <c:v>2016</c:v>
                </c:pt>
                <c:pt idx="4">
                  <c:v>2017</c:v>
                </c:pt>
                <c:pt idx="5">
                  <c:v>2018</c:v>
                </c:pt>
              </c:numCache>
            </c:numRef>
          </c:cat>
          <c:val>
            <c:numRef>
              <c:f>Sheet10!$B$29:$G$29</c:f>
              <c:numCache>
                <c:formatCode>General</c:formatCode>
                <c:ptCount val="6"/>
                <c:pt idx="0">
                  <c:v>2.2999999999999998</c:v>
                </c:pt>
                <c:pt idx="1">
                  <c:v>2.9</c:v>
                </c:pt>
                <c:pt idx="2">
                  <c:v>3.7</c:v>
                </c:pt>
                <c:pt idx="3">
                  <c:v>4.7</c:v>
                </c:pt>
                <c:pt idx="4">
                  <c:v>5.9</c:v>
                </c:pt>
                <c:pt idx="5">
                  <c:v>7.3</c:v>
                </c:pt>
              </c:numCache>
            </c:numRef>
          </c:val>
        </c:ser>
        <c:axId val="101841536"/>
        <c:axId val="103047552"/>
      </c:barChart>
      <c:catAx>
        <c:axId val="101841536"/>
        <c:scaling>
          <c:orientation val="minMax"/>
        </c:scaling>
        <c:axPos val="b"/>
        <c:numFmt formatCode="General" sourceLinked="1"/>
        <c:tickLblPos val="nextTo"/>
        <c:txPr>
          <a:bodyPr/>
          <a:lstStyle/>
          <a:p>
            <a:pPr>
              <a:defRPr sz="1100"/>
            </a:pPr>
            <a:endParaRPr lang="en-US"/>
          </a:p>
        </c:txPr>
        <c:crossAx val="103047552"/>
        <c:crosses val="autoZero"/>
        <c:auto val="1"/>
        <c:lblAlgn val="ctr"/>
        <c:lblOffset val="100"/>
      </c:catAx>
      <c:valAx>
        <c:axId val="103047552"/>
        <c:scaling>
          <c:orientation val="minMax"/>
        </c:scaling>
        <c:axPos val="l"/>
        <c:title>
          <c:tx>
            <c:rich>
              <a:bodyPr rot="-5400000" vert="horz"/>
              <a:lstStyle/>
              <a:p>
                <a:pPr>
                  <a:defRPr/>
                </a:pPr>
                <a:r>
                  <a:rPr lang="el-GR" dirty="0" smtClean="0"/>
                  <a:t>Δισ. συνδέσεις</a:t>
                </a:r>
                <a:endParaRPr lang="en-US" dirty="0"/>
              </a:p>
            </c:rich>
          </c:tx>
          <c:layout/>
        </c:title>
        <c:numFmt formatCode="General" sourceLinked="1"/>
        <c:tickLblPos val="nextTo"/>
        <c:txPr>
          <a:bodyPr/>
          <a:lstStyle/>
          <a:p>
            <a:pPr>
              <a:defRPr sz="1100"/>
            </a:pPr>
            <a:endParaRPr lang="en-US"/>
          </a:p>
        </c:txPr>
        <c:crossAx val="101841536"/>
        <c:crosses val="autoZero"/>
        <c:crossBetween val="between"/>
      </c:valAx>
    </c:plotArea>
    <c:plotVisOnly val="1"/>
    <c:dispBlanksAs val="gap"/>
  </c:chart>
  <c:txPr>
    <a:bodyPr/>
    <a:lstStyle/>
    <a:p>
      <a:pPr>
        <a:defRPr>
          <a:latin typeface="+mj-lt"/>
        </a:defRPr>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1200"/>
            </a:pPr>
            <a:r>
              <a:rPr lang="el-GR" sz="1200" dirty="0"/>
              <a:t>Συνδέσεις  Μ2Μ</a:t>
            </a:r>
            <a:r>
              <a:rPr lang="en-US" sz="1200" dirty="0"/>
              <a:t> </a:t>
            </a:r>
            <a:r>
              <a:rPr lang="el-GR" sz="1200" dirty="0"/>
              <a:t>ως προς την μηναία κατανάλωση </a:t>
            </a:r>
            <a:r>
              <a:rPr lang="el-GR" sz="1200" dirty="0" err="1" smtClean="0"/>
              <a:t>Exabytes</a:t>
            </a:r>
            <a:r>
              <a:rPr lang="el-GR" sz="1200" dirty="0" smtClean="0"/>
              <a:t> (ρυθμός αύξησης </a:t>
            </a:r>
            <a:r>
              <a:rPr lang="en-US" sz="1200" dirty="0"/>
              <a:t>84</a:t>
            </a:r>
            <a:r>
              <a:rPr lang="el-GR" sz="1200" dirty="0" smtClean="0"/>
              <a:t>%)</a:t>
            </a:r>
            <a:endParaRPr lang="el-GR" sz="1200" dirty="0"/>
          </a:p>
        </c:rich>
      </c:tx>
      <c:layout/>
    </c:title>
    <c:plotArea>
      <c:layout/>
      <c:barChart>
        <c:barDir val="col"/>
        <c:grouping val="clustered"/>
        <c:ser>
          <c:idx val="0"/>
          <c:order val="0"/>
          <c:dLbls>
            <c:txPr>
              <a:bodyPr/>
              <a:lstStyle/>
              <a:p>
                <a:pPr>
                  <a:defRPr b="1"/>
                </a:pPr>
                <a:endParaRPr lang="en-US"/>
              </a:p>
            </c:txPr>
            <c:showVal val="1"/>
          </c:dLbls>
          <c:cat>
            <c:numRef>
              <c:f>Sheet11!$B$23:$G$23</c:f>
              <c:numCache>
                <c:formatCode>General</c:formatCode>
                <c:ptCount val="6"/>
                <c:pt idx="0">
                  <c:v>2013</c:v>
                </c:pt>
                <c:pt idx="1">
                  <c:v>2014</c:v>
                </c:pt>
                <c:pt idx="2">
                  <c:v>2015</c:v>
                </c:pt>
                <c:pt idx="3">
                  <c:v>2016</c:v>
                </c:pt>
                <c:pt idx="4">
                  <c:v>2017</c:v>
                </c:pt>
                <c:pt idx="5">
                  <c:v>2018</c:v>
                </c:pt>
              </c:numCache>
            </c:numRef>
          </c:cat>
          <c:val>
            <c:numRef>
              <c:f>Sheet11!$B$24:$G$24</c:f>
              <c:numCache>
                <c:formatCode>General</c:formatCode>
                <c:ptCount val="6"/>
                <c:pt idx="0">
                  <c:v>0.2</c:v>
                </c:pt>
                <c:pt idx="1">
                  <c:v>0.30000000000000032</c:v>
                </c:pt>
                <c:pt idx="2">
                  <c:v>0.60000000000000164</c:v>
                </c:pt>
                <c:pt idx="3">
                  <c:v>1.2</c:v>
                </c:pt>
                <c:pt idx="4">
                  <c:v>2.1</c:v>
                </c:pt>
                <c:pt idx="5">
                  <c:v>3.7</c:v>
                </c:pt>
              </c:numCache>
            </c:numRef>
          </c:val>
        </c:ser>
        <c:axId val="102995072"/>
        <c:axId val="102996608"/>
      </c:barChart>
      <c:catAx>
        <c:axId val="102995072"/>
        <c:scaling>
          <c:orientation val="minMax"/>
        </c:scaling>
        <c:axPos val="b"/>
        <c:numFmt formatCode="General" sourceLinked="1"/>
        <c:tickLblPos val="nextTo"/>
        <c:crossAx val="102996608"/>
        <c:crosses val="autoZero"/>
        <c:auto val="1"/>
        <c:lblAlgn val="ctr"/>
        <c:lblOffset val="100"/>
      </c:catAx>
      <c:valAx>
        <c:axId val="102996608"/>
        <c:scaling>
          <c:orientation val="minMax"/>
        </c:scaling>
        <c:axPos val="l"/>
        <c:numFmt formatCode="General" sourceLinked="1"/>
        <c:tickLblPos val="nextTo"/>
        <c:crossAx val="102995072"/>
        <c:crosses val="autoZero"/>
        <c:crossBetween val="between"/>
        <c:majorUnit val="1"/>
        <c:minorUnit val="0.2"/>
      </c:valAx>
    </c:plotArea>
    <c:plotVisOnly val="1"/>
    <c:dispBlanksAs val="gap"/>
  </c:chart>
  <c:txPr>
    <a:bodyPr/>
    <a:lstStyle/>
    <a:p>
      <a:pPr>
        <a:defRPr>
          <a:latin typeface="+mj-lt"/>
        </a:defRPr>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9657134004082802"/>
          <c:y val="9.6954214056576213E-2"/>
          <c:w val="0.47887139107611532"/>
          <c:h val="0.74225065616798391"/>
        </c:manualLayout>
      </c:layout>
      <c:radarChart>
        <c:radarStyle val="marker"/>
        <c:ser>
          <c:idx val="0"/>
          <c:order val="0"/>
          <c:tx>
            <c:strRef>
              <c:f>Sheet12!$L$8</c:f>
              <c:strCache>
                <c:ptCount val="1"/>
                <c:pt idx="0">
                  <c:v>Λουξεμβούργο</c:v>
                </c:pt>
              </c:strCache>
            </c:strRef>
          </c:tx>
          <c:spPr>
            <a:ln w="25400">
              <a:solidFill>
                <a:srgbClr val="FF0000"/>
              </a:solidFill>
            </a:ln>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Sheet12!$M$8:$R$8</c:f>
              <c:numCache>
                <c:formatCode>General</c:formatCode>
                <c:ptCount val="6"/>
                <c:pt idx="0">
                  <c:v>2</c:v>
                </c:pt>
                <c:pt idx="1">
                  <c:v>0.5</c:v>
                </c:pt>
                <c:pt idx="2">
                  <c:v>0</c:v>
                </c:pt>
                <c:pt idx="3">
                  <c:v>0.75000000000000366</c:v>
                </c:pt>
                <c:pt idx="4">
                  <c:v>0.4</c:v>
                </c:pt>
                <c:pt idx="5">
                  <c:v>0.9</c:v>
                </c:pt>
              </c:numCache>
            </c:numRef>
          </c:val>
        </c:ser>
        <c:ser>
          <c:idx val="1"/>
          <c:order val="1"/>
          <c:tx>
            <c:strRef>
              <c:f>Sheet12!$L$9</c:f>
              <c:strCache>
                <c:ptCount val="1"/>
                <c:pt idx="0">
                  <c:v>Λάρισα</c:v>
                </c:pt>
              </c:strCache>
            </c:strRef>
          </c:tx>
          <c:spPr>
            <a:ln w="25400"/>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Sheet12!$M$9:$R$9</c:f>
              <c:numCache>
                <c:formatCode>General</c:formatCode>
                <c:ptCount val="6"/>
                <c:pt idx="0">
                  <c:v>-0.30000000000000032</c:v>
                </c:pt>
                <c:pt idx="1">
                  <c:v>-0.55000000000000004</c:v>
                </c:pt>
                <c:pt idx="2">
                  <c:v>-0.9</c:v>
                </c:pt>
                <c:pt idx="3">
                  <c:v>-1.05</c:v>
                </c:pt>
                <c:pt idx="4">
                  <c:v>0.23</c:v>
                </c:pt>
                <c:pt idx="5">
                  <c:v>-0.81833333333333302</c:v>
                </c:pt>
              </c:numCache>
            </c:numRef>
          </c:val>
        </c:ser>
        <c:ser>
          <c:idx val="2"/>
          <c:order val="2"/>
          <c:tx>
            <c:strRef>
              <c:f>Sheet12!$L$10</c:f>
              <c:strCache>
                <c:ptCount val="1"/>
                <c:pt idx="0">
                  <c:v>Μ.Ο.</c:v>
                </c:pt>
              </c:strCache>
            </c:strRef>
          </c:tx>
          <c:spPr>
            <a:ln w="25400">
              <a:solidFill>
                <a:schemeClr val="accent3">
                  <a:lumMod val="50000"/>
                </a:schemeClr>
              </a:solidFill>
            </a:ln>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Sheet12!$M$10:$R$10</c:f>
              <c:numCache>
                <c:formatCode>General</c:formatCode>
                <c:ptCount val="6"/>
                <c:pt idx="0">
                  <c:v>0</c:v>
                </c:pt>
                <c:pt idx="1">
                  <c:v>0</c:v>
                </c:pt>
                <c:pt idx="2">
                  <c:v>0</c:v>
                </c:pt>
                <c:pt idx="3">
                  <c:v>0</c:v>
                </c:pt>
                <c:pt idx="4">
                  <c:v>0</c:v>
                </c:pt>
                <c:pt idx="5">
                  <c:v>0</c:v>
                </c:pt>
              </c:numCache>
            </c:numRef>
          </c:val>
        </c:ser>
        <c:axId val="103112704"/>
        <c:axId val="103114240"/>
      </c:radarChart>
      <c:catAx>
        <c:axId val="103112704"/>
        <c:scaling>
          <c:orientation val="minMax"/>
        </c:scaling>
        <c:axPos val="b"/>
        <c:majorGridlines/>
        <c:tickLblPos val="nextTo"/>
        <c:txPr>
          <a:bodyPr/>
          <a:lstStyle/>
          <a:p>
            <a:pPr>
              <a:defRPr sz="1200"/>
            </a:pPr>
            <a:endParaRPr lang="en-US"/>
          </a:p>
        </c:txPr>
        <c:crossAx val="103114240"/>
        <c:crosses val="autoZero"/>
        <c:auto val="1"/>
        <c:lblAlgn val="ctr"/>
        <c:lblOffset val="100"/>
      </c:catAx>
      <c:valAx>
        <c:axId val="103114240"/>
        <c:scaling>
          <c:orientation val="minMax"/>
        </c:scaling>
        <c:axPos val="l"/>
        <c:majorGridlines/>
        <c:numFmt formatCode="General" sourceLinked="1"/>
        <c:majorTickMark val="cross"/>
        <c:tickLblPos val="nextTo"/>
        <c:crossAx val="103112704"/>
        <c:crosses val="autoZero"/>
        <c:crossBetween val="between"/>
      </c:valAx>
    </c:plotArea>
    <c:legend>
      <c:legendPos val="r"/>
      <c:layout>
        <c:manualLayout>
          <c:xMode val="edge"/>
          <c:yMode val="edge"/>
          <c:x val="0.17658269230769216"/>
          <c:y val="0.88298033720361202"/>
          <c:w val="0.63798290598290219"/>
          <c:h val="0.117019710771448"/>
        </c:manualLayout>
      </c:layout>
    </c:legend>
    <c:plotVisOnly val="1"/>
    <c:dispBlanksAs val="gap"/>
  </c:chart>
  <c:txPr>
    <a:bodyPr/>
    <a:lstStyle/>
    <a:p>
      <a:pPr>
        <a:defRPr>
          <a:latin typeface="+mj-lt"/>
        </a:defRPr>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7498588670300234"/>
          <c:y val="9.4023441769617341E-2"/>
          <c:w val="0.45802513727578131"/>
          <c:h val="0.72902540778941793"/>
        </c:manualLayout>
      </c:layout>
      <c:radarChart>
        <c:radarStyle val="marker"/>
        <c:ser>
          <c:idx val="0"/>
          <c:order val="0"/>
          <c:tx>
            <c:strRef>
              <c:f>Sheet12!$L$8</c:f>
              <c:strCache>
                <c:ptCount val="1"/>
                <c:pt idx="0">
                  <c:v>Λουξεμβούργο</c:v>
                </c:pt>
              </c:strCache>
            </c:strRef>
          </c:tx>
          <c:spPr>
            <a:ln w="25400">
              <a:solidFill>
                <a:srgbClr val="FF0000"/>
              </a:solidFill>
            </a:ln>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Sheet12!$M$8:$R$8</c:f>
              <c:numCache>
                <c:formatCode>General</c:formatCode>
                <c:ptCount val="6"/>
                <c:pt idx="0">
                  <c:v>2</c:v>
                </c:pt>
                <c:pt idx="1">
                  <c:v>0.5</c:v>
                </c:pt>
                <c:pt idx="2">
                  <c:v>0</c:v>
                </c:pt>
                <c:pt idx="3">
                  <c:v>0.75000000000000366</c:v>
                </c:pt>
                <c:pt idx="4">
                  <c:v>0.4</c:v>
                </c:pt>
                <c:pt idx="5">
                  <c:v>0.9</c:v>
                </c:pt>
              </c:numCache>
            </c:numRef>
          </c:val>
        </c:ser>
        <c:ser>
          <c:idx val="1"/>
          <c:order val="1"/>
          <c:tx>
            <c:strRef>
              <c:f>Sheet12!$L$9</c:f>
              <c:strCache>
                <c:ptCount val="1"/>
                <c:pt idx="0">
                  <c:v>Πάτρα</c:v>
                </c:pt>
              </c:strCache>
            </c:strRef>
          </c:tx>
          <c:spPr>
            <a:ln w="25400"/>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Sheet12!$M$9:$R$9</c:f>
              <c:numCache>
                <c:formatCode>General</c:formatCode>
                <c:ptCount val="6"/>
                <c:pt idx="0">
                  <c:v>-0.42500000000000032</c:v>
                </c:pt>
                <c:pt idx="1">
                  <c:v>-0.4</c:v>
                </c:pt>
                <c:pt idx="2">
                  <c:v>-1.1500000000000001</c:v>
                </c:pt>
                <c:pt idx="3">
                  <c:v>-1.05</c:v>
                </c:pt>
                <c:pt idx="4">
                  <c:v>0.1</c:v>
                </c:pt>
                <c:pt idx="5">
                  <c:v>-0.91666666666666696</c:v>
                </c:pt>
              </c:numCache>
            </c:numRef>
          </c:val>
        </c:ser>
        <c:ser>
          <c:idx val="2"/>
          <c:order val="2"/>
          <c:tx>
            <c:strRef>
              <c:f>Sheet12!$L$10</c:f>
              <c:strCache>
                <c:ptCount val="1"/>
                <c:pt idx="0">
                  <c:v>Μ.Ο.</c:v>
                </c:pt>
              </c:strCache>
            </c:strRef>
          </c:tx>
          <c:spPr>
            <a:ln w="25400">
              <a:solidFill>
                <a:schemeClr val="accent3">
                  <a:lumMod val="50000"/>
                </a:schemeClr>
              </a:solidFill>
            </a:ln>
          </c:spPr>
          <c:marker>
            <c:symbol val="none"/>
          </c:marker>
          <c:cat>
            <c:strRef>
              <c:f>Sheet12!$M$7:$R$7</c:f>
              <c:strCache>
                <c:ptCount val="6"/>
                <c:pt idx="0">
                  <c:v>Έξυπνη Οικονομία</c:v>
                </c:pt>
                <c:pt idx="1">
                  <c:v>Έξυπνοι Άνθρωποι</c:v>
                </c:pt>
                <c:pt idx="2">
                  <c:v>Εξυπνη Διακυβέρνηση</c:v>
                </c:pt>
                <c:pt idx="3">
                  <c:v>Εξυπνη Κινητικότητα</c:v>
                </c:pt>
                <c:pt idx="4">
                  <c:v>Εξυπνο Περιβάλλον</c:v>
                </c:pt>
                <c:pt idx="5">
                  <c:v>Έξυπνη Διαβίωση</c:v>
                </c:pt>
              </c:strCache>
            </c:strRef>
          </c:cat>
          <c:val>
            <c:numRef>
              <c:f>Sheet12!$M$10:$R$10</c:f>
              <c:numCache>
                <c:formatCode>General</c:formatCode>
                <c:ptCount val="6"/>
                <c:pt idx="0">
                  <c:v>0</c:v>
                </c:pt>
                <c:pt idx="1">
                  <c:v>0</c:v>
                </c:pt>
                <c:pt idx="2">
                  <c:v>0</c:v>
                </c:pt>
                <c:pt idx="3">
                  <c:v>0</c:v>
                </c:pt>
                <c:pt idx="4">
                  <c:v>0</c:v>
                </c:pt>
                <c:pt idx="5">
                  <c:v>0</c:v>
                </c:pt>
              </c:numCache>
            </c:numRef>
          </c:val>
        </c:ser>
        <c:axId val="103155968"/>
        <c:axId val="103165952"/>
      </c:radarChart>
      <c:catAx>
        <c:axId val="103155968"/>
        <c:scaling>
          <c:orientation val="minMax"/>
        </c:scaling>
        <c:axPos val="b"/>
        <c:majorGridlines/>
        <c:tickLblPos val="nextTo"/>
        <c:txPr>
          <a:bodyPr/>
          <a:lstStyle/>
          <a:p>
            <a:pPr>
              <a:defRPr sz="1200"/>
            </a:pPr>
            <a:endParaRPr lang="en-US"/>
          </a:p>
        </c:txPr>
        <c:crossAx val="103165952"/>
        <c:crosses val="autoZero"/>
        <c:auto val="1"/>
        <c:lblAlgn val="ctr"/>
        <c:lblOffset val="100"/>
      </c:catAx>
      <c:valAx>
        <c:axId val="103165952"/>
        <c:scaling>
          <c:orientation val="minMax"/>
        </c:scaling>
        <c:axPos val="l"/>
        <c:majorGridlines/>
        <c:numFmt formatCode="General" sourceLinked="1"/>
        <c:majorTickMark val="cross"/>
        <c:tickLblPos val="nextTo"/>
        <c:crossAx val="103155968"/>
        <c:crosses val="autoZero"/>
        <c:crossBetween val="between"/>
      </c:valAx>
    </c:plotArea>
    <c:legend>
      <c:legendPos val="r"/>
      <c:layout>
        <c:manualLayout>
          <c:xMode val="edge"/>
          <c:yMode val="edge"/>
          <c:x val="0.195678804855275"/>
          <c:y val="0.86527911111111466"/>
          <c:w val="0.5994425770308115"/>
          <c:h val="0.11627452733903108"/>
        </c:manualLayout>
      </c:layout>
    </c:legend>
    <c:plotVisOnly val="1"/>
    <c:dispBlanksAs val="gap"/>
  </c:chart>
  <c:txPr>
    <a:bodyPr/>
    <a:lstStyle/>
    <a:p>
      <a:pPr>
        <a:defRPr>
          <a:latin typeface="+mj-lt"/>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l-GR" sz="1100"/>
              <a:t>Κίνηση δεδομένων μέσω</a:t>
            </a:r>
            <a:r>
              <a:rPr lang="el-GR" sz="1100" baseline="0"/>
              <a:t> κινητών δικτύων</a:t>
            </a:r>
            <a:endParaRPr lang="en-US" sz="1100"/>
          </a:p>
        </c:rich>
      </c:tx>
      <c:layout/>
    </c:title>
    <c:plotArea>
      <c:layout/>
      <c:barChart>
        <c:barDir val="col"/>
        <c:grouping val="clustered"/>
        <c:ser>
          <c:idx val="0"/>
          <c:order val="0"/>
          <c:spPr>
            <a:solidFill>
              <a:srgbClr val="FF0066"/>
            </a:solidFill>
          </c:spPr>
          <c:dLbls>
            <c:txPr>
              <a:bodyPr/>
              <a:lstStyle/>
              <a:p>
                <a:pPr>
                  <a:defRPr b="1"/>
                </a:pPr>
                <a:endParaRPr lang="en-US"/>
              </a:p>
            </c:txPr>
            <c:showVal val="1"/>
          </c:dLbls>
          <c:cat>
            <c:numRef>
              <c:f>'Scenaria 2'!$D$102:$I$102</c:f>
              <c:numCache>
                <c:formatCode>General</c:formatCode>
                <c:ptCount val="6"/>
                <c:pt idx="0">
                  <c:v>2013</c:v>
                </c:pt>
                <c:pt idx="1">
                  <c:v>2014</c:v>
                </c:pt>
                <c:pt idx="2">
                  <c:v>2015</c:v>
                </c:pt>
                <c:pt idx="3">
                  <c:v>2016</c:v>
                </c:pt>
                <c:pt idx="4">
                  <c:v>2017</c:v>
                </c:pt>
                <c:pt idx="5">
                  <c:v>2018</c:v>
                </c:pt>
              </c:numCache>
            </c:numRef>
          </c:cat>
          <c:val>
            <c:numRef>
              <c:f>'Scenaria 2'!$D$103:$I$103</c:f>
              <c:numCache>
                <c:formatCode>#,##0.0</c:formatCode>
                <c:ptCount val="6"/>
                <c:pt idx="0">
                  <c:v>1.487757</c:v>
                </c:pt>
                <c:pt idx="1">
                  <c:v>2.5926339999999977</c:v>
                </c:pt>
                <c:pt idx="2">
                  <c:v>4.3517149999999889</c:v>
                </c:pt>
                <c:pt idx="3">
                  <c:v>6.9990960000000024</c:v>
                </c:pt>
                <c:pt idx="4">
                  <c:v>10.808948000000001</c:v>
                </c:pt>
                <c:pt idx="5">
                  <c:v>15.861049000000021</c:v>
                </c:pt>
              </c:numCache>
            </c:numRef>
          </c:val>
        </c:ser>
        <c:gapWidth val="25"/>
        <c:axId val="79004032"/>
        <c:axId val="79005568"/>
      </c:barChart>
      <c:catAx>
        <c:axId val="79004032"/>
        <c:scaling>
          <c:orientation val="minMax"/>
        </c:scaling>
        <c:axPos val="b"/>
        <c:numFmt formatCode="General" sourceLinked="1"/>
        <c:tickLblPos val="nextTo"/>
        <c:crossAx val="79005568"/>
        <c:crosses val="autoZero"/>
        <c:auto val="1"/>
        <c:lblAlgn val="ctr"/>
        <c:lblOffset val="100"/>
      </c:catAx>
      <c:valAx>
        <c:axId val="79005568"/>
        <c:scaling>
          <c:orientation val="minMax"/>
        </c:scaling>
        <c:axPos val="l"/>
        <c:title>
          <c:tx>
            <c:rich>
              <a:bodyPr rot="-5400000" vert="horz"/>
              <a:lstStyle/>
              <a:p>
                <a:pPr>
                  <a:defRPr/>
                </a:pPr>
                <a:r>
                  <a:rPr lang="en-US"/>
                  <a:t>exabytes </a:t>
                </a:r>
                <a:r>
                  <a:rPr lang="el-GR"/>
                  <a:t>ανά μήνα</a:t>
                </a:r>
              </a:p>
            </c:rich>
          </c:tx>
          <c:layout/>
        </c:title>
        <c:numFmt formatCode="#,##0" sourceLinked="0"/>
        <c:tickLblPos val="nextTo"/>
        <c:crossAx val="79004032"/>
        <c:crosses val="autoZero"/>
        <c:crossBetween val="between"/>
      </c:valAx>
    </c:plotArea>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100"/>
            </a:pPr>
            <a:r>
              <a:rPr lang="el-GR" sz="1100"/>
              <a:t>Ύφεση</a:t>
            </a:r>
            <a:r>
              <a:rPr lang="el-GR" sz="1100" baseline="0"/>
              <a:t> στην ελληνική οικονομία και στην κινητή τηλεφωνία (2008 - 201</a:t>
            </a:r>
            <a:r>
              <a:rPr lang="en-GB" sz="1100" baseline="0"/>
              <a:t>4</a:t>
            </a:r>
            <a:r>
              <a:rPr lang="el-GR" sz="1100" baseline="0"/>
              <a:t>)</a:t>
            </a:r>
            <a:endParaRPr lang="en-GB" sz="1100"/>
          </a:p>
        </c:rich>
      </c:tx>
      <c:layout/>
    </c:title>
    <c:plotArea>
      <c:layout/>
      <c:barChart>
        <c:barDir val="col"/>
        <c:grouping val="clustered"/>
        <c:ser>
          <c:idx val="1"/>
          <c:order val="0"/>
          <c:tx>
            <c:strRef>
              <c:f>charts!$B$169</c:f>
              <c:strCache>
                <c:ptCount val="1"/>
                <c:pt idx="0">
                  <c:v>Μεταβολή ΑΕΠ σε σταθερές τιμές</c:v>
                </c:pt>
              </c:strCache>
            </c:strRef>
          </c:tx>
          <c:spPr>
            <a:solidFill>
              <a:srgbClr val="002060"/>
            </a:solidFill>
          </c:spPr>
          <c:dLbls>
            <c:dLbl>
              <c:idx val="4"/>
              <c:layout>
                <c:manualLayout>
                  <c:x val="-8.4566596194506696E-3"/>
                  <c:y val="0"/>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Ref>
              <c:f>charts!$E$168:$K$168</c:f>
              <c:numCache>
                <c:formatCode>General</c:formatCode>
                <c:ptCount val="7"/>
                <c:pt idx="0">
                  <c:v>2008</c:v>
                </c:pt>
                <c:pt idx="1">
                  <c:v>2009</c:v>
                </c:pt>
                <c:pt idx="2">
                  <c:v>2010</c:v>
                </c:pt>
                <c:pt idx="3">
                  <c:v>2011</c:v>
                </c:pt>
                <c:pt idx="4">
                  <c:v>2012</c:v>
                </c:pt>
                <c:pt idx="5">
                  <c:v>2013</c:v>
                </c:pt>
                <c:pt idx="6">
                  <c:v>2014</c:v>
                </c:pt>
              </c:numCache>
            </c:numRef>
          </c:cat>
          <c:val>
            <c:numRef>
              <c:f>charts!$E$169:$K$169</c:f>
              <c:numCache>
                <c:formatCode>0.0%</c:formatCode>
                <c:ptCount val="7"/>
                <c:pt idx="0">
                  <c:v>-4.4430374908767112E-3</c:v>
                </c:pt>
                <c:pt idx="1">
                  <c:v>-4.3948032799286274E-2</c:v>
                </c:pt>
                <c:pt idx="2">
                  <c:v>-5.4487451168514167E-2</c:v>
                </c:pt>
                <c:pt idx="3">
                  <c:v>-8.8638089485235994E-2</c:v>
                </c:pt>
                <c:pt idx="4">
                  <c:v>-6.5720399978874244E-2</c:v>
                </c:pt>
                <c:pt idx="5">
                  <c:v>-3.8951334118569991E-2</c:v>
                </c:pt>
                <c:pt idx="6">
                  <c:v>6.963875154404997E-3</c:v>
                </c:pt>
              </c:numCache>
            </c:numRef>
          </c:val>
        </c:ser>
        <c:ser>
          <c:idx val="2"/>
          <c:order val="1"/>
          <c:tx>
            <c:strRef>
              <c:f>charts!$B$170</c:f>
              <c:strCache>
                <c:ptCount val="1"/>
                <c:pt idx="0">
                  <c:v>Μεταβολή εσόδων κινητής τηλεφωνίας</c:v>
                </c:pt>
              </c:strCache>
            </c:strRef>
          </c:tx>
          <c:spPr>
            <a:solidFill>
              <a:srgbClr val="FF6419"/>
            </a:solidFill>
          </c:spPr>
          <c:dLbls>
            <c:dLbl>
              <c:idx val="4"/>
              <c:layout>
                <c:manualLayout>
                  <c:x val="1.6913319238900996E-2"/>
                  <c:y val="3.8759689922481331E-3"/>
                </c:manualLayout>
              </c:layout>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numRef>
              <c:f>charts!$E$168:$K$168</c:f>
              <c:numCache>
                <c:formatCode>General</c:formatCode>
                <c:ptCount val="7"/>
                <c:pt idx="0">
                  <c:v>2008</c:v>
                </c:pt>
                <c:pt idx="1">
                  <c:v>2009</c:v>
                </c:pt>
                <c:pt idx="2">
                  <c:v>2010</c:v>
                </c:pt>
                <c:pt idx="3">
                  <c:v>2011</c:v>
                </c:pt>
                <c:pt idx="4">
                  <c:v>2012</c:v>
                </c:pt>
                <c:pt idx="5">
                  <c:v>2013</c:v>
                </c:pt>
                <c:pt idx="6">
                  <c:v>2014</c:v>
                </c:pt>
              </c:numCache>
            </c:numRef>
          </c:cat>
          <c:val>
            <c:numRef>
              <c:f>charts!$E$170:$K$170</c:f>
              <c:numCache>
                <c:formatCode>0.0%</c:formatCode>
                <c:ptCount val="7"/>
                <c:pt idx="0">
                  <c:v>-1.704345818858588E-2</c:v>
                </c:pt>
                <c:pt idx="1">
                  <c:v>-8.0236870571094077E-2</c:v>
                </c:pt>
                <c:pt idx="2">
                  <c:v>-0.15171219519805301</c:v>
                </c:pt>
                <c:pt idx="3">
                  <c:v>-0.11999724983702742</c:v>
                </c:pt>
                <c:pt idx="4">
                  <c:v>-6.9437563737374197E-2</c:v>
                </c:pt>
                <c:pt idx="5">
                  <c:v>-0.16589933309393601</c:v>
                </c:pt>
                <c:pt idx="6">
                  <c:v>-5.8972059037626479E-2</c:v>
                </c:pt>
              </c:numCache>
            </c:numRef>
          </c:val>
        </c:ser>
        <c:axId val="79097856"/>
        <c:axId val="79100928"/>
      </c:barChart>
      <c:catAx>
        <c:axId val="79097856"/>
        <c:scaling>
          <c:orientation val="minMax"/>
        </c:scaling>
        <c:axPos val="b"/>
        <c:numFmt formatCode="General" sourceLinked="1"/>
        <c:tickLblPos val="low"/>
        <c:crossAx val="79100928"/>
        <c:crosses val="autoZero"/>
        <c:auto val="1"/>
        <c:lblAlgn val="ctr"/>
        <c:lblOffset val="100"/>
      </c:catAx>
      <c:valAx>
        <c:axId val="79100928"/>
        <c:scaling>
          <c:orientation val="minMax"/>
        </c:scaling>
        <c:axPos val="l"/>
        <c:numFmt formatCode="0%" sourceLinked="0"/>
        <c:tickLblPos val="nextTo"/>
        <c:crossAx val="79097856"/>
        <c:crosses val="autoZero"/>
        <c:crossBetween val="between"/>
      </c:valAx>
    </c:plotArea>
    <c:legend>
      <c:legendPos val="t"/>
      <c:layout/>
    </c:legend>
    <c:plotVisOnly val="1"/>
    <c:dispBlanksAs val="gap"/>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l-GR" sz="1200" b="1" i="0" baseline="0"/>
              <a:t>Εξέλιξη εσόδων από υπηρεσίες</a:t>
            </a:r>
            <a:endParaRPr lang="en-GB" sz="1200" b="1" i="0" baseline="0"/>
          </a:p>
        </c:rich>
      </c:tx>
      <c:layout>
        <c:manualLayout>
          <c:xMode val="edge"/>
          <c:yMode val="edge"/>
          <c:x val="0.2632540082868568"/>
          <c:y val="2.4096393162063492E-2"/>
        </c:manualLayout>
      </c:layout>
      <c:overlay val="1"/>
    </c:title>
    <c:plotArea>
      <c:layout>
        <c:manualLayout>
          <c:layoutTarget val="inner"/>
          <c:xMode val="edge"/>
          <c:yMode val="edge"/>
          <c:x val="0.11279016190713277"/>
          <c:y val="0.24432193160735274"/>
          <c:w val="0.8100559221285355"/>
          <c:h val="0.60530392603608962"/>
        </c:manualLayout>
      </c:layout>
      <c:barChart>
        <c:barDir val="col"/>
        <c:grouping val="clustered"/>
        <c:ser>
          <c:idx val="0"/>
          <c:order val="0"/>
          <c:tx>
            <c:strRef>
              <c:f>'Στοιχεια εταιρειων'!$A$104</c:f>
              <c:strCache>
                <c:ptCount val="1"/>
                <c:pt idx="0">
                  <c:v>Έσοδα από υπηρεσίες σε εκ. €</c:v>
                </c:pt>
              </c:strCache>
            </c:strRef>
          </c:tx>
          <c:spPr>
            <a:solidFill>
              <a:srgbClr val="0070C0"/>
            </a:solidFill>
          </c:spPr>
          <c:dLbls>
            <c:spPr>
              <a:noFill/>
              <a:ln>
                <a:noFill/>
              </a:ln>
              <a:effectLst/>
            </c:spPr>
            <c:txPr>
              <a:bodyPr/>
              <a:lstStyle/>
              <a:p>
                <a:pPr>
                  <a:defRPr b="0">
                    <a:solidFill>
                      <a:schemeClr val="bg1"/>
                    </a:solidFill>
                  </a:defRPr>
                </a:pPr>
                <a:endParaRPr lang="en-US"/>
              </a:p>
            </c:txPr>
            <c:dLblPos val="inBase"/>
            <c:showVal val="1"/>
            <c:extLst>
              <c:ext xmlns:c15="http://schemas.microsoft.com/office/drawing/2012/chart" uri="{CE6537A1-D6FC-4f65-9D91-7224C49458BB}">
                <c15:showLeaderLines val="0"/>
              </c:ext>
            </c:extLst>
          </c:dLbls>
          <c:cat>
            <c:numRef>
              <c:f>'Στοιχεια εταιρειων'!$AZ$2:$BK$2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'Στοιχεια εταιρειων'!$AZ$104:$BK$104</c:f>
              <c:numCache>
                <c:formatCode>#,##0</c:formatCode>
                <c:ptCount val="12"/>
                <c:pt idx="0">
                  <c:v>3253.6455359096803</c:v>
                </c:pt>
                <c:pt idx="1">
                  <c:v>3736.653091675511</c:v>
                </c:pt>
                <c:pt idx="2">
                  <c:v>4002.4147366170578</c:v>
                </c:pt>
                <c:pt idx="3">
                  <c:v>4299.3686552470226</c:v>
                </c:pt>
                <c:pt idx="4">
                  <c:v>4315.8600300601229</c:v>
                </c:pt>
                <c:pt idx="5">
                  <c:v>4263.051755178416</c:v>
                </c:pt>
                <c:pt idx="6">
                  <c:v>3786.7567270667369</c:v>
                </c:pt>
                <c:pt idx="7">
                  <c:v>3173.3973400000013</c:v>
                </c:pt>
                <c:pt idx="8">
                  <c:v>2774.5708508000002</c:v>
                </c:pt>
                <c:pt idx="9">
                  <c:v>2515.6069387900998</c:v>
                </c:pt>
                <c:pt idx="10">
                  <c:v>2083.1192447073659</c:v>
                </c:pt>
                <c:pt idx="11">
                  <c:v>1991.3735407873878</c:v>
                </c:pt>
              </c:numCache>
            </c:numRef>
          </c:val>
        </c:ser>
        <c:gapWidth val="36"/>
        <c:axId val="79664256"/>
        <c:axId val="79665792"/>
      </c:barChart>
      <c:barChart>
        <c:barDir val="col"/>
        <c:grouping val="clustered"/>
        <c:ser>
          <c:idx val="1"/>
          <c:order val="1"/>
          <c:tx>
            <c:strRef>
              <c:f>'Στοιχεια εταιρειων'!$A$107</c:f>
              <c:strCache>
                <c:ptCount val="1"/>
                <c:pt idx="0">
                  <c:v>Μεταβολή από προηγούμενο έτος</c:v>
                </c:pt>
              </c:strCache>
            </c:strRef>
          </c:tx>
          <c:spPr>
            <a:solidFill>
              <a:schemeClr val="bg1">
                <a:lumMod val="50000"/>
              </a:schemeClr>
            </a:solidFill>
          </c:spPr>
          <c:dLbls>
            <c:dLbl>
              <c:idx val="4"/>
              <c:spPr/>
              <c:txPr>
                <a:bodyPr rot="5400000"/>
                <a:lstStyle/>
                <a:p>
                  <a:pPr>
                    <a:defRPr>
                      <a:solidFill>
                        <a:schemeClr val="bg1"/>
                      </a:solidFill>
                    </a:defRPr>
                  </a:pPr>
                  <a:endParaRPr lang="en-US"/>
                </a:p>
              </c:txPr>
            </c:dLbl>
            <c:dLbl>
              <c:idx val="5"/>
              <c:spPr/>
              <c:txPr>
                <a:bodyPr rot="5400000"/>
                <a:lstStyle/>
                <a:p>
                  <a:pPr>
                    <a:defRPr>
                      <a:solidFill>
                        <a:schemeClr val="bg1"/>
                      </a:solidFill>
                    </a:defRPr>
                  </a:pPr>
                  <a:endParaRPr lang="en-US"/>
                </a:p>
              </c:txPr>
            </c:dLbl>
            <c:spPr>
              <a:noFill/>
              <a:ln>
                <a:noFill/>
              </a:ln>
              <a:effectLst/>
            </c:spPr>
            <c:txPr>
              <a:bodyPr rot="5400000"/>
              <a:lstStyle/>
              <a:p>
                <a:pPr>
                  <a:defRPr>
                    <a:solidFill>
                      <a:schemeClr val="bg1"/>
                    </a:solidFill>
                  </a:defRPr>
                </a:pPr>
                <a:endParaRPr lang="en-US"/>
              </a:p>
            </c:txPr>
            <c:dLblPos val="inBase"/>
            <c:showVal val="1"/>
            <c:extLst>
              <c:ext xmlns:c15="http://schemas.microsoft.com/office/drawing/2012/chart" uri="{CE6537A1-D6FC-4f65-9D91-7224C49458BB}">
                <c15:showLeaderLines val="0"/>
              </c:ext>
            </c:extLst>
          </c:dLbls>
          <c:cat>
            <c:numRef>
              <c:f>'Στοιχεια εταιρειων'!$AZ$2:$BK$2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'Στοιχεια εταιρειων'!$AZ$107:$BK$107</c:f>
              <c:numCache>
                <c:formatCode>0.0%</c:formatCode>
                <c:ptCount val="12"/>
                <c:pt idx="1">
                  <c:v>0.14845119126684034</c:v>
                </c:pt>
                <c:pt idx="2">
                  <c:v>7.1122910910196332E-2</c:v>
                </c:pt>
                <c:pt idx="3">
                  <c:v>7.4193690102430362E-2</c:v>
                </c:pt>
                <c:pt idx="4">
                  <c:v>3.8357666288912906E-3</c:v>
                </c:pt>
                <c:pt idx="5">
                  <c:v>-1.2235863654959322E-2</c:v>
                </c:pt>
                <c:pt idx="6">
                  <c:v>-0.11172630675504062</c:v>
                </c:pt>
                <c:pt idx="7">
                  <c:v>-0.16197485903507003</c:v>
                </c:pt>
                <c:pt idx="8">
                  <c:v>-0.1256780813965136</c:v>
                </c:pt>
                <c:pt idx="9">
                  <c:v>-9.3334762720235651E-2</c:v>
                </c:pt>
                <c:pt idx="10">
                  <c:v>-0.17192180837708393</c:v>
                </c:pt>
                <c:pt idx="11">
                  <c:v>-4.4042463797057362E-2</c:v>
                </c:pt>
              </c:numCache>
            </c:numRef>
          </c:val>
        </c:ser>
        <c:gapWidth val="178"/>
        <c:overlap val="1"/>
        <c:axId val="79673600"/>
        <c:axId val="79672064"/>
      </c:barChart>
      <c:catAx>
        <c:axId val="79664256"/>
        <c:scaling>
          <c:orientation val="minMax"/>
        </c:scaling>
        <c:axPos val="b"/>
        <c:numFmt formatCode="General" sourceLinked="1"/>
        <c:tickLblPos val="nextTo"/>
        <c:crossAx val="79665792"/>
        <c:crosses val="autoZero"/>
        <c:auto val="1"/>
        <c:lblAlgn val="ctr"/>
        <c:lblOffset val="100"/>
      </c:catAx>
      <c:valAx>
        <c:axId val="79665792"/>
        <c:scaling>
          <c:orientation val="minMax"/>
        </c:scaling>
        <c:axPos val="l"/>
        <c:title>
          <c:tx>
            <c:rich>
              <a:bodyPr rot="-5400000" vert="horz"/>
              <a:lstStyle/>
              <a:p>
                <a:pPr>
                  <a:defRPr sz="1100"/>
                </a:pPr>
                <a:r>
                  <a:rPr lang="el-GR" sz="1100"/>
                  <a:t>σε εκ. €</a:t>
                </a:r>
                <a:endParaRPr lang="en-US" sz="1100"/>
              </a:p>
            </c:rich>
          </c:tx>
          <c:layout/>
        </c:title>
        <c:numFmt formatCode="#,##0" sourceLinked="1"/>
        <c:tickLblPos val="nextTo"/>
        <c:crossAx val="79664256"/>
        <c:crosses val="autoZero"/>
        <c:crossBetween val="between"/>
      </c:valAx>
      <c:valAx>
        <c:axId val="79672064"/>
        <c:scaling>
          <c:orientation val="minMax"/>
          <c:max val="0.30000000000000032"/>
          <c:min val="-0.2"/>
        </c:scaling>
        <c:axPos val="r"/>
        <c:numFmt formatCode="0%" sourceLinked="0"/>
        <c:tickLblPos val="nextTo"/>
        <c:crossAx val="79673600"/>
        <c:crosses val="max"/>
        <c:crossBetween val="between"/>
      </c:valAx>
      <c:catAx>
        <c:axId val="79673600"/>
        <c:scaling>
          <c:orientation val="minMax"/>
        </c:scaling>
        <c:delete val="1"/>
        <c:axPos val="b"/>
        <c:numFmt formatCode="General" sourceLinked="1"/>
        <c:tickLblPos val="none"/>
        <c:crossAx val="79672064"/>
        <c:crosses val="autoZero"/>
        <c:auto val="1"/>
        <c:lblAlgn val="ctr"/>
        <c:lblOffset val="100"/>
      </c:catAx>
      <c:spPr>
        <a:noFill/>
        <a:ln>
          <a:noFill/>
        </a:ln>
      </c:spPr>
    </c:plotArea>
    <c:legend>
      <c:legendPos val="t"/>
      <c:layout>
        <c:manualLayout>
          <c:xMode val="edge"/>
          <c:yMode val="edge"/>
          <c:x val="3.3240991429582492E-2"/>
          <c:y val="9.323180347629402E-2"/>
          <c:w val="0.65527880405702177"/>
          <c:h val="0.14089527903591659"/>
        </c:manualLayout>
      </c:layout>
    </c:legend>
    <c:plotVisOnly val="1"/>
    <c:dispBlanksAs val="gap"/>
  </c:chart>
  <c:spPr>
    <a:noFill/>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l-GR" sz="1200" b="1" i="0" baseline="0"/>
              <a:t>Εξέλιξη </a:t>
            </a:r>
            <a:r>
              <a:rPr lang="en-US" sz="1200" b="1" i="0" baseline="0"/>
              <a:t>EBITDA</a:t>
            </a:r>
            <a:r>
              <a:rPr lang="el-GR" sz="1200" b="1" i="0" baseline="0"/>
              <a:t> </a:t>
            </a:r>
            <a:endParaRPr lang="en-GB" sz="1200" b="1" i="0" baseline="0"/>
          </a:p>
        </c:rich>
      </c:tx>
      <c:layout>
        <c:manualLayout>
          <c:xMode val="edge"/>
          <c:yMode val="edge"/>
          <c:x val="0.31089882961537596"/>
          <c:y val="2.4096481264519038E-2"/>
        </c:manualLayout>
      </c:layout>
      <c:overlay val="1"/>
    </c:title>
    <c:plotArea>
      <c:layout>
        <c:manualLayout>
          <c:layoutTarget val="inner"/>
          <c:xMode val="edge"/>
          <c:yMode val="edge"/>
          <c:x val="0.1127901619071328"/>
          <c:y val="0.24432193160735274"/>
          <c:w val="0.81005592212853583"/>
          <c:h val="0.60530392603608962"/>
        </c:manualLayout>
      </c:layout>
      <c:barChart>
        <c:barDir val="col"/>
        <c:grouping val="clustered"/>
        <c:ser>
          <c:idx val="0"/>
          <c:order val="0"/>
          <c:tx>
            <c:strRef>
              <c:f>'Στοιχεια εταιρειων'!$A$109</c:f>
              <c:strCache>
                <c:ptCount val="1"/>
                <c:pt idx="0">
                  <c:v>EBITDA σε εκ. </c:v>
                </c:pt>
              </c:strCache>
            </c:strRef>
          </c:tx>
          <c:spPr>
            <a:solidFill>
              <a:srgbClr val="0070C0"/>
            </a:solidFill>
          </c:spPr>
          <c:dLbls>
            <c:spPr>
              <a:noFill/>
              <a:ln>
                <a:noFill/>
              </a:ln>
              <a:effectLst/>
            </c:spPr>
            <c:txPr>
              <a:bodyPr/>
              <a:lstStyle/>
              <a:p>
                <a:pPr>
                  <a:defRPr>
                    <a:solidFill>
                      <a:schemeClr val="bg1"/>
                    </a:solidFill>
                  </a:defRPr>
                </a:pPr>
                <a:endParaRPr lang="en-US"/>
              </a:p>
            </c:txPr>
            <c:dLblPos val="inBase"/>
            <c:showVal val="1"/>
            <c:extLst>
              <c:ext xmlns:c15="http://schemas.microsoft.com/office/drawing/2012/chart" uri="{CE6537A1-D6FC-4f65-9D91-7224C49458BB}">
                <c15:showLeaderLines val="0"/>
              </c:ext>
            </c:extLst>
          </c:dLbls>
          <c:cat>
            <c:numRef>
              <c:f>'Στοιχεια εταιρειων'!$AZ$2:$BK$2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'Στοιχεια εταιρειων'!$AZ$113:$BK$113</c:f>
              <c:numCache>
                <c:formatCode>#,##0</c:formatCode>
                <c:ptCount val="12"/>
                <c:pt idx="0">
                  <c:v>1339.8618627107794</c:v>
                </c:pt>
                <c:pt idx="1">
                  <c:v>1559.567502552417</c:v>
                </c:pt>
                <c:pt idx="2">
                  <c:v>1605.5608312464778</c:v>
                </c:pt>
                <c:pt idx="3">
                  <c:v>1713.9574932261598</c:v>
                </c:pt>
                <c:pt idx="4">
                  <c:v>1717.5520135327708</c:v>
                </c:pt>
                <c:pt idx="5">
                  <c:v>1738.9</c:v>
                </c:pt>
                <c:pt idx="6">
                  <c:v>1375.0800000000002</c:v>
                </c:pt>
                <c:pt idx="7">
                  <c:v>1128.5</c:v>
                </c:pt>
                <c:pt idx="8">
                  <c:v>1030.7827</c:v>
                </c:pt>
                <c:pt idx="9">
                  <c:v>957.74330390724901</c:v>
                </c:pt>
                <c:pt idx="10">
                  <c:v>805.70899999999995</c:v>
                </c:pt>
                <c:pt idx="11">
                  <c:v>739.42776131792527</c:v>
                </c:pt>
              </c:numCache>
            </c:numRef>
          </c:val>
        </c:ser>
        <c:gapWidth val="50"/>
        <c:axId val="104696448"/>
        <c:axId val="104706816"/>
      </c:barChart>
      <c:barChart>
        <c:barDir val="col"/>
        <c:grouping val="clustered"/>
        <c:ser>
          <c:idx val="1"/>
          <c:order val="1"/>
          <c:tx>
            <c:strRef>
              <c:f>'Στοιχεια εταιρειων'!$A$115</c:f>
              <c:strCache>
                <c:ptCount val="1"/>
                <c:pt idx="0">
                  <c:v>Μεταβολή από προηγούμενο έτος</c:v>
                </c:pt>
              </c:strCache>
            </c:strRef>
          </c:tx>
          <c:spPr>
            <a:solidFill>
              <a:schemeClr val="bg1">
                <a:lumMod val="50000"/>
              </a:schemeClr>
            </a:solidFill>
          </c:spPr>
          <c:dLbls>
            <c:dLbl>
              <c:idx val="2"/>
              <c:layout>
                <c:manualLayout>
                  <c:x val="0"/>
                  <c:y val="1.469050569355392E-2"/>
                </c:manualLayout>
              </c:layout>
              <c:spPr/>
              <c:txPr>
                <a:bodyPr rot="-5400000"/>
                <a:lstStyle/>
                <a:p>
                  <a:pPr>
                    <a:defRPr>
                      <a:solidFill>
                        <a:schemeClr val="bg1"/>
                      </a:solidFill>
                    </a:defRPr>
                  </a:pPr>
                  <a:endParaRPr lang="en-US"/>
                </a:p>
              </c:txPr>
              <c:dLblPos val="outEnd"/>
              <c:showVal val="1"/>
              <c:extLst>
                <c:ext xmlns:c15="http://schemas.microsoft.com/office/drawing/2012/chart" uri="{CE6537A1-D6FC-4f65-9D91-7224C49458BB}"/>
              </c:extLst>
            </c:dLbl>
            <c:dLbl>
              <c:idx val="3"/>
              <c:layout>
                <c:manualLayout>
                  <c:x val="0"/>
                  <c:y val="7.2213966720287791E-4"/>
                </c:manualLayout>
              </c:layout>
              <c:spPr/>
              <c:txPr>
                <a:bodyPr rot="-5400000"/>
                <a:lstStyle/>
                <a:p>
                  <a:pPr>
                    <a:defRPr>
                      <a:solidFill>
                        <a:schemeClr val="bg1"/>
                      </a:solidFill>
                    </a:defRPr>
                  </a:pPr>
                  <a:endParaRPr lang="en-US"/>
                </a:p>
              </c:txPr>
              <c:dLblPos val="outEnd"/>
              <c:showVal val="1"/>
              <c:extLst>
                <c:ext xmlns:c15="http://schemas.microsoft.com/office/drawing/2012/chart" uri="{CE6537A1-D6FC-4f65-9D91-7224C49458BB}"/>
              </c:extLst>
            </c:dLbl>
            <c:dLbl>
              <c:idx val="4"/>
              <c:spPr/>
              <c:txPr>
                <a:bodyPr rot="-5400000"/>
                <a:lstStyle/>
                <a:p>
                  <a:pPr>
                    <a:defRPr>
                      <a:solidFill>
                        <a:schemeClr val="bg1"/>
                      </a:solidFill>
                    </a:defRPr>
                  </a:pPr>
                  <a:endParaRPr lang="en-US"/>
                </a:p>
              </c:txPr>
            </c:dLbl>
            <c:dLbl>
              <c:idx val="5"/>
              <c:spPr/>
              <c:txPr>
                <a:bodyPr rot="-5400000"/>
                <a:lstStyle/>
                <a:p>
                  <a:pPr>
                    <a:defRPr>
                      <a:solidFill>
                        <a:schemeClr val="bg1"/>
                      </a:solidFill>
                    </a:defRPr>
                  </a:pPr>
                  <a:endParaRPr lang="en-US"/>
                </a:p>
              </c:txPr>
            </c:dLbl>
            <c:dLbl>
              <c:idx val="8"/>
              <c:layout>
                <c:manualLayout>
                  <c:x val="0"/>
                  <c:y val="-1.1138500621041219E-2"/>
                </c:manualLayout>
              </c:layout>
              <c:spPr/>
              <c:txPr>
                <a:bodyPr rot="-5400000"/>
                <a:lstStyle/>
                <a:p>
                  <a:pPr>
                    <a:defRPr>
                      <a:solidFill>
                        <a:schemeClr val="bg1"/>
                      </a:solidFill>
                    </a:defRPr>
                  </a:pPr>
                  <a:endParaRPr lang="en-US"/>
                </a:p>
              </c:txPr>
              <c:dLblPos val="outEnd"/>
              <c:showVal val="1"/>
              <c:extLst>
                <c:ext xmlns:c15="http://schemas.microsoft.com/office/drawing/2012/chart" uri="{CE6537A1-D6FC-4f65-9D91-7224C49458BB}"/>
              </c:extLst>
            </c:dLbl>
            <c:dLbl>
              <c:idx val="9"/>
              <c:layout>
                <c:manualLayout>
                  <c:x val="0"/>
                  <c:y val="1.2207478347862207E-2"/>
                </c:manualLayout>
              </c:layout>
              <c:spPr/>
              <c:txPr>
                <a:bodyPr rot="-5400000"/>
                <a:lstStyle/>
                <a:p>
                  <a:pPr>
                    <a:defRPr>
                      <a:solidFill>
                        <a:schemeClr val="bg1"/>
                      </a:solidFill>
                    </a:defRPr>
                  </a:pPr>
                  <a:endParaRPr lang="en-US"/>
                </a:p>
              </c:txPr>
              <c:dLblPos val="outEnd"/>
              <c:showVal val="1"/>
              <c:extLst>
                <c:ext xmlns:c15="http://schemas.microsoft.com/office/drawing/2012/chart" uri="{CE6537A1-D6FC-4f65-9D91-7224C49458BB}"/>
              </c:extLst>
            </c:dLbl>
            <c:spPr>
              <a:noFill/>
              <a:ln>
                <a:noFill/>
              </a:ln>
              <a:effectLst/>
            </c:spPr>
            <c:txPr>
              <a:bodyPr rot="-5400000"/>
              <a:lstStyle/>
              <a:p>
                <a:pPr>
                  <a:defRPr>
                    <a:solidFill>
                      <a:schemeClr val="bg1"/>
                    </a:solidFill>
                  </a:defRPr>
                </a:pPr>
                <a:endParaRPr lang="en-US"/>
              </a:p>
            </c:txPr>
            <c:dLblPos val="inBase"/>
            <c:showVal val="1"/>
            <c:extLst>
              <c:ext xmlns:c15="http://schemas.microsoft.com/office/drawing/2012/chart" uri="{CE6537A1-D6FC-4f65-9D91-7224C49458BB}">
                <c15:showLeaderLines val="0"/>
              </c:ext>
            </c:extLst>
          </c:dLbls>
          <c:cat>
            <c:numRef>
              <c:f>'Στοιχεια εταιρειων'!$AZ$2:$BK$2</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'Στοιχεια εταιρειων'!$AZ$115:$BK$115</c:f>
              <c:numCache>
                <c:formatCode>0.0%</c:formatCode>
                <c:ptCount val="12"/>
                <c:pt idx="1">
                  <c:v>0.16397633663304201</c:v>
                </c:pt>
                <c:pt idx="2">
                  <c:v>2.9491079173416646E-2</c:v>
                </c:pt>
                <c:pt idx="3">
                  <c:v>6.751327004877683E-2</c:v>
                </c:pt>
                <c:pt idx="4">
                  <c:v>2.0972050478598181E-3</c:v>
                </c:pt>
                <c:pt idx="5">
                  <c:v>1.2429310029056673E-2</c:v>
                </c:pt>
                <c:pt idx="6">
                  <c:v>-0.2092242222094427</c:v>
                </c:pt>
                <c:pt idx="7">
                  <c:v>-0.17932047589958411</c:v>
                </c:pt>
                <c:pt idx="8">
                  <c:v>-8.6590429774036304E-2</c:v>
                </c:pt>
                <c:pt idx="9">
                  <c:v>-7.0858189696772156E-2</c:v>
                </c:pt>
                <c:pt idx="10">
                  <c:v>-0.15874222590437714</c:v>
                </c:pt>
                <c:pt idx="11">
                  <c:v>-8.2264488397268298E-2</c:v>
                </c:pt>
              </c:numCache>
            </c:numRef>
          </c:val>
        </c:ser>
        <c:gapWidth val="200"/>
        <c:axId val="104799232"/>
        <c:axId val="104796544"/>
      </c:barChart>
      <c:catAx>
        <c:axId val="104696448"/>
        <c:scaling>
          <c:orientation val="minMax"/>
        </c:scaling>
        <c:axPos val="b"/>
        <c:numFmt formatCode="General" sourceLinked="1"/>
        <c:tickLblPos val="nextTo"/>
        <c:crossAx val="104706816"/>
        <c:crosses val="autoZero"/>
        <c:auto val="1"/>
        <c:lblAlgn val="ctr"/>
        <c:lblOffset val="100"/>
      </c:catAx>
      <c:valAx>
        <c:axId val="104706816"/>
        <c:scaling>
          <c:orientation val="minMax"/>
        </c:scaling>
        <c:axPos val="l"/>
        <c:title>
          <c:tx>
            <c:rich>
              <a:bodyPr rot="-5400000" vert="horz"/>
              <a:lstStyle/>
              <a:p>
                <a:pPr>
                  <a:defRPr sz="1100"/>
                </a:pPr>
                <a:r>
                  <a:rPr lang="el-GR" sz="1100" b="1" i="0" baseline="0"/>
                  <a:t>σε εκ. €</a:t>
                </a:r>
                <a:endParaRPr lang="en-US" sz="1100" b="1" i="0" baseline="0"/>
              </a:p>
            </c:rich>
          </c:tx>
          <c:layout/>
        </c:title>
        <c:numFmt formatCode="#,##0" sourceLinked="1"/>
        <c:tickLblPos val="nextTo"/>
        <c:crossAx val="104696448"/>
        <c:crosses val="autoZero"/>
        <c:crossBetween val="between"/>
      </c:valAx>
      <c:valAx>
        <c:axId val="104796544"/>
        <c:scaling>
          <c:orientation val="minMax"/>
          <c:max val="0.4"/>
          <c:min val="-0.30000000000000032"/>
        </c:scaling>
        <c:axPos val="r"/>
        <c:numFmt formatCode="0%" sourceLinked="0"/>
        <c:tickLblPos val="nextTo"/>
        <c:crossAx val="104799232"/>
        <c:crosses val="max"/>
        <c:crossBetween val="between"/>
      </c:valAx>
      <c:catAx>
        <c:axId val="104799232"/>
        <c:scaling>
          <c:orientation val="minMax"/>
        </c:scaling>
        <c:delete val="1"/>
        <c:axPos val="b"/>
        <c:numFmt formatCode="General" sourceLinked="1"/>
        <c:tickLblPos val="none"/>
        <c:crossAx val="104796544"/>
        <c:crosses val="autoZero"/>
        <c:auto val="1"/>
        <c:lblAlgn val="ctr"/>
        <c:lblOffset val="100"/>
      </c:catAx>
      <c:spPr>
        <a:noFill/>
        <a:ln>
          <a:noFill/>
        </a:ln>
      </c:spPr>
    </c:plotArea>
    <c:legend>
      <c:legendPos val="t"/>
      <c:layout>
        <c:manualLayout>
          <c:xMode val="edge"/>
          <c:yMode val="edge"/>
          <c:x val="0.27987757230672056"/>
          <c:y val="9.2610565006997256E-2"/>
          <c:w val="0.40839200262746506"/>
          <c:h val="0.14089527903591659"/>
        </c:manualLayout>
      </c:layout>
    </c:legend>
    <c:plotVisOnly val="1"/>
    <c:dispBlanksAs val="gap"/>
  </c:chart>
  <c:spPr>
    <a:noFill/>
    <a:ln>
      <a:noFill/>
    </a:ln>
  </c:sp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100"/>
              <a:t>EBITDA </a:t>
            </a:r>
            <a:r>
              <a:rPr lang="el-GR" sz="1100"/>
              <a:t>περιθώριο</a:t>
            </a:r>
            <a:endParaRPr lang="en-US" sz="1100"/>
          </a:p>
        </c:rich>
      </c:tx>
      <c:layout/>
    </c:title>
    <c:plotArea>
      <c:layout/>
      <c:barChart>
        <c:barDir val="col"/>
        <c:grouping val="clustered"/>
        <c:ser>
          <c:idx val="0"/>
          <c:order val="0"/>
          <c:tx>
            <c:strRef>
              <c:f>'Στοιχεια εταιρειων'!$CH$117</c:f>
              <c:strCache>
                <c:ptCount val="1"/>
                <c:pt idx="0">
                  <c:v>EBITDA margin</c:v>
                </c:pt>
              </c:strCache>
            </c:strRef>
          </c:tx>
          <c:spPr>
            <a:solidFill>
              <a:srgbClr val="FF6419"/>
            </a:solidFill>
          </c:spPr>
          <c:dLbls>
            <c:numFmt formatCode="0%" sourceLinked="0"/>
            <c:spPr>
              <a:noFill/>
              <a:ln>
                <a:noFill/>
              </a:ln>
              <a:effectLst/>
            </c:spPr>
            <c:showVal val="1"/>
            <c:extLst>
              <c:ext xmlns:c15="http://schemas.microsoft.com/office/drawing/2012/chart" uri="{CE6537A1-D6FC-4f65-9D91-7224C49458BB}">
                <c15:showLeaderLines val="0"/>
              </c:ext>
            </c:extLst>
          </c:dLbls>
          <c:cat>
            <c:numRef>
              <c:f>'Στοιχεια εταιρειων'!$CI$116:$CP$116</c:f>
              <c:numCache>
                <c:formatCode>General</c:formatCode>
                <c:ptCount val="8"/>
                <c:pt idx="0">
                  <c:v>2007</c:v>
                </c:pt>
                <c:pt idx="1">
                  <c:v>2008</c:v>
                </c:pt>
                <c:pt idx="2">
                  <c:v>2009</c:v>
                </c:pt>
                <c:pt idx="3">
                  <c:v>2010</c:v>
                </c:pt>
                <c:pt idx="4">
                  <c:v>2011</c:v>
                </c:pt>
                <c:pt idx="5">
                  <c:v>2012</c:v>
                </c:pt>
                <c:pt idx="6">
                  <c:v>2013</c:v>
                </c:pt>
                <c:pt idx="7">
                  <c:v>2014</c:v>
                </c:pt>
              </c:numCache>
            </c:numRef>
          </c:cat>
          <c:val>
            <c:numRef>
              <c:f>'Στοιχεια εταιρειων'!$CI$117:$CP$117</c:f>
              <c:numCache>
                <c:formatCode>0.0%</c:formatCode>
                <c:ptCount val="8"/>
                <c:pt idx="0">
                  <c:v>0.37269674553597293</c:v>
                </c:pt>
                <c:pt idx="1">
                  <c:v>0.38387160864478248</c:v>
                </c:pt>
                <c:pt idx="2">
                  <c:v>0.3300375500877849</c:v>
                </c:pt>
                <c:pt idx="3">
                  <c:v>0.31929618462987103</c:v>
                </c:pt>
                <c:pt idx="4">
                  <c:v>0.33141736287022794</c:v>
                </c:pt>
                <c:pt idx="5">
                  <c:v>0.33091141067321084</c:v>
                </c:pt>
                <c:pt idx="6">
                  <c:v>0.33375083825120494</c:v>
                </c:pt>
                <c:pt idx="7">
                  <c:v>0.32548979999155747</c:v>
                </c:pt>
              </c:numCache>
            </c:numRef>
          </c:val>
        </c:ser>
        <c:axId val="112361856"/>
        <c:axId val="112363392"/>
      </c:barChart>
      <c:catAx>
        <c:axId val="112361856"/>
        <c:scaling>
          <c:orientation val="minMax"/>
        </c:scaling>
        <c:axPos val="b"/>
        <c:numFmt formatCode="General" sourceLinked="1"/>
        <c:tickLblPos val="nextTo"/>
        <c:crossAx val="112363392"/>
        <c:crosses val="autoZero"/>
        <c:auto val="1"/>
        <c:lblAlgn val="ctr"/>
        <c:lblOffset val="100"/>
      </c:catAx>
      <c:valAx>
        <c:axId val="112363392"/>
        <c:scaling>
          <c:orientation val="minMax"/>
        </c:scaling>
        <c:axPos val="l"/>
        <c:numFmt formatCode="0%" sourceLinked="0"/>
        <c:tickLblPos val="nextTo"/>
        <c:crossAx val="112361856"/>
        <c:crosses val="autoZero"/>
        <c:crossBetween val="between"/>
      </c:valAx>
    </c:plotArea>
    <c:plotVisOnly val="1"/>
    <c:dispBlanksAs val="gap"/>
  </c:chart>
  <c:spPr>
    <a:noFill/>
    <a:ln>
      <a:noFill/>
    </a:ln>
  </c:spPr>
  <c:externalData r:id="rId1"/>
</c:chartSpace>
</file>

<file path=ppt/drawings/drawing1.xml><?xml version="1.0" encoding="utf-8"?>
<c:userShapes xmlns:c="http://schemas.openxmlformats.org/drawingml/2006/chart">
  <cdr:relSizeAnchor xmlns:cdr="http://schemas.openxmlformats.org/drawingml/2006/chartDrawing">
    <cdr:from>
      <cdr:x>0.52788</cdr:x>
      <cdr:y>0.25</cdr:y>
    </cdr:from>
    <cdr:to>
      <cdr:x>0.89751</cdr:x>
      <cdr:y>0.54673</cdr:y>
    </cdr:to>
    <cdr:sp macro="" textlink="">
      <cdr:nvSpPr>
        <cdr:cNvPr id="3" name="Straight Arrow Connector 2"/>
        <cdr:cNvSpPr/>
      </cdr:nvSpPr>
      <cdr:spPr>
        <a:xfrm xmlns:a="http://schemas.openxmlformats.org/drawingml/2006/main">
          <a:off x="3025215" y="1019175"/>
          <a:ext cx="2118286" cy="1209675"/>
        </a:xfrm>
        <a:prstGeom xmlns:a="http://schemas.openxmlformats.org/drawingml/2006/main" prst="straightConnector1">
          <a:avLst/>
        </a:prstGeom>
        <a:ln xmlns:a="http://schemas.openxmlformats.org/drawingml/2006/main">
          <a:solidFill>
            <a:srgbClr val="00B0F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0.68089</cdr:x>
      <cdr:y>0.33534</cdr:y>
    </cdr:from>
    <cdr:to>
      <cdr:x>0.76684</cdr:x>
      <cdr:y>0.37946</cdr:y>
    </cdr:to>
    <cdr:sp macro="" textlink="">
      <cdr:nvSpPr>
        <cdr:cNvPr id="4" name="TextBox 3"/>
        <cdr:cNvSpPr txBox="1"/>
      </cdr:nvSpPr>
      <cdr:spPr>
        <a:xfrm xmlns:a="http://schemas.openxmlformats.org/drawingml/2006/main" rot="1167499">
          <a:off x="3992905" y="1303208"/>
          <a:ext cx="504000" cy="1714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tIns="0" bIns="0"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100">
              <a:latin typeface="+mn-lt"/>
              <a:ea typeface="+mn-ea"/>
              <a:cs typeface="+mn-cs"/>
            </a:rPr>
            <a:t>-54%</a:t>
          </a:r>
          <a:endParaRPr lang="el-GR" sz="1100">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0.60747</cdr:x>
      <cdr:y>0.26757</cdr:y>
    </cdr:from>
    <cdr:to>
      <cdr:x>0.89496</cdr:x>
      <cdr:y>0.45135</cdr:y>
    </cdr:to>
    <cdr:sp macro="" textlink="">
      <cdr:nvSpPr>
        <cdr:cNvPr id="2" name="Straight Arrow Connector 1"/>
        <cdr:cNvSpPr/>
      </cdr:nvSpPr>
      <cdr:spPr>
        <a:xfrm xmlns:a="http://schemas.openxmlformats.org/drawingml/2006/main">
          <a:off x="3562351" y="942975"/>
          <a:ext cx="1685924" cy="647700"/>
        </a:xfrm>
        <a:prstGeom xmlns:a="http://schemas.openxmlformats.org/drawingml/2006/main" prst="straightConnector1">
          <a:avLst/>
        </a:prstGeom>
        <a:noFill xmlns:a="http://schemas.openxmlformats.org/drawingml/2006/main"/>
        <a:ln xmlns:a="http://schemas.openxmlformats.org/drawingml/2006/main" w="9525" cap="flat" cmpd="sng" algn="ctr">
          <a:solidFill>
            <a:srgbClr val="00B0F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l-GR"/>
        </a:p>
      </cdr:txBody>
    </cdr:sp>
  </cdr:relSizeAnchor>
  <cdr:relSizeAnchor xmlns:cdr="http://schemas.openxmlformats.org/drawingml/2006/chartDrawing">
    <cdr:from>
      <cdr:x>0.728</cdr:x>
      <cdr:y>0.35627</cdr:y>
    </cdr:from>
    <cdr:to>
      <cdr:x>0.81394</cdr:x>
      <cdr:y>0.40492</cdr:y>
    </cdr:to>
    <cdr:sp macro="" textlink="">
      <cdr:nvSpPr>
        <cdr:cNvPr id="3" name="TextBox 2"/>
        <cdr:cNvSpPr txBox="1"/>
      </cdr:nvSpPr>
      <cdr:spPr>
        <a:xfrm xmlns:a="http://schemas.openxmlformats.org/drawingml/2006/main" rot="1167499">
          <a:off x="4269128" y="1255584"/>
          <a:ext cx="504000" cy="1714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tIns="0"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100">
              <a:latin typeface="Calibri"/>
            </a:rPr>
            <a:t>-57%</a:t>
          </a:r>
          <a:endParaRPr lang="el-GR" sz="1100">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0.19741</cdr:x>
      <cdr:y>0.11615</cdr:y>
    </cdr:from>
    <cdr:to>
      <cdr:x>0.61165</cdr:x>
      <cdr:y>0.54674</cdr:y>
    </cdr:to>
    <cdr:grpSp>
      <cdr:nvGrpSpPr>
        <cdr:cNvPr id="7" name="Group 6"/>
        <cdr:cNvGrpSpPr/>
      </cdr:nvGrpSpPr>
      <cdr:grpSpPr>
        <a:xfrm xmlns:a="http://schemas.openxmlformats.org/drawingml/2006/main">
          <a:off x="1263582" y="424830"/>
          <a:ext cx="2651467" cy="1574926"/>
          <a:chOff x="1162050" y="390525"/>
          <a:chExt cx="2438399" cy="1447800"/>
        </a:xfrm>
      </cdr:grpSpPr>
      <cdr:sp macro="" textlink="">
        <cdr:nvSpPr>
          <cdr:cNvPr id="2" name="TextBox 2"/>
          <cdr:cNvSpPr txBox="1"/>
        </cdr:nvSpPr>
        <cdr:spPr>
          <a:xfrm xmlns:a="http://schemas.openxmlformats.org/drawingml/2006/main">
            <a:off x="1162050" y="1209675"/>
            <a:ext cx="1238250" cy="43815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l-GR" sz="1100"/>
              <a:t>Ιαν 2007: Αύξηση στο ειδικό τέλος</a:t>
            </a:r>
          </a:p>
        </cdr:txBody>
      </cdr:sp>
      <cdr:sp macro="" textlink="">
        <cdr:nvSpPr>
          <cdr:cNvPr id="3" name="TextBox 4"/>
          <cdr:cNvSpPr txBox="1"/>
        </cdr:nvSpPr>
        <cdr:spPr>
          <a:xfrm xmlns:a="http://schemas.openxmlformats.org/drawingml/2006/main">
            <a:off x="1666874" y="390525"/>
            <a:ext cx="1400175" cy="438150"/>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l-GR" sz="1100"/>
              <a:t>Αυγ 2009: </a:t>
            </a:r>
            <a:r>
              <a:rPr lang="el-GR" sz="1100">
                <a:solidFill>
                  <a:sysClr val="windowText" lastClr="000000"/>
                </a:solidFill>
                <a:latin typeface="Calibri"/>
                <a:ea typeface="+mn-ea"/>
                <a:cs typeface="+mn-cs"/>
              </a:rPr>
              <a:t>Αύξηση στο ειδικό τέλος</a:t>
            </a:r>
            <a:endParaRPr lang="en-US"/>
          </a:p>
        </cdr:txBody>
      </cdr:sp>
      <cdr:cxnSp macro="">
        <cdr:nvCxnSpPr>
          <cdr:cNvPr id="4" name="Straight Arrow Connector 3"/>
          <cdr:cNvCxnSpPr/>
        </cdr:nvCxnSpPr>
        <cdr:spPr>
          <a:xfrm xmlns:a="http://schemas.openxmlformats.org/drawingml/2006/main">
            <a:off x="2162174" y="1704975"/>
            <a:ext cx="504825" cy="133350"/>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5" name="Straight Arrow Connector 4"/>
          <cdr:cNvCxnSpPr/>
        </cdr:nvCxnSpPr>
        <cdr:spPr>
          <a:xfrm xmlns:a="http://schemas.openxmlformats.org/drawingml/2006/main">
            <a:off x="3105149" y="666750"/>
            <a:ext cx="495300" cy="304800"/>
          </a:xfrm>
          <a:prstGeom xmlns:a="http://schemas.openxmlformats.org/drawingml/2006/main" prst="straightConnector1">
            <a:avLst/>
          </a:prstGeom>
          <a:noFill xmlns:a="http://schemas.openxmlformats.org/drawingml/2006/main"/>
          <a:ln xmlns:a="http://schemas.openxmlformats.org/drawingml/2006/main" w="9525" cap="flat" cmpd="sng" algn="ctr">
            <a:solidFill>
              <a:srgbClr val="4F81BD">
                <a:shade val="95000"/>
                <a:satMod val="105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A0773-7A2B-43A3-B179-64400E74AFFD}" type="datetimeFigureOut">
              <a:rPr lang="en-US" smtClean="0"/>
              <a:pPr/>
              <a:t>3/31/2015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2264D-CB7B-48E5-BFFD-822F54FF67DC}" type="slidenum">
              <a:rPr lang="en-US" smtClean="0"/>
              <a:pPr/>
              <a:t>‹#›</a:t>
            </a:fld>
            <a:endParaRPr lang="en-US"/>
          </a:p>
        </p:txBody>
      </p:sp>
    </p:spTree>
    <p:extLst>
      <p:ext uri="{BB962C8B-B14F-4D97-AF65-F5344CB8AC3E}">
        <p14:creationId xmlns="" xmlns:p14="http://schemas.microsoft.com/office/powerpoint/2010/main" val="267841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a:t>
            </a:fld>
            <a:endParaRPr lang="en-US"/>
          </a:p>
        </p:txBody>
      </p:sp>
    </p:spTree>
    <p:extLst>
      <p:ext uri="{BB962C8B-B14F-4D97-AF65-F5344CB8AC3E}">
        <p14:creationId xmlns="" xmlns:p14="http://schemas.microsoft.com/office/powerpoint/2010/main" val="289501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58ACE12-B760-4233-A0F6-68E80E259F79}" type="slidenum">
              <a:rPr lang="el-GR" smtClean="0"/>
              <a:pPr/>
              <a:t>10</a:t>
            </a:fld>
            <a:endParaRPr lang="el-GR" dirty="0"/>
          </a:p>
        </p:txBody>
      </p:sp>
    </p:spTree>
    <p:extLst>
      <p:ext uri="{BB962C8B-B14F-4D97-AF65-F5344CB8AC3E}">
        <p14:creationId xmlns="" xmlns:p14="http://schemas.microsoft.com/office/powerpoint/2010/main" val="209704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58ACE12-B760-4233-A0F6-68E80E259F79}" type="slidenum">
              <a:rPr lang="el-GR" smtClean="0"/>
              <a:pPr/>
              <a:t>11</a:t>
            </a:fld>
            <a:endParaRPr lang="el-GR" dirty="0"/>
          </a:p>
        </p:txBody>
      </p:sp>
    </p:spTree>
    <p:extLst>
      <p:ext uri="{BB962C8B-B14F-4D97-AF65-F5344CB8AC3E}">
        <p14:creationId xmlns="" xmlns:p14="http://schemas.microsoft.com/office/powerpoint/2010/main" val="311689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15</a:t>
            </a:fld>
            <a:endParaRPr lang="en-US"/>
          </a:p>
        </p:txBody>
      </p:sp>
    </p:spTree>
    <p:extLst>
      <p:ext uri="{BB962C8B-B14F-4D97-AF65-F5344CB8AC3E}">
        <p14:creationId xmlns="" xmlns:p14="http://schemas.microsoft.com/office/powerpoint/2010/main" val="73408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16</a:t>
            </a:fld>
            <a:endParaRPr lang="en-US"/>
          </a:p>
        </p:txBody>
      </p:sp>
    </p:spTree>
    <p:extLst>
      <p:ext uri="{BB962C8B-B14F-4D97-AF65-F5344CB8AC3E}">
        <p14:creationId xmlns="" xmlns:p14="http://schemas.microsoft.com/office/powerpoint/2010/main" val="146001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18</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19</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20</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21</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22</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58ACE12-B760-4233-A0F6-68E80E259F79}" type="slidenum">
              <a:rPr lang="el-GR" smtClean="0"/>
              <a:pPr/>
              <a:t>24</a:t>
            </a:fld>
            <a:endParaRPr lang="el-GR" dirty="0"/>
          </a:p>
        </p:txBody>
      </p:sp>
    </p:spTree>
    <p:extLst>
      <p:ext uri="{BB962C8B-B14F-4D97-AF65-F5344CB8AC3E}">
        <p14:creationId xmlns="" xmlns:p14="http://schemas.microsoft.com/office/powerpoint/2010/main" val="4132470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25</a:t>
            </a:fld>
            <a:endParaRPr lang="en-US"/>
          </a:p>
        </p:txBody>
      </p:sp>
    </p:spTree>
    <p:extLst>
      <p:ext uri="{BB962C8B-B14F-4D97-AF65-F5344CB8AC3E}">
        <p14:creationId xmlns="" xmlns:p14="http://schemas.microsoft.com/office/powerpoint/2010/main" val="324050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27</a:t>
            </a:fld>
            <a:endParaRPr lang="en-US"/>
          </a:p>
        </p:txBody>
      </p:sp>
    </p:spTree>
    <p:extLst>
      <p:ext uri="{BB962C8B-B14F-4D97-AF65-F5344CB8AC3E}">
        <p14:creationId xmlns="" xmlns:p14="http://schemas.microsoft.com/office/powerpoint/2010/main" val="2044922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28</a:t>
            </a:fld>
            <a:endParaRPr lang="en-US"/>
          </a:p>
        </p:txBody>
      </p:sp>
    </p:spTree>
    <p:extLst>
      <p:ext uri="{BB962C8B-B14F-4D97-AF65-F5344CB8AC3E}">
        <p14:creationId xmlns="" xmlns:p14="http://schemas.microsoft.com/office/powerpoint/2010/main" val="176630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33</a:t>
            </a:fld>
            <a:endParaRPr lang="en-US"/>
          </a:p>
        </p:txBody>
      </p:sp>
    </p:spTree>
    <p:extLst>
      <p:ext uri="{BB962C8B-B14F-4D97-AF65-F5344CB8AC3E}">
        <p14:creationId xmlns="" xmlns:p14="http://schemas.microsoft.com/office/powerpoint/2010/main" val="3860968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34</a:t>
            </a:fld>
            <a:endParaRPr lang="en-US"/>
          </a:p>
        </p:txBody>
      </p:sp>
    </p:spTree>
    <p:extLst>
      <p:ext uri="{BB962C8B-B14F-4D97-AF65-F5344CB8AC3E}">
        <p14:creationId xmlns="" xmlns:p14="http://schemas.microsoft.com/office/powerpoint/2010/main" val="728594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l-GR" dirty="0" smtClean="0">
              <a:latin typeface="Calibri" pitchFamily="34" charset="0"/>
            </a:endParaRPr>
          </a:p>
        </p:txBody>
      </p:sp>
    </p:spTree>
    <p:extLst>
      <p:ext uri="{BB962C8B-B14F-4D97-AF65-F5344CB8AC3E}">
        <p14:creationId xmlns="" xmlns:p14="http://schemas.microsoft.com/office/powerpoint/2010/main" val="4100794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37</a:t>
            </a:fld>
            <a:endParaRPr lang="en-US"/>
          </a:p>
        </p:txBody>
      </p:sp>
    </p:spTree>
    <p:extLst>
      <p:ext uri="{BB962C8B-B14F-4D97-AF65-F5344CB8AC3E}">
        <p14:creationId xmlns="" xmlns:p14="http://schemas.microsoft.com/office/powerpoint/2010/main" val="728594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38</a:t>
            </a:fld>
            <a:endParaRPr lang="en-US"/>
          </a:p>
        </p:txBody>
      </p:sp>
    </p:spTree>
    <p:extLst>
      <p:ext uri="{BB962C8B-B14F-4D97-AF65-F5344CB8AC3E}">
        <p14:creationId xmlns="" xmlns:p14="http://schemas.microsoft.com/office/powerpoint/2010/main" val="728594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39</a:t>
            </a:fld>
            <a:endParaRPr lang="en-US"/>
          </a:p>
        </p:txBody>
      </p:sp>
    </p:spTree>
    <p:extLst>
      <p:ext uri="{BB962C8B-B14F-4D97-AF65-F5344CB8AC3E}">
        <p14:creationId xmlns="" xmlns:p14="http://schemas.microsoft.com/office/powerpoint/2010/main" val="72859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41</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42</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43</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44</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45</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46</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47</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48</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49</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50</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51</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52</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53</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54</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55</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56</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57</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58</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59</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60</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61</a:t>
            </a:fld>
            <a:endParaRPr lang="en-US"/>
          </a:p>
        </p:txBody>
      </p:sp>
    </p:spTree>
    <p:extLst>
      <p:ext uri="{BB962C8B-B14F-4D97-AF65-F5344CB8AC3E}">
        <p14:creationId xmlns="" xmlns:p14="http://schemas.microsoft.com/office/powerpoint/2010/main" val="3959709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2264D-CB7B-48E5-BFFD-822F54FF67D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10" name="9 - Εικόνα" descr="ppt-cover-gr.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81000" y="1447800"/>
            <a:ext cx="8229600" cy="2667000"/>
          </a:xfrm>
        </p:spPr>
        <p:txBody>
          <a:bodyPr>
            <a:normAutofit/>
          </a:bodyPr>
          <a:lstStyle>
            <a:lvl1pPr marL="182880" indent="-182880">
              <a:lnSpc>
                <a:spcPct val="150000"/>
              </a:lnSpc>
              <a:spcBef>
                <a:spcPts val="0"/>
              </a:spcBef>
              <a:defRPr sz="1100" b="1">
                <a:solidFill>
                  <a:schemeClr val="tx1">
                    <a:lumMod val="75000"/>
                    <a:lumOff val="25000"/>
                  </a:schemeClr>
                </a:solidFill>
              </a:defRPr>
            </a:lvl1pPr>
          </a:lstStyle>
          <a:p>
            <a:pPr lvl="0"/>
            <a:r>
              <a:rPr lang="el-GR" dirty="0" smtClean="0"/>
              <a:t>Kλικ για επεξεργασία των στυλ του υποδείγματος</a:t>
            </a:r>
          </a:p>
        </p:txBody>
      </p:sp>
      <p:sp>
        <p:nvSpPr>
          <p:cNvPr id="7" name="5 - Θέση αριθμού διαφάνειας"/>
          <p:cNvSpPr>
            <a:spLocks noGrp="1"/>
          </p:cNvSpPr>
          <p:nvPr>
            <p:ph type="sldNum" sz="quarter" idx="4"/>
          </p:nvPr>
        </p:nvSpPr>
        <p:spPr>
          <a:xfrm>
            <a:off x="6858000" y="6356350"/>
            <a:ext cx="2133600" cy="365125"/>
          </a:xfrm>
          <a:prstGeom prst="rect">
            <a:avLst/>
          </a:prstGeom>
        </p:spPr>
        <p:txBody>
          <a:bodyPr/>
          <a:lstStyle>
            <a:lvl1pPr algn="r">
              <a:defRPr>
                <a:solidFill>
                  <a:schemeClr val="bg1"/>
                </a:solidFill>
              </a:defRPr>
            </a:lvl1pPr>
          </a:lstStyle>
          <a:p>
            <a:fld id="{BE9032B7-2B51-4C45-BE51-1EBDE0F399C6}"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7E6AE947-4239-48F5-A051-444CB8372E0C}"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81000" y="1447800"/>
            <a:ext cx="8229600" cy="2667000"/>
          </a:xfrm>
        </p:spPr>
        <p:txBody>
          <a:bodyPr>
            <a:normAutofit/>
          </a:bodyPr>
          <a:lstStyle>
            <a:lvl1pPr marL="0" indent="0">
              <a:lnSpc>
                <a:spcPct val="150000"/>
              </a:lnSpc>
              <a:spcBef>
                <a:spcPts val="0"/>
              </a:spcBef>
              <a:buNone/>
              <a:defRPr sz="1100" b="1">
                <a:solidFill>
                  <a:schemeClr val="tx1">
                    <a:lumMod val="75000"/>
                    <a:lumOff val="25000"/>
                  </a:schemeClr>
                </a:solidFill>
              </a:defRPr>
            </a:lvl1pPr>
          </a:lstStyle>
          <a:p>
            <a:pPr lvl="0"/>
            <a:r>
              <a:rPr lang="el-GR" dirty="0" smtClean="0"/>
              <a:t>Kλικ για επεξεργασία των στυλ του υποδείγματος</a:t>
            </a:r>
          </a:p>
        </p:txBody>
      </p:sp>
      <p:sp>
        <p:nvSpPr>
          <p:cNvPr id="7" name="5 - Θέση αριθμού διαφάνειας"/>
          <p:cNvSpPr>
            <a:spLocks noGrp="1"/>
          </p:cNvSpPr>
          <p:nvPr>
            <p:ph type="sldNum" sz="quarter" idx="4"/>
          </p:nvPr>
        </p:nvSpPr>
        <p:spPr>
          <a:xfrm>
            <a:off x="6858000" y="6356350"/>
            <a:ext cx="2133600" cy="365125"/>
          </a:xfrm>
          <a:prstGeom prst="rect">
            <a:avLst/>
          </a:prstGeom>
        </p:spPr>
        <p:txBody>
          <a:bodyPr/>
          <a:lstStyle>
            <a:lvl1pPr algn="r">
              <a:defRPr>
                <a:solidFill>
                  <a:schemeClr val="bg1"/>
                </a:solidFill>
              </a:defRPr>
            </a:lvl1pPr>
          </a:lstStyle>
          <a:p>
            <a:fld id="{BE9032B7-2B51-4C45-BE51-1EBDE0F399C6}" type="slidenum">
              <a:rPr lang="en-US" smtClean="0"/>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7C17A7A-79E8-4799-8A8C-9A1CB6A00BC1}"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5" name="4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5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8" name="7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8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4" name="3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4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356350"/>
            <a:ext cx="2133600" cy="365125"/>
          </a:xfrm>
          <a:prstGeom prst="rect">
            <a:avLst/>
          </a:prstGeom>
        </p:spPr>
        <p:txBody>
          <a:bodyPr/>
          <a:lstStyle/>
          <a:p>
            <a:fld id="{E7876530-496B-4486-A33D-172B4A2E5FAF}" type="datetimeFigureOut">
              <a:rPr lang="en-US" smtClean="0"/>
              <a:pPr/>
              <a:t>3/31/2015</a:t>
            </a:fld>
            <a:endParaRPr lang="en-US"/>
          </a:p>
        </p:txBody>
      </p:sp>
      <p:sp>
        <p:nvSpPr>
          <p:cNvPr id="6" name="5 - Θέση υποσέλιδου"/>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6 - Θέση αριθμού διαφάνειας"/>
          <p:cNvSpPr>
            <a:spLocks noGrp="1"/>
          </p:cNvSpPr>
          <p:nvPr>
            <p:ph type="sldNum" sz="quarter" idx="12"/>
          </p:nvPr>
        </p:nvSpPr>
        <p:spPr>
          <a:xfrm>
            <a:off x="6553200" y="6356350"/>
            <a:ext cx="2133600" cy="365125"/>
          </a:xfrm>
          <a:prstGeom prst="rect">
            <a:avLst/>
          </a:prstGeom>
        </p:spPr>
        <p:txBody>
          <a:bodyPr/>
          <a:lstStyle/>
          <a:p>
            <a:fld id="{BE9032B7-2B51-4C45-BE51-1EBDE0F399C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4 - Εικόνα" descr="ppt-inside-gr.jpg"/>
          <p:cNvPicPr>
            <a:picLocks noChangeAspect="1"/>
          </p:cNvPicPr>
          <p:nvPr userDrawn="1"/>
        </p:nvPicPr>
        <p:blipFill>
          <a:blip r:embed="rId14" cstate="print"/>
          <a:stretch>
            <a:fillRect/>
          </a:stretch>
        </p:blipFill>
        <p:spPr>
          <a:xfrm>
            <a:off x="0" y="0"/>
            <a:ext cx="9144000" cy="6858000"/>
          </a:xfrm>
          <a:prstGeom prst="rect">
            <a:avLst/>
          </a:prstGeom>
        </p:spPr>
      </p:pic>
      <p:sp>
        <p:nvSpPr>
          <p:cNvPr id="2" name="1 - Θέση τίτλου"/>
          <p:cNvSpPr>
            <a:spLocks noGrp="1"/>
          </p:cNvSpPr>
          <p:nvPr>
            <p:ph type="title"/>
          </p:nvPr>
        </p:nvSpPr>
        <p:spPr>
          <a:xfrm>
            <a:off x="304800" y="228600"/>
            <a:ext cx="6934200" cy="838200"/>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n-US" dirty="0"/>
          </a:p>
        </p:txBody>
      </p:sp>
      <p:sp>
        <p:nvSpPr>
          <p:cNvPr id="3" name="2 - Θέση κειμένου"/>
          <p:cNvSpPr>
            <a:spLocks noGrp="1"/>
          </p:cNvSpPr>
          <p:nvPr>
            <p:ph type="body" idx="1"/>
          </p:nvPr>
        </p:nvSpPr>
        <p:spPr>
          <a:xfrm>
            <a:off x="381000" y="1447800"/>
            <a:ext cx="8229600" cy="990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50000"/>
              </a:lnSpc>
              <a:spcBef>
                <a:spcPts val="0"/>
              </a:spcBef>
              <a:spcAft>
                <a:spcPts val="0"/>
              </a:spcAft>
              <a:buClr>
                <a:srgbClr val="0070C0"/>
              </a:buClr>
              <a:buSzTx/>
              <a:buFont typeface="Arial" pitchFamily="34" charset="0"/>
              <a:buChar char="•"/>
              <a:tabLst/>
              <a:defRPr/>
            </a:pPr>
            <a:r>
              <a:rPr kumimoji="0" lang="el-GR" sz="1200" b="0" i="0" u="none" strike="noStrike" kern="1200" cap="none" spc="0" normalizeH="0" baseline="0" noProof="0" dirty="0" err="1" smtClean="0">
                <a:ln>
                  <a:noFill/>
                </a:ln>
                <a:solidFill>
                  <a:srgbClr val="828282"/>
                </a:solidFill>
                <a:effectLst/>
                <a:uLnTx/>
                <a:uFillTx/>
                <a:latin typeface="+mj-lt"/>
                <a:ea typeface="+mn-ea"/>
                <a:cs typeface="+mn-cs"/>
              </a:rPr>
              <a:t>Kλικ</a:t>
            </a:r>
            <a:r>
              <a:rPr kumimoji="0" lang="el-GR" sz="1200" b="0" i="0" u="none" strike="noStrike" kern="1200" cap="none" spc="0" normalizeH="0" baseline="0" noProof="0" dirty="0" smtClean="0">
                <a:ln>
                  <a:noFill/>
                </a:ln>
                <a:solidFill>
                  <a:srgbClr val="828282"/>
                </a:solidFill>
                <a:effectLst/>
                <a:uLnTx/>
                <a:uFillTx/>
                <a:latin typeface="+mj-lt"/>
                <a:ea typeface="+mn-ea"/>
                <a:cs typeface="+mn-cs"/>
              </a:rPr>
              <a:t> για επεξεργασία των στυλ του υποδείγματος</a:t>
            </a:r>
            <a:endParaRPr kumimoji="0" lang="en-US" sz="1200" b="0" i="0" u="none" strike="noStrike" kern="1200" cap="none" spc="0" normalizeH="0" baseline="0" noProof="0" dirty="0" smtClean="0">
              <a:ln>
                <a:noFill/>
              </a:ln>
              <a:solidFill>
                <a:srgbClr val="828282"/>
              </a:solidFill>
              <a:effectLst/>
              <a:uLnTx/>
              <a:uFillTx/>
              <a:latin typeface="+mj-lt"/>
              <a:ea typeface="+mn-ea"/>
              <a:cs typeface="+mn-cs"/>
            </a:endParaRPr>
          </a:p>
        </p:txBody>
      </p:sp>
      <p:sp>
        <p:nvSpPr>
          <p:cNvPr id="10" name="Slide Number Placeholder 5"/>
          <p:cNvSpPr txBox="1">
            <a:spLocks/>
          </p:cNvSpPr>
          <p:nvPr userDrawn="1"/>
        </p:nvSpPr>
        <p:spPr>
          <a:xfrm>
            <a:off x="6781800" y="6400800"/>
            <a:ext cx="2133600" cy="365125"/>
          </a:xfrm>
          <a:prstGeom prst="rect">
            <a:avLst/>
          </a:prstGeom>
        </p:spPr>
        <p:txBody>
          <a:bodyPr/>
          <a:lstStyle>
            <a:lvl1pPr algn="ctr">
              <a:buNone/>
              <a:defRPr>
                <a:solidFill>
                  <a:schemeClr val="bg1">
                    <a:lumMod val="50000"/>
                  </a:schemeClr>
                </a:solidFill>
                <a:latin typeface="Arial"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3D764-ADDD-4C44-95D1-F82D0DE0203B}" type="slidenum">
              <a:rPr kumimoji="0" lang="en-GB" sz="1500" b="0" i="0" u="none" strike="noStrike" kern="1200" cap="none" spc="0" normalizeH="0" baseline="0" noProof="0" smtClean="0">
                <a:ln>
                  <a:noFill/>
                </a:ln>
                <a:solidFill>
                  <a:schemeClr val="tx2">
                    <a:lumMod val="60000"/>
                    <a:lumOff val="40000"/>
                  </a:schemeClr>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dirty="0">
              <a:ln>
                <a:noFill/>
              </a:ln>
              <a:solidFill>
                <a:schemeClr val="tx2">
                  <a:lumMod val="60000"/>
                  <a:lumOff val="40000"/>
                </a:schemeClr>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txStyles>
    <p:titleStyle>
      <a:lvl1pPr algn="l" defTabSz="914400" rtl="0" eaLnBrk="1" latinLnBrk="0" hangingPunct="1">
        <a:spcBef>
          <a:spcPct val="0"/>
        </a:spcBef>
        <a:buNone/>
        <a:defRPr sz="2500" b="1" kern="1200">
          <a:solidFill>
            <a:srgbClr val="0070C0"/>
          </a:solidFill>
          <a:latin typeface="+mj-lt"/>
          <a:ea typeface="+mj-ea"/>
          <a:cs typeface="+mj-cs"/>
        </a:defRPr>
      </a:lvl1pPr>
    </p:titleStyle>
    <p:bodyStyle>
      <a:lvl1pPr marL="182880" marR="0" indent="-182880" algn="l" defTabSz="914400" rtl="0" eaLnBrk="1" fontAlgn="auto" latinLnBrk="0" hangingPunct="1">
        <a:lnSpc>
          <a:spcPct val="150000"/>
        </a:lnSpc>
        <a:spcBef>
          <a:spcPts val="0"/>
        </a:spcBef>
        <a:spcAft>
          <a:spcPts val="0"/>
        </a:spcAft>
        <a:buClr>
          <a:srgbClr val="0070C0"/>
        </a:buClr>
        <a:buSzTx/>
        <a:buFont typeface="Arial" pitchFamily="34" charset="0"/>
        <a:buChar char="•"/>
        <a:tabLst/>
        <a:defRPr sz="1200" b="1" kern="1200">
          <a:solidFill>
            <a:schemeClr val="tx1">
              <a:lumMod val="85000"/>
              <a:lumOff val="15000"/>
            </a:schemeClr>
          </a:solidFill>
          <a:latin typeface="+mj-lt"/>
          <a:ea typeface="+mn-ea"/>
          <a:cs typeface="+mn-cs"/>
        </a:defRPr>
      </a:lvl1pPr>
      <a:lvl2pPr marL="742950" indent="-28575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DCD8E-63F2-4DA5-A478-2DCC92C3215F}" type="datetimeFigureOut">
              <a:rPr lang="en-US" smtClean="0"/>
              <a:pPr/>
              <a:t>3/31/2015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947-4239-48F5-A051-444CB8372E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E4E69-F75F-4D45-92A6-F1A5FB6A7F18}" type="datetimeFigureOut">
              <a:rPr lang="en-US" smtClean="0"/>
              <a:pPr/>
              <a:t>3/31/2015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17A7A-79E8-4799-8A8C-9A1CB6A00B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pt-cover-gr.jpg"/>
          <p:cNvPicPr>
            <a:picLocks noChangeAspect="1"/>
          </p:cNvPicPr>
          <p:nvPr/>
        </p:nvPicPr>
        <p:blipFill>
          <a:blip r:embed="rId3" cstate="print"/>
          <a:stretch>
            <a:fillRect/>
          </a:stretch>
        </p:blipFill>
        <p:spPr>
          <a:xfrm>
            <a:off x="12700" y="-12700"/>
            <a:ext cx="9144000" cy="6858000"/>
          </a:xfrm>
          <a:prstGeom prst="rect">
            <a:avLst/>
          </a:prstGeom>
        </p:spPr>
      </p:pic>
      <p:sp>
        <p:nvSpPr>
          <p:cNvPr id="2" name="1 - Τίτλος"/>
          <p:cNvSpPr txBox="1">
            <a:spLocks/>
          </p:cNvSpPr>
          <p:nvPr/>
        </p:nvSpPr>
        <p:spPr>
          <a:xfrm>
            <a:off x="3289300" y="3810000"/>
            <a:ext cx="5867400" cy="685800"/>
          </a:xfrm>
          <a:prstGeom prst="rect">
            <a:avLst/>
          </a:prstGeom>
        </p:spPr>
        <p:txBody>
          <a:bodyPr/>
          <a:lstStyle/>
          <a:p>
            <a:pPr>
              <a:spcBef>
                <a:spcPct val="0"/>
              </a:spcBef>
              <a:defRPr/>
            </a:pPr>
            <a:r>
              <a:rPr lang="el-GR" sz="2000" b="1" dirty="0" smtClean="0">
                <a:solidFill>
                  <a:srgbClr val="0070C0"/>
                </a:solidFill>
                <a:latin typeface="+mj-lt"/>
                <a:ea typeface="Tahoma" pitchFamily="34" charset="0"/>
                <a:cs typeface="Tahoma" pitchFamily="34" charset="0"/>
              </a:rPr>
              <a:t>«Ο κλάδος των Κινητών Επικοινωνιών κυρίαρχος πυλώνας στη στρατηγική ανάπτυξης της ελληνικής οικονομίας», </a:t>
            </a:r>
            <a:r>
              <a:rPr lang="el-GR" sz="2000" b="1" dirty="0" smtClean="0">
                <a:solidFill>
                  <a:schemeClr val="tx1">
                    <a:lumMod val="50000"/>
                    <a:lumOff val="50000"/>
                  </a:schemeClr>
                </a:solidFill>
                <a:latin typeface="+mj-lt"/>
                <a:ea typeface="Tahoma" pitchFamily="34" charset="0"/>
                <a:cs typeface="Tahoma" pitchFamily="34" charset="0"/>
              </a:rPr>
              <a:t>Μάρτιος </a:t>
            </a:r>
            <a:r>
              <a:rPr lang="el-GR" sz="2000" b="1" dirty="0" smtClean="0">
                <a:solidFill>
                  <a:schemeClr val="tx1">
                    <a:lumMod val="50000"/>
                    <a:lumOff val="50000"/>
                  </a:schemeClr>
                </a:solidFill>
                <a:latin typeface="+mj-lt"/>
                <a:ea typeface="Tahoma" pitchFamily="34" charset="0"/>
                <a:cs typeface="Tahoma" pitchFamily="34" charset="0"/>
              </a:rPr>
              <a:t>2015</a:t>
            </a:r>
            <a:endParaRPr lang="el-GR" sz="2000" b="1" dirty="0" smtClean="0">
              <a:solidFill>
                <a:schemeClr val="tx1">
                  <a:lumMod val="50000"/>
                  <a:lumOff val="50000"/>
                </a:schemeClr>
              </a:solidFill>
              <a:latin typeface="+mj-lt"/>
              <a:ea typeface="Tahoma" pitchFamily="34" charset="0"/>
              <a:cs typeface="Tahoma" pitchFamily="34" charset="0"/>
            </a:endParaRPr>
          </a:p>
          <a:p>
            <a:pPr>
              <a:spcBef>
                <a:spcPct val="0"/>
              </a:spcBef>
              <a:defRPr/>
            </a:pPr>
            <a:endParaRPr lang="el-GR" sz="2000" b="1" dirty="0">
              <a:solidFill>
                <a:srgbClr val="0070C0"/>
              </a:solidFill>
              <a:latin typeface="+mj-lt"/>
              <a:ea typeface="Tahoma" pitchFamily="34" charset="0"/>
              <a:cs typeface="Tahoma" pitchFamily="34" charset="0"/>
            </a:endParaRPr>
          </a:p>
          <a:p>
            <a:pPr>
              <a:spcBef>
                <a:spcPct val="0"/>
              </a:spcBef>
              <a:defRPr/>
            </a:pPr>
            <a:endParaRPr lang="el-GR" sz="2000" b="1" dirty="0" smtClean="0">
              <a:solidFill>
                <a:srgbClr val="0070C0"/>
              </a:solidFill>
              <a:latin typeface="+mj-lt"/>
              <a:ea typeface="Tahoma" pitchFamily="34" charset="0"/>
              <a:cs typeface="Tahoma" pitchFamily="34" charset="0"/>
            </a:endParaRPr>
          </a:p>
          <a:p>
            <a:pPr>
              <a:spcBef>
                <a:spcPct val="0"/>
              </a:spcBef>
              <a:defRPr/>
            </a:pPr>
            <a:endParaRPr lang="el-GR" sz="2000" b="1" dirty="0">
              <a:solidFill>
                <a:srgbClr val="0070C0"/>
              </a:solidFill>
              <a:latin typeface="+mj-lt"/>
              <a:ea typeface="Tahoma" pitchFamily="34" charset="0"/>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l-GR" sz="2000" b="1" noProof="0" dirty="0" smtClean="0">
              <a:solidFill>
                <a:srgbClr val="0070C0"/>
              </a:solidFill>
              <a:latin typeface="+mj-lt"/>
              <a:ea typeface="Tahoma" pitchFamily="34" charset="0"/>
              <a:cs typeface="Tahoma"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000" b="1" i="0" u="none" strike="noStrike" kern="1200" cap="none" spc="0" normalizeH="0" noProof="0" dirty="0" smtClean="0">
              <a:ln>
                <a:noFill/>
              </a:ln>
              <a:solidFill>
                <a:srgbClr val="0070C0"/>
              </a:solidFill>
              <a:effectLst/>
              <a:uLnTx/>
              <a:uFillTx/>
              <a:latin typeface="+mj-lt"/>
              <a:ea typeface="Tahoma" pitchFamily="34" charset="0"/>
              <a:cs typeface="Tahoma"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1" i="0" u="none" strike="noStrike" kern="1200" cap="none" spc="0" normalizeH="0" noProof="0" dirty="0" smtClean="0">
                <a:ln>
                  <a:noFill/>
                </a:ln>
                <a:solidFill>
                  <a:srgbClr val="0070C0"/>
                </a:solidFill>
                <a:effectLst/>
                <a:uLnTx/>
                <a:uFillTx/>
                <a:latin typeface="+mj-lt"/>
                <a:ea typeface="+mj-ea"/>
                <a:cs typeface="+mj-cs"/>
              </a:rPr>
              <a:t> </a:t>
            </a:r>
            <a:endParaRPr kumimoji="0" lang="en-US" sz="2000" b="1" i="0" u="none" strike="noStrike" kern="1200" cap="none" spc="0" normalizeH="0" baseline="0" noProof="0" dirty="0">
              <a:ln>
                <a:noFill/>
              </a:ln>
              <a:solidFill>
                <a:srgbClr val="0070C0"/>
              </a:solidFill>
              <a:effectLst/>
              <a:uLnTx/>
              <a:uFillTx/>
              <a:latin typeface="+mj-lt"/>
              <a:ea typeface="+mj-ea"/>
              <a:cs typeface="+mj-cs"/>
            </a:endParaRPr>
          </a:p>
        </p:txBody>
      </p:sp>
      <p:pic>
        <p:nvPicPr>
          <p:cNvPr id="4" name="Picture 3"/>
          <p:cNvPicPr/>
          <p:nvPr/>
        </p:nvPicPr>
        <p:blipFill>
          <a:blip r:embed="rId4" cstate="print"/>
          <a:srcRect/>
          <a:stretch>
            <a:fillRect/>
          </a:stretch>
        </p:blipFill>
        <p:spPr bwMode="auto">
          <a:xfrm>
            <a:off x="0" y="5791200"/>
            <a:ext cx="32004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Στρογγυλεμένο ορθογώνιο"/>
          <p:cNvSpPr/>
          <p:nvPr/>
        </p:nvSpPr>
        <p:spPr>
          <a:xfrm>
            <a:off x="228599" y="1752600"/>
            <a:ext cx="8915401" cy="4275139"/>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7"/>
          <p:cNvSpPr txBox="1">
            <a:spLocks/>
          </p:cNvSpPr>
          <p:nvPr/>
        </p:nvSpPr>
        <p:spPr>
          <a:xfrm>
            <a:off x="0" y="153541"/>
            <a:ext cx="8286750" cy="8683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500" b="1" kern="1200">
                <a:solidFill>
                  <a:srgbClr val="0070C0"/>
                </a:solidFill>
                <a:latin typeface="+mj-lt"/>
                <a:ea typeface="+mj-ea"/>
                <a:cs typeface="+mj-cs"/>
              </a:defRPr>
            </a:lvl1pPr>
          </a:lstStyle>
          <a:p>
            <a:r>
              <a:rPr lang="el-GR" sz="2200" dirty="0" smtClean="0">
                <a:solidFill>
                  <a:schemeClr val="accent1">
                    <a:lumMod val="75000"/>
                  </a:schemeClr>
                </a:solidFill>
                <a:ea typeface="ＭＳ Ｐゴシック" panose="020B0600070205080204" pitchFamily="34" charset="-128"/>
              </a:rPr>
              <a:t>Αποτελέσματα κλάδου – Έσοδα από υπηρεσίες</a:t>
            </a:r>
            <a:endParaRPr lang="en-US" sz="2200" dirty="0">
              <a:solidFill>
                <a:schemeClr val="accent1">
                  <a:lumMod val="75000"/>
                </a:schemeClr>
              </a:solidFill>
              <a:ea typeface="ＭＳ Ｐゴシック" panose="020B0600070205080204" pitchFamily="34" charset="-128"/>
            </a:endParaRPr>
          </a:p>
        </p:txBody>
      </p:sp>
      <p:sp>
        <p:nvSpPr>
          <p:cNvPr id="9" name="TextBox 4"/>
          <p:cNvSpPr txBox="1">
            <a:spLocks noChangeArrowheads="1"/>
          </p:cNvSpPr>
          <p:nvPr/>
        </p:nvSpPr>
        <p:spPr bwMode="auto">
          <a:xfrm>
            <a:off x="295442" y="1196754"/>
            <a:ext cx="86439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400" dirty="0" smtClean="0">
                <a:solidFill>
                  <a:schemeClr val="tx1">
                    <a:lumMod val="65000"/>
                    <a:lumOff val="35000"/>
                  </a:schemeClr>
                </a:solidFill>
                <a:latin typeface="+mn-lt"/>
                <a:cs typeface="Arial" panose="020B0604020202020204" pitchFamily="34" charset="0"/>
              </a:rPr>
              <a:t>Το</a:t>
            </a:r>
            <a:r>
              <a:rPr lang="en-US" sz="1400" dirty="0" smtClean="0">
                <a:solidFill>
                  <a:schemeClr val="tx1">
                    <a:lumMod val="65000"/>
                    <a:lumOff val="35000"/>
                  </a:schemeClr>
                </a:solidFill>
                <a:latin typeface="+mn-lt"/>
                <a:cs typeface="Arial" panose="020B0604020202020204" pitchFamily="34" charset="0"/>
              </a:rPr>
              <a:t> 2014 </a:t>
            </a:r>
            <a:r>
              <a:rPr lang="el-GR" sz="1400" dirty="0" smtClean="0">
                <a:solidFill>
                  <a:schemeClr val="tx1">
                    <a:lumMod val="65000"/>
                    <a:lumOff val="35000"/>
                  </a:schemeClr>
                </a:solidFill>
                <a:latin typeface="+mn-lt"/>
                <a:cs typeface="Arial" panose="020B0604020202020204" pitchFamily="34" charset="0"/>
              </a:rPr>
              <a:t>τα έσοδα του κλάδου από υπηρεσίες μειώθηκαν για 7</a:t>
            </a:r>
            <a:r>
              <a:rPr lang="el-GR" sz="1400" baseline="30000" dirty="0" smtClean="0">
                <a:solidFill>
                  <a:schemeClr val="tx1">
                    <a:lumMod val="65000"/>
                    <a:lumOff val="35000"/>
                  </a:schemeClr>
                </a:solidFill>
                <a:latin typeface="+mn-lt"/>
                <a:cs typeface="Arial" panose="020B0604020202020204" pitchFamily="34" charset="0"/>
              </a:rPr>
              <a:t>ο</a:t>
            </a:r>
            <a:r>
              <a:rPr lang="el-GR" sz="1400" dirty="0" smtClean="0">
                <a:solidFill>
                  <a:schemeClr val="tx1">
                    <a:lumMod val="65000"/>
                    <a:lumOff val="35000"/>
                  </a:schemeClr>
                </a:solidFill>
                <a:latin typeface="+mn-lt"/>
                <a:cs typeface="Arial" panose="020B0604020202020204" pitchFamily="34" charset="0"/>
              </a:rPr>
              <a:t> συνεχή χρόνο κατά 4,4</a:t>
            </a:r>
            <a:r>
              <a:rPr lang="en-US" sz="1400" dirty="0" smtClean="0">
                <a:solidFill>
                  <a:schemeClr val="tx1">
                    <a:lumMod val="65000"/>
                    <a:lumOff val="35000"/>
                  </a:schemeClr>
                </a:solidFill>
                <a:latin typeface="+mn-lt"/>
                <a:cs typeface="Arial" panose="020B0604020202020204" pitchFamily="34" charset="0"/>
              </a:rPr>
              <a:t>%</a:t>
            </a:r>
            <a:r>
              <a:rPr lang="el-GR" sz="1400" dirty="0" smtClean="0">
                <a:solidFill>
                  <a:schemeClr val="tx1">
                    <a:lumMod val="65000"/>
                    <a:lumOff val="35000"/>
                  </a:schemeClr>
                </a:solidFill>
                <a:latin typeface="+mn-lt"/>
                <a:cs typeface="Arial" panose="020B0604020202020204" pitchFamily="34" charset="0"/>
              </a:rPr>
              <a:t> στα €1,99 δισ. Τα έσοδα από δεδομένα (10,1% των εσόδων το 2013) είναι η μόνη αυξανόμενη πηγή εσόδων.</a:t>
            </a:r>
            <a:endParaRPr lang="en-US" sz="1400" dirty="0">
              <a:solidFill>
                <a:schemeClr val="tx1">
                  <a:lumMod val="65000"/>
                  <a:lumOff val="35000"/>
                </a:schemeClr>
              </a:solidFill>
              <a:latin typeface="+mn-lt"/>
              <a:cs typeface="Arial" panose="020B0604020202020204" pitchFamily="34" charset="0"/>
            </a:endParaRPr>
          </a:p>
        </p:txBody>
      </p:sp>
      <p:sp>
        <p:nvSpPr>
          <p:cNvPr id="10" name="AutoShape 7"/>
          <p:cNvSpPr>
            <a:spLocks noChangeArrowheads="1"/>
          </p:cNvSpPr>
          <p:nvPr/>
        </p:nvSpPr>
        <p:spPr bwMode="auto">
          <a:xfrm>
            <a:off x="5943600" y="1911023"/>
            <a:ext cx="2923324" cy="403225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Τα έσοδα έχουν επηρεαστεί αρνητικά από την οικονομική κρίση, ρυθμιστικές αλλαγές στα τέλη τερματισμού και την υπερφορολόγηση των υπηρεσιών</a:t>
            </a: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Περίπου το ήμισυ της μείωσης των εσόδων το 2013 και 2014 οφείλεται στις μειώσεις των τελών τερματισμού</a:t>
            </a: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Τα έσοδα από δεδομένα αυξήθηκαν </a:t>
            </a:r>
            <a:r>
              <a:rPr lang="el-GR" sz="1400" dirty="0" smtClean="0">
                <a:solidFill>
                  <a:schemeClr val="tx1">
                    <a:lumMod val="65000"/>
                    <a:lumOff val="35000"/>
                  </a:schemeClr>
                </a:solidFill>
                <a:latin typeface="+mn-lt"/>
                <a:cs typeface="Arial" panose="020B0604020202020204" pitchFamily="34" charset="0"/>
              </a:rPr>
              <a:t>το </a:t>
            </a:r>
            <a:r>
              <a:rPr lang="el-GR" sz="1400" dirty="0" smtClean="0">
                <a:solidFill>
                  <a:schemeClr val="tx1">
                    <a:lumMod val="65000"/>
                    <a:lumOff val="35000"/>
                  </a:schemeClr>
                </a:solidFill>
                <a:latin typeface="+mn-lt"/>
                <a:cs typeface="Arial" panose="020B0604020202020204" pitchFamily="34" charset="0"/>
              </a:rPr>
              <a:t>2013 </a:t>
            </a:r>
            <a:r>
              <a:rPr lang="el-GR" sz="1400" dirty="0" smtClean="0">
                <a:solidFill>
                  <a:schemeClr val="tx1">
                    <a:lumMod val="65000"/>
                    <a:lumOff val="35000"/>
                  </a:schemeClr>
                </a:solidFill>
                <a:latin typeface="+mn-lt"/>
                <a:cs typeface="Arial" panose="020B0604020202020204" pitchFamily="34" charset="0"/>
              </a:rPr>
              <a:t>αλλά</a:t>
            </a:r>
            <a:r>
              <a:rPr lang="en-US" sz="1400" dirty="0" smtClean="0">
                <a:solidFill>
                  <a:schemeClr val="tx1">
                    <a:lumMod val="65000"/>
                    <a:lumOff val="35000"/>
                  </a:schemeClr>
                </a:solidFill>
                <a:latin typeface="+mn-lt"/>
                <a:cs typeface="Arial" panose="020B0604020202020204" pitchFamily="34" charset="0"/>
              </a:rPr>
              <a:t> </a:t>
            </a:r>
            <a:r>
              <a:rPr lang="el-GR" sz="1400" dirty="0" smtClean="0">
                <a:solidFill>
                  <a:schemeClr val="tx1">
                    <a:lumMod val="65000"/>
                    <a:lumOff val="35000"/>
                  </a:schemeClr>
                </a:solidFill>
                <a:latin typeface="+mn-lt"/>
                <a:cs typeface="Arial" panose="020B0604020202020204" pitchFamily="34" charset="0"/>
              </a:rPr>
              <a:t>μειώθηκαν το 2014 και </a:t>
            </a:r>
            <a:r>
              <a:rPr lang="el-GR" sz="1400" dirty="0" smtClean="0">
                <a:solidFill>
                  <a:schemeClr val="tx1">
                    <a:lumMod val="65000"/>
                    <a:lumOff val="35000"/>
                  </a:schemeClr>
                </a:solidFill>
                <a:latin typeface="+mn-lt"/>
                <a:cs typeface="Arial" panose="020B0604020202020204" pitchFamily="34" charset="0"/>
              </a:rPr>
              <a:t>υπολείπονται κατά πολύ ως μερίδιο των εσόδων συγκριτικά με την Ευρώπη.</a:t>
            </a:r>
            <a:endParaRPr lang="el-GR" sz="1400" dirty="0">
              <a:solidFill>
                <a:schemeClr val="tx1">
                  <a:lumMod val="65000"/>
                  <a:lumOff val="35000"/>
                </a:schemeClr>
              </a:solidFill>
              <a:latin typeface="+mn-lt"/>
              <a:cs typeface="Arial" panose="020B0604020202020204" pitchFamily="34" charset="0"/>
            </a:endParaRPr>
          </a:p>
        </p:txBody>
      </p:sp>
      <p:sp>
        <p:nvSpPr>
          <p:cNvPr id="14" name="AutoShape 7"/>
          <p:cNvSpPr>
            <a:spLocks noChangeArrowheads="1"/>
          </p:cNvSpPr>
          <p:nvPr/>
        </p:nvSpPr>
        <p:spPr bwMode="auto">
          <a:xfrm>
            <a:off x="4114800" y="62817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2" name="Chart 11"/>
          <p:cNvGraphicFramePr/>
          <p:nvPr/>
        </p:nvGraphicFramePr>
        <p:xfrm>
          <a:off x="304800" y="1752600"/>
          <a:ext cx="5715000" cy="40766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Στρογγυλεμένο ορθογώνιο"/>
          <p:cNvSpPr/>
          <p:nvPr/>
        </p:nvSpPr>
        <p:spPr>
          <a:xfrm>
            <a:off x="157139" y="1594150"/>
            <a:ext cx="8910661" cy="4222149"/>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7"/>
          <p:cNvSpPr>
            <a:spLocks noChangeArrowheads="1"/>
          </p:cNvSpPr>
          <p:nvPr/>
        </p:nvSpPr>
        <p:spPr bwMode="auto">
          <a:xfrm>
            <a:off x="5638800" y="1600200"/>
            <a:ext cx="3276601" cy="360045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Ο κλάδος έχει περιορίσει σημαντικά τα έξοδα του τα τελευταία έτη, επιτυγχάνοντας να συγκρατήσει τη μείωση του </a:t>
            </a:r>
            <a:r>
              <a:rPr lang="en-US" sz="1400" dirty="0" smtClean="0">
                <a:solidFill>
                  <a:schemeClr val="tx1">
                    <a:lumMod val="65000"/>
                    <a:lumOff val="35000"/>
                  </a:schemeClr>
                </a:solidFill>
                <a:latin typeface="+mn-lt"/>
                <a:cs typeface="Arial" panose="020B0604020202020204" pitchFamily="34" charset="0"/>
              </a:rPr>
              <a:t>EBITDA</a:t>
            </a:r>
            <a:r>
              <a:rPr lang="el-GR" sz="1400" dirty="0" smtClean="0">
                <a:solidFill>
                  <a:schemeClr val="tx1">
                    <a:lumMod val="65000"/>
                    <a:lumOff val="35000"/>
                  </a:schemeClr>
                </a:solidFill>
                <a:latin typeface="+mn-lt"/>
                <a:cs typeface="Arial" panose="020B0604020202020204" pitchFamily="34" charset="0"/>
              </a:rPr>
              <a:t>. </a:t>
            </a: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Το αρνητικό χρηματοοικονομικό περιβάλλον στην Ελλάδα οδηγεί τις εταιρείες να χρηματοδοτούν τις επενδύσεις για νέα δίκτυα με ίδια κεφάλαια από τις χρηματοροές τους. </a:t>
            </a:r>
            <a:endParaRPr lang="el-GR" sz="1400" dirty="0">
              <a:solidFill>
                <a:schemeClr val="tx1">
                  <a:lumMod val="65000"/>
                  <a:lumOff val="35000"/>
                </a:schemeClr>
              </a:solidFill>
              <a:latin typeface="+mn-lt"/>
              <a:cs typeface="Arial" panose="020B0604020202020204" pitchFamily="34" charset="0"/>
            </a:endParaRPr>
          </a:p>
        </p:txBody>
      </p:sp>
      <p:sp>
        <p:nvSpPr>
          <p:cNvPr id="14" name="Title 7"/>
          <p:cNvSpPr txBox="1">
            <a:spLocks/>
          </p:cNvSpPr>
          <p:nvPr/>
        </p:nvSpPr>
        <p:spPr>
          <a:xfrm>
            <a:off x="157139" y="152400"/>
            <a:ext cx="6853261" cy="8683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500" b="1" kern="1200">
                <a:solidFill>
                  <a:srgbClr val="0070C0"/>
                </a:solidFill>
                <a:latin typeface="+mj-lt"/>
                <a:ea typeface="+mj-ea"/>
                <a:cs typeface="+mj-cs"/>
              </a:defRPr>
            </a:lvl1pPr>
          </a:lstStyle>
          <a:p>
            <a:r>
              <a:rPr lang="el-GR" sz="2200" dirty="0" smtClean="0">
                <a:solidFill>
                  <a:schemeClr val="accent1">
                    <a:lumMod val="75000"/>
                  </a:schemeClr>
                </a:solidFill>
                <a:ea typeface="ＭＳ Ｐゴシック" panose="020B0600070205080204" pitchFamily="34" charset="-128"/>
              </a:rPr>
              <a:t>Αποτελέσματα κλάδου – </a:t>
            </a:r>
            <a:r>
              <a:rPr lang="en-US" sz="2200" dirty="0" smtClean="0">
                <a:solidFill>
                  <a:schemeClr val="accent1">
                    <a:lumMod val="75000"/>
                  </a:schemeClr>
                </a:solidFill>
                <a:ea typeface="ＭＳ Ｐゴシック" panose="020B0600070205080204" pitchFamily="34" charset="-128"/>
              </a:rPr>
              <a:t>EBITDA</a:t>
            </a:r>
            <a:endParaRPr lang="en-US" sz="2200" dirty="0">
              <a:solidFill>
                <a:schemeClr val="accent1">
                  <a:lumMod val="75000"/>
                </a:schemeClr>
              </a:solidFill>
              <a:ea typeface="ＭＳ Ｐゴシック" panose="020B0600070205080204" pitchFamily="34" charset="-128"/>
            </a:endParaRPr>
          </a:p>
        </p:txBody>
      </p:sp>
      <p:sp>
        <p:nvSpPr>
          <p:cNvPr id="15" name="TextBox 4"/>
          <p:cNvSpPr txBox="1">
            <a:spLocks noChangeArrowheads="1"/>
          </p:cNvSpPr>
          <p:nvPr/>
        </p:nvSpPr>
        <p:spPr bwMode="auto">
          <a:xfrm>
            <a:off x="157139" y="1052682"/>
            <a:ext cx="898686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400" dirty="0" smtClean="0">
                <a:solidFill>
                  <a:schemeClr val="tx1">
                    <a:lumMod val="65000"/>
                    <a:lumOff val="35000"/>
                  </a:schemeClr>
                </a:solidFill>
                <a:latin typeface="+mn-lt"/>
                <a:cs typeface="Arial" panose="020B0604020202020204" pitchFamily="34" charset="0"/>
              </a:rPr>
              <a:t>Το </a:t>
            </a:r>
            <a:r>
              <a:rPr lang="en-US" sz="1400" dirty="0" smtClean="0">
                <a:solidFill>
                  <a:schemeClr val="tx1">
                    <a:lumMod val="65000"/>
                    <a:lumOff val="35000"/>
                  </a:schemeClr>
                </a:solidFill>
                <a:latin typeface="+mn-lt"/>
                <a:cs typeface="Arial" panose="020B0604020202020204" pitchFamily="34" charset="0"/>
              </a:rPr>
              <a:t>EBITDA </a:t>
            </a:r>
            <a:r>
              <a:rPr lang="el-GR" sz="1400" dirty="0" smtClean="0">
                <a:solidFill>
                  <a:schemeClr val="tx1">
                    <a:lumMod val="65000"/>
                    <a:lumOff val="35000"/>
                  </a:schemeClr>
                </a:solidFill>
                <a:latin typeface="+mn-lt"/>
                <a:cs typeface="Arial" panose="020B0604020202020204" pitchFamily="34" charset="0"/>
              </a:rPr>
              <a:t>του κλάδου έχει μειωθεί κατά </a:t>
            </a:r>
            <a:r>
              <a:rPr lang="el-GR" sz="1400" dirty="0" smtClean="0">
                <a:solidFill>
                  <a:schemeClr val="tx1">
                    <a:lumMod val="65000"/>
                    <a:lumOff val="35000"/>
                  </a:schemeClr>
                </a:solidFill>
                <a:latin typeface="+mn-lt"/>
                <a:cs typeface="Arial" panose="020B0604020202020204" pitchFamily="34" charset="0"/>
              </a:rPr>
              <a:t>5</a:t>
            </a:r>
            <a:r>
              <a:rPr lang="en-US" sz="1400" dirty="0" smtClean="0">
                <a:solidFill>
                  <a:schemeClr val="tx1">
                    <a:lumMod val="65000"/>
                    <a:lumOff val="35000"/>
                  </a:schemeClr>
                </a:solidFill>
                <a:latin typeface="+mn-lt"/>
                <a:cs typeface="Arial" panose="020B0604020202020204" pitchFamily="34" charset="0"/>
              </a:rPr>
              <a:t>7</a:t>
            </a:r>
            <a:r>
              <a:rPr lang="el-GR" sz="1400" dirty="0" smtClean="0">
                <a:solidFill>
                  <a:schemeClr val="tx1">
                    <a:lumMod val="65000"/>
                    <a:lumOff val="35000"/>
                  </a:schemeClr>
                </a:solidFill>
                <a:latin typeface="+mn-lt"/>
                <a:cs typeface="Arial" panose="020B0604020202020204" pitchFamily="34" charset="0"/>
              </a:rPr>
              <a:t>% </a:t>
            </a:r>
            <a:r>
              <a:rPr lang="el-GR" sz="1400" dirty="0" smtClean="0">
                <a:solidFill>
                  <a:schemeClr val="tx1">
                    <a:lumMod val="65000"/>
                    <a:lumOff val="35000"/>
                  </a:schemeClr>
                </a:solidFill>
                <a:latin typeface="+mn-lt"/>
                <a:cs typeface="Arial" panose="020B0604020202020204" pitchFamily="34" charset="0"/>
              </a:rPr>
              <a:t>από το 2008 και μετά στο επίπεδο των €</a:t>
            </a:r>
            <a:r>
              <a:rPr lang="el-GR" sz="1400" dirty="0" smtClean="0">
                <a:solidFill>
                  <a:schemeClr val="tx1">
                    <a:lumMod val="65000"/>
                    <a:lumOff val="35000"/>
                  </a:schemeClr>
                </a:solidFill>
                <a:latin typeface="+mn-lt"/>
                <a:cs typeface="Arial" panose="020B0604020202020204" pitchFamily="34" charset="0"/>
              </a:rPr>
              <a:t>7</a:t>
            </a:r>
            <a:r>
              <a:rPr lang="en-US" sz="1400" dirty="0" smtClean="0">
                <a:solidFill>
                  <a:schemeClr val="tx1">
                    <a:lumMod val="65000"/>
                    <a:lumOff val="35000"/>
                  </a:schemeClr>
                </a:solidFill>
                <a:latin typeface="+mn-lt"/>
                <a:cs typeface="Arial" panose="020B0604020202020204" pitchFamily="34" charset="0"/>
              </a:rPr>
              <a:t>39</a:t>
            </a:r>
            <a:r>
              <a:rPr lang="el-GR" sz="1400" dirty="0" smtClean="0">
                <a:solidFill>
                  <a:schemeClr val="tx1">
                    <a:lumMod val="65000"/>
                    <a:lumOff val="35000"/>
                  </a:schemeClr>
                </a:solidFill>
                <a:latin typeface="+mn-lt"/>
                <a:cs typeface="Arial" panose="020B0604020202020204" pitchFamily="34" charset="0"/>
              </a:rPr>
              <a:t> </a:t>
            </a:r>
            <a:r>
              <a:rPr lang="el-GR" sz="1400" dirty="0" smtClean="0">
                <a:solidFill>
                  <a:schemeClr val="tx1">
                    <a:lumMod val="65000"/>
                    <a:lumOff val="35000"/>
                  </a:schemeClr>
                </a:solidFill>
                <a:latin typeface="+mn-lt"/>
                <a:cs typeface="Arial" panose="020B0604020202020204" pitchFamily="34" charset="0"/>
              </a:rPr>
              <a:t>εκ. </a:t>
            </a:r>
            <a:endParaRPr lang="en-US" sz="1400" dirty="0">
              <a:solidFill>
                <a:schemeClr val="tx1">
                  <a:lumMod val="65000"/>
                  <a:lumOff val="35000"/>
                </a:schemeClr>
              </a:solidFill>
              <a:latin typeface="+mn-lt"/>
              <a:cs typeface="Arial" panose="020B0604020202020204" pitchFamily="34" charset="0"/>
            </a:endParaRPr>
          </a:p>
        </p:txBody>
      </p:sp>
      <p:sp>
        <p:nvSpPr>
          <p:cNvPr id="18"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2" name="Chart 11"/>
          <p:cNvGraphicFramePr/>
          <p:nvPr/>
        </p:nvGraphicFramePr>
        <p:xfrm>
          <a:off x="304800" y="1600200"/>
          <a:ext cx="5334000" cy="4448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867400" y="4038600"/>
          <a:ext cx="3000375" cy="1866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50" y="139937"/>
            <a:ext cx="8286750" cy="868363"/>
          </a:xfrm>
        </p:spPr>
        <p:txBody>
          <a:bodyPr>
            <a:normAutofit/>
          </a:bodyPr>
          <a:lstStyle/>
          <a:p>
            <a:r>
              <a:rPr lang="el-GR" sz="2200" dirty="0" smtClean="0">
                <a:solidFill>
                  <a:schemeClr val="accent1">
                    <a:lumMod val="75000"/>
                  </a:schemeClr>
                </a:solidFill>
                <a:ea typeface="ＭＳ Ｐゴシック" panose="020B0600070205080204" pitchFamily="34" charset="-128"/>
              </a:rPr>
              <a:t>Δείκτες χρήσης – Συνδρομητές</a:t>
            </a:r>
            <a:endParaRPr lang="en-US" sz="2200" dirty="0">
              <a:solidFill>
                <a:schemeClr val="accent1">
                  <a:lumMod val="75000"/>
                </a:schemeClr>
              </a:solidFill>
              <a:ea typeface="ＭＳ Ｐゴシック" panose="020B0600070205080204" pitchFamily="34" charset="-128"/>
            </a:endParaRPr>
          </a:p>
        </p:txBody>
      </p:sp>
      <p:sp>
        <p:nvSpPr>
          <p:cNvPr id="9" name="TextBox 4"/>
          <p:cNvSpPr txBox="1">
            <a:spLocks noChangeArrowheads="1"/>
          </p:cNvSpPr>
          <p:nvPr/>
        </p:nvSpPr>
        <p:spPr bwMode="auto">
          <a:xfrm>
            <a:off x="321684" y="1030694"/>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Ο αριθμός των συνδρομητών ανέκαμψε το 2012 και 2013 και φαίνεται να σταθεροποιείται το 2014 στα 16,4 εκ. πελάτες</a:t>
            </a:r>
            <a:endParaRPr lang="el-GR" sz="1600" dirty="0">
              <a:solidFill>
                <a:schemeClr val="tx1">
                  <a:lumMod val="65000"/>
                  <a:lumOff val="35000"/>
                </a:schemeClr>
              </a:solidFill>
              <a:latin typeface="+mn-lt"/>
              <a:cs typeface="Arial" panose="020B0604020202020204" pitchFamily="34" charset="0"/>
            </a:endParaRPr>
          </a:p>
        </p:txBody>
      </p:sp>
      <p:sp>
        <p:nvSpPr>
          <p:cNvPr id="12" name="8 - Στρογγυλεμένο ορθογώνιο"/>
          <p:cNvSpPr/>
          <p:nvPr/>
        </p:nvSpPr>
        <p:spPr>
          <a:xfrm>
            <a:off x="188321" y="1714167"/>
            <a:ext cx="8910661" cy="4222149"/>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7"/>
          <p:cNvSpPr>
            <a:spLocks noChangeArrowheads="1"/>
          </p:cNvSpPr>
          <p:nvPr/>
        </p:nvSpPr>
        <p:spPr bwMode="auto">
          <a:xfrm>
            <a:off x="6172200" y="1896758"/>
            <a:ext cx="2971800" cy="407670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Η μεγάλη μείωση κατά 5,3 εκ. συνδρομητές το 2010 και 2011 οφείλεται στην ταυτοποίηση. Τα επόμενα έτη όμως ο αριθμός των συνδρομητών έχει αυξηθεί, χωρίς να φτάσει όμως τα επίπεδα του 2009. </a:t>
            </a:r>
          </a:p>
          <a:p>
            <a:pPr lvl="1">
              <a:lnSpc>
                <a:spcPct val="120000"/>
              </a:lnSpc>
              <a:buClr>
                <a:srgbClr val="0E2947"/>
              </a:buClr>
              <a:buNone/>
            </a:pP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Char char="•"/>
            </a:pP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None/>
            </a:pPr>
            <a:endParaRPr lang="el-GR" sz="1400" dirty="0">
              <a:solidFill>
                <a:schemeClr val="tx1">
                  <a:lumMod val="65000"/>
                  <a:lumOff val="35000"/>
                </a:schemeClr>
              </a:solidFill>
              <a:latin typeface="+mn-lt"/>
              <a:cs typeface="Arial" panose="020B0604020202020204" pitchFamily="34" charset="0"/>
            </a:endParaRPr>
          </a:p>
        </p:txBody>
      </p:sp>
      <p:sp>
        <p:nvSpPr>
          <p:cNvPr id="15"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1" name="Chart 10"/>
          <p:cNvGraphicFramePr/>
          <p:nvPr/>
        </p:nvGraphicFramePr>
        <p:xfrm>
          <a:off x="228600" y="2057400"/>
          <a:ext cx="58674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7338945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050" y="139937"/>
            <a:ext cx="8286750" cy="868363"/>
          </a:xfrm>
        </p:spPr>
        <p:txBody>
          <a:bodyPr>
            <a:normAutofit/>
          </a:bodyPr>
          <a:lstStyle/>
          <a:p>
            <a:r>
              <a:rPr lang="el-GR" sz="2200" dirty="0" smtClean="0">
                <a:solidFill>
                  <a:schemeClr val="accent1">
                    <a:lumMod val="75000"/>
                  </a:schemeClr>
                </a:solidFill>
                <a:ea typeface="ＭＳ Ｐゴシック" panose="020B0600070205080204" pitchFamily="34" charset="-128"/>
              </a:rPr>
              <a:t>Δείκτες χρήσης – Έσοδα ανά χρήστη </a:t>
            </a:r>
            <a:r>
              <a:rPr lang="el-GR" sz="2200" dirty="0">
                <a:solidFill>
                  <a:schemeClr val="accent1">
                    <a:lumMod val="75000"/>
                  </a:schemeClr>
                </a:solidFill>
                <a:ea typeface="ＭＳ Ｐゴシック" panose="020B0600070205080204" pitchFamily="34" charset="-128"/>
              </a:rPr>
              <a:t>(</a:t>
            </a:r>
            <a:r>
              <a:rPr lang="en-GB" sz="2200" dirty="0">
                <a:solidFill>
                  <a:schemeClr val="accent1">
                    <a:lumMod val="75000"/>
                  </a:schemeClr>
                </a:solidFill>
                <a:ea typeface="ＭＳ Ｐゴシック" panose="020B0600070205080204" pitchFamily="34" charset="-128"/>
              </a:rPr>
              <a:t>ARPU</a:t>
            </a:r>
            <a:r>
              <a:rPr lang="el-GR" sz="2200" dirty="0">
                <a:solidFill>
                  <a:schemeClr val="accent1">
                    <a:lumMod val="75000"/>
                  </a:schemeClr>
                </a:solidFill>
                <a:ea typeface="ＭＳ Ｐゴシック" panose="020B0600070205080204" pitchFamily="34" charset="-128"/>
              </a:rPr>
              <a:t>)</a:t>
            </a:r>
            <a:endParaRPr lang="en-US" sz="2200" dirty="0">
              <a:solidFill>
                <a:schemeClr val="accent1">
                  <a:lumMod val="75000"/>
                </a:schemeClr>
              </a:solidFill>
              <a:ea typeface="ＭＳ Ｐゴシック" panose="020B0600070205080204" pitchFamily="34" charset="-128"/>
            </a:endParaRPr>
          </a:p>
        </p:txBody>
      </p:sp>
      <p:sp>
        <p:nvSpPr>
          <p:cNvPr id="9" name="TextBox 4"/>
          <p:cNvSpPr txBox="1">
            <a:spLocks noChangeArrowheads="1"/>
          </p:cNvSpPr>
          <p:nvPr/>
        </p:nvSpPr>
        <p:spPr bwMode="auto">
          <a:xfrm>
            <a:off x="321684" y="1030694"/>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Το</a:t>
            </a:r>
            <a:r>
              <a:rPr lang="en-US" sz="1600" dirty="0" smtClean="0">
                <a:solidFill>
                  <a:schemeClr val="tx1">
                    <a:lumMod val="65000"/>
                    <a:lumOff val="35000"/>
                  </a:schemeClr>
                </a:solidFill>
                <a:latin typeface="+mn-lt"/>
                <a:cs typeface="Arial" panose="020B0604020202020204" pitchFamily="34" charset="0"/>
              </a:rPr>
              <a:t> </a:t>
            </a:r>
            <a:r>
              <a:rPr lang="el-GR" sz="1600" dirty="0" smtClean="0">
                <a:solidFill>
                  <a:schemeClr val="tx1">
                    <a:lumMod val="65000"/>
                    <a:lumOff val="35000"/>
                  </a:schemeClr>
                </a:solidFill>
                <a:latin typeface="+mn-lt"/>
                <a:cs typeface="Arial" panose="020B0604020202020204" pitchFamily="34" charset="0"/>
              </a:rPr>
              <a:t>201</a:t>
            </a:r>
            <a:r>
              <a:rPr lang="en-GB" sz="1600" dirty="0" smtClean="0">
                <a:solidFill>
                  <a:schemeClr val="tx1">
                    <a:lumMod val="65000"/>
                    <a:lumOff val="35000"/>
                  </a:schemeClr>
                </a:solidFill>
                <a:latin typeface="+mn-lt"/>
                <a:cs typeface="Arial" panose="020B0604020202020204" pitchFamily="34" charset="0"/>
              </a:rPr>
              <a:t>4</a:t>
            </a:r>
            <a:r>
              <a:rPr lang="el-GR" sz="1600" dirty="0" smtClean="0">
                <a:solidFill>
                  <a:schemeClr val="tx1">
                    <a:lumMod val="65000"/>
                    <a:lumOff val="35000"/>
                  </a:schemeClr>
                </a:solidFill>
                <a:latin typeface="+mn-lt"/>
                <a:cs typeface="Arial" panose="020B0604020202020204" pitchFamily="34" charset="0"/>
              </a:rPr>
              <a:t>, τα έσοδα ανά χρήστη</a:t>
            </a:r>
            <a:r>
              <a:rPr lang="en-US" sz="1600" dirty="0" smtClean="0">
                <a:solidFill>
                  <a:schemeClr val="tx1">
                    <a:lumMod val="65000"/>
                    <a:lumOff val="35000"/>
                  </a:schemeClr>
                </a:solidFill>
                <a:latin typeface="+mn-lt"/>
                <a:cs typeface="Arial" panose="020B0604020202020204" pitchFamily="34" charset="0"/>
              </a:rPr>
              <a:t> </a:t>
            </a:r>
            <a:r>
              <a:rPr lang="el-GR" sz="1600" dirty="0" smtClean="0">
                <a:solidFill>
                  <a:schemeClr val="tx1">
                    <a:lumMod val="65000"/>
                    <a:lumOff val="35000"/>
                  </a:schemeClr>
                </a:solidFill>
                <a:latin typeface="+mn-lt"/>
                <a:cs typeface="Arial" panose="020B0604020202020204" pitchFamily="34" charset="0"/>
              </a:rPr>
              <a:t>(</a:t>
            </a:r>
            <a:r>
              <a:rPr lang="el-GR" sz="1600" dirty="0">
                <a:solidFill>
                  <a:schemeClr val="tx1">
                    <a:lumMod val="65000"/>
                    <a:lumOff val="35000"/>
                  </a:schemeClr>
                </a:solidFill>
                <a:latin typeface="+mn-lt"/>
                <a:cs typeface="Arial" panose="020B0604020202020204" pitchFamily="34" charset="0"/>
              </a:rPr>
              <a:t>ARPU) </a:t>
            </a:r>
            <a:r>
              <a:rPr lang="el-GR" sz="1600" dirty="0" smtClean="0">
                <a:solidFill>
                  <a:schemeClr val="tx1">
                    <a:lumMod val="65000"/>
                    <a:lumOff val="35000"/>
                  </a:schemeClr>
                </a:solidFill>
                <a:latin typeface="+mn-lt"/>
                <a:cs typeface="Arial" panose="020B0604020202020204" pitchFamily="34" charset="0"/>
              </a:rPr>
              <a:t>στην Ελλάδα μειώνονται περαιτέρω κατά </a:t>
            </a:r>
            <a:r>
              <a:rPr lang="en-US" sz="1600" dirty="0" smtClean="0">
                <a:solidFill>
                  <a:schemeClr val="tx1">
                    <a:lumMod val="65000"/>
                    <a:lumOff val="35000"/>
                  </a:schemeClr>
                </a:solidFill>
                <a:latin typeface="+mn-lt"/>
                <a:cs typeface="Arial" panose="020B0604020202020204" pitchFamily="34" charset="0"/>
              </a:rPr>
              <a:t>2</a:t>
            </a:r>
            <a:r>
              <a:rPr lang="el-GR" sz="1600" dirty="0" smtClean="0">
                <a:solidFill>
                  <a:schemeClr val="tx1">
                    <a:lumMod val="65000"/>
                    <a:lumOff val="35000"/>
                  </a:schemeClr>
                </a:solidFill>
                <a:latin typeface="+mn-lt"/>
                <a:cs typeface="Arial" panose="020B0604020202020204" pitchFamily="34" charset="0"/>
              </a:rPr>
              <a:t>% κοντά στα 10€</a:t>
            </a:r>
            <a:r>
              <a:rPr lang="en-US" sz="1600" dirty="0" smtClean="0">
                <a:solidFill>
                  <a:schemeClr val="tx1">
                    <a:lumMod val="65000"/>
                    <a:lumOff val="35000"/>
                  </a:schemeClr>
                </a:solidFill>
                <a:latin typeface="+mn-lt"/>
                <a:cs typeface="Arial" panose="020B0604020202020204" pitchFamily="34" charset="0"/>
              </a:rPr>
              <a:t> </a:t>
            </a:r>
            <a:r>
              <a:rPr lang="el-GR" sz="1600" dirty="0" smtClean="0">
                <a:solidFill>
                  <a:schemeClr val="tx1">
                    <a:lumMod val="65000"/>
                    <a:lumOff val="35000"/>
                  </a:schemeClr>
                </a:solidFill>
                <a:latin typeface="+mn-lt"/>
                <a:cs typeface="Arial" panose="020B0604020202020204" pitchFamily="34" charset="0"/>
              </a:rPr>
              <a:t>μηνιαίως, επίπεδο που είναι αρκετά χαμηλότερο συγκριτικά με άλλες ευρωπαϊκές χώρες</a:t>
            </a:r>
            <a:r>
              <a:rPr lang="en-US" sz="1600" dirty="0" smtClean="0">
                <a:solidFill>
                  <a:schemeClr val="tx1">
                    <a:lumMod val="65000"/>
                    <a:lumOff val="35000"/>
                  </a:schemeClr>
                </a:solidFill>
                <a:latin typeface="+mn-lt"/>
                <a:cs typeface="Arial" panose="020B0604020202020204" pitchFamily="34" charset="0"/>
              </a:rPr>
              <a:t>.</a:t>
            </a:r>
            <a:endParaRPr lang="el-GR" sz="1600" dirty="0">
              <a:solidFill>
                <a:schemeClr val="tx1">
                  <a:lumMod val="65000"/>
                  <a:lumOff val="35000"/>
                </a:schemeClr>
              </a:solidFill>
              <a:latin typeface="+mn-lt"/>
              <a:cs typeface="Arial" panose="020B0604020202020204" pitchFamily="34" charset="0"/>
            </a:endParaRPr>
          </a:p>
        </p:txBody>
      </p:sp>
      <p:sp>
        <p:nvSpPr>
          <p:cNvPr id="12" name="8 - Στρογγυλεμένο ορθογώνιο"/>
          <p:cNvSpPr/>
          <p:nvPr/>
        </p:nvSpPr>
        <p:spPr>
          <a:xfrm>
            <a:off x="188321" y="1714167"/>
            <a:ext cx="8910661" cy="4222149"/>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7"/>
          <p:cNvSpPr>
            <a:spLocks noChangeArrowheads="1"/>
          </p:cNvSpPr>
          <p:nvPr/>
        </p:nvSpPr>
        <p:spPr bwMode="auto">
          <a:xfrm>
            <a:off x="6172200" y="1896758"/>
            <a:ext cx="2971800" cy="407670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Ενώ μέχρι το 2006, το </a:t>
            </a:r>
            <a:r>
              <a:rPr lang="en-US" sz="1400" dirty="0" smtClean="0">
                <a:solidFill>
                  <a:schemeClr val="tx1">
                    <a:lumMod val="65000"/>
                    <a:lumOff val="35000"/>
                  </a:schemeClr>
                </a:solidFill>
                <a:latin typeface="+mn-lt"/>
                <a:cs typeface="Arial" panose="020B0604020202020204" pitchFamily="34" charset="0"/>
              </a:rPr>
              <a:t>ARPU</a:t>
            </a:r>
            <a:r>
              <a:rPr lang="el-GR" sz="1400" dirty="0" smtClean="0">
                <a:solidFill>
                  <a:schemeClr val="tx1">
                    <a:lumMod val="65000"/>
                    <a:lumOff val="35000"/>
                  </a:schemeClr>
                </a:solidFill>
                <a:latin typeface="+mn-lt"/>
                <a:cs typeface="Arial" panose="020B0604020202020204" pitchFamily="34" charset="0"/>
              </a:rPr>
              <a:t> στην Ελλάδα και στην Ευρώπη ήταν σε συγκρίσιμα επίπεδα, τα επόμενα έτη στη χώρα μας μειώθηκε πολύ ταχύτερα, λόγω μείωσης των τιμών</a:t>
            </a: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None/>
            </a:pPr>
            <a:endParaRPr lang="el-GR" sz="1400" dirty="0">
              <a:solidFill>
                <a:schemeClr val="tx1">
                  <a:lumMod val="65000"/>
                  <a:lumOff val="35000"/>
                </a:schemeClr>
              </a:solidFill>
              <a:latin typeface="+mn-lt"/>
              <a:cs typeface="Arial" panose="020B0604020202020204" pitchFamily="34" charset="0"/>
            </a:endParaRP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Η </a:t>
            </a:r>
            <a:r>
              <a:rPr lang="el-GR" sz="1400" b="1" dirty="0" smtClean="0">
                <a:solidFill>
                  <a:schemeClr val="tx1">
                    <a:lumMod val="65000"/>
                    <a:lumOff val="35000"/>
                  </a:schemeClr>
                </a:solidFill>
                <a:latin typeface="+mn-lt"/>
                <a:cs typeface="Arial" panose="020B0604020202020204" pitchFamily="34" charset="0"/>
              </a:rPr>
              <a:t>χαμηλότερη τιμή ανά λεπτό ομιλίας </a:t>
            </a:r>
            <a:r>
              <a:rPr lang="el-GR" sz="1400" dirty="0" smtClean="0">
                <a:solidFill>
                  <a:schemeClr val="tx1">
                    <a:lumMod val="65000"/>
                    <a:lumOff val="35000"/>
                  </a:schemeClr>
                </a:solidFill>
                <a:latin typeface="+mn-lt"/>
                <a:cs typeface="Arial" panose="020B0604020202020204" pitchFamily="34" charset="0"/>
              </a:rPr>
              <a:t>και η </a:t>
            </a:r>
            <a:r>
              <a:rPr lang="el-GR" sz="1400" b="1" dirty="0" smtClean="0">
                <a:solidFill>
                  <a:schemeClr val="tx1">
                    <a:lumMod val="65000"/>
                    <a:lumOff val="35000"/>
                  </a:schemeClr>
                </a:solidFill>
                <a:latin typeface="+mn-lt"/>
                <a:cs typeface="Arial" panose="020B0604020202020204" pitchFamily="34" charset="0"/>
              </a:rPr>
              <a:t>χαμηλότερη διείσδυση δεδομένων </a:t>
            </a:r>
            <a:r>
              <a:rPr lang="el-GR" sz="1400" dirty="0" smtClean="0">
                <a:solidFill>
                  <a:schemeClr val="tx1">
                    <a:lumMod val="65000"/>
                    <a:lumOff val="35000"/>
                  </a:schemeClr>
                </a:solidFill>
                <a:latin typeface="+mn-lt"/>
                <a:cs typeface="Arial" panose="020B0604020202020204" pitchFamily="34" charset="0"/>
              </a:rPr>
              <a:t>στην Ελλάδα επιδρούν αρνητικά στο δείκτη αυτό. </a:t>
            </a:r>
            <a:endParaRPr lang="el-GR" sz="1400" dirty="0">
              <a:solidFill>
                <a:schemeClr val="tx1">
                  <a:lumMod val="65000"/>
                  <a:lumOff val="35000"/>
                </a:schemeClr>
              </a:solidFill>
              <a:cs typeface="Arial" panose="020B0604020202020204" pitchFamily="34" charset="0"/>
            </a:endParaRPr>
          </a:p>
        </p:txBody>
      </p:sp>
      <p:sp>
        <p:nvSpPr>
          <p:cNvPr id="14"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0" name="Chart 9"/>
          <p:cNvGraphicFramePr/>
          <p:nvPr/>
        </p:nvGraphicFramePr>
        <p:xfrm>
          <a:off x="381000" y="1981200"/>
          <a:ext cx="5334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7338945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76200" y="152400"/>
            <a:ext cx="5688437" cy="479792"/>
          </a:xfrm>
        </p:spPr>
        <p:txBody>
          <a:bodyPr>
            <a:normAutofit/>
          </a:bodyPr>
          <a:lstStyle/>
          <a:p>
            <a:r>
              <a:rPr lang="el-GR" sz="2200" dirty="0" smtClean="0">
                <a:solidFill>
                  <a:schemeClr val="accent1">
                    <a:lumMod val="75000"/>
                  </a:schemeClr>
                </a:solidFill>
                <a:ea typeface="ＭＳ Ｐゴシック" panose="020B0600070205080204" pitchFamily="34" charset="-128"/>
              </a:rPr>
              <a:t>Δείκτες χρήσης – Λεπτά ομιλίας</a:t>
            </a:r>
            <a:endParaRPr lang="en-US" sz="2200" dirty="0">
              <a:solidFill>
                <a:schemeClr val="accent1">
                  <a:lumMod val="75000"/>
                </a:schemeClr>
              </a:solidFill>
              <a:ea typeface="ＭＳ Ｐゴシック" panose="020B0600070205080204" pitchFamily="34" charset="-128"/>
            </a:endParaRPr>
          </a:p>
        </p:txBody>
      </p:sp>
      <p:sp>
        <p:nvSpPr>
          <p:cNvPr id="10" name="TextBox 4"/>
          <p:cNvSpPr txBox="1">
            <a:spLocks noChangeArrowheads="1"/>
          </p:cNvSpPr>
          <p:nvPr/>
        </p:nvSpPr>
        <p:spPr bwMode="auto">
          <a:xfrm>
            <a:off x="159402" y="949714"/>
            <a:ext cx="84511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Το 2014, τα συνολικά λεπτά ομιλίας και τα λεπτά ομιλίας ανά χρήστη ανακάμπτουν </a:t>
            </a:r>
            <a:endParaRPr lang="en-US" sz="1600" dirty="0">
              <a:solidFill>
                <a:schemeClr val="tx1">
                  <a:lumMod val="65000"/>
                  <a:lumOff val="35000"/>
                </a:schemeClr>
              </a:solidFill>
              <a:latin typeface="+mn-lt"/>
              <a:cs typeface="Arial" panose="020B0604020202020204" pitchFamily="34" charset="0"/>
            </a:endParaRPr>
          </a:p>
        </p:txBody>
      </p:sp>
      <p:sp>
        <p:nvSpPr>
          <p:cNvPr id="11" name="AutoShape 7"/>
          <p:cNvSpPr>
            <a:spLocks noChangeArrowheads="1"/>
          </p:cNvSpPr>
          <p:nvPr/>
        </p:nvSpPr>
        <p:spPr bwMode="auto">
          <a:xfrm>
            <a:off x="102434" y="1338061"/>
            <a:ext cx="8785225" cy="1431925"/>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Ο ανταγωνισμός οδηγεί σε μειώσεις στις τιμές ενθαρρύνοντας τη χρήση</a:t>
            </a:r>
            <a:r>
              <a:rPr lang="en-US" sz="1400" dirty="0" smtClean="0">
                <a:solidFill>
                  <a:schemeClr val="tx1">
                    <a:lumMod val="65000"/>
                    <a:lumOff val="35000"/>
                  </a:schemeClr>
                </a:solidFill>
                <a:latin typeface="+mn-lt"/>
                <a:cs typeface="Arial" panose="020B0604020202020204" pitchFamily="34" charset="0"/>
              </a:rPr>
              <a:t>. </a:t>
            </a:r>
            <a:r>
              <a:rPr lang="el-GR" sz="1400" dirty="0" smtClean="0">
                <a:solidFill>
                  <a:schemeClr val="tx1">
                    <a:lumMod val="65000"/>
                    <a:lumOff val="35000"/>
                  </a:schemeClr>
                </a:solidFill>
                <a:latin typeface="+mn-lt"/>
                <a:cs typeface="Arial" panose="020B0604020202020204" pitchFamily="34" charset="0"/>
              </a:rPr>
              <a:t>Παρά την ύφεση, τα λεπτά ομιλίας αυξήθηκαν το 2014</a:t>
            </a:r>
            <a:r>
              <a:rPr lang="en-US" sz="1400" dirty="0" smtClean="0">
                <a:solidFill>
                  <a:schemeClr val="tx1">
                    <a:lumMod val="65000"/>
                    <a:lumOff val="35000"/>
                  </a:schemeClr>
                </a:solidFill>
                <a:latin typeface="+mn-lt"/>
                <a:cs typeface="Arial" panose="020B0604020202020204" pitchFamily="34" charset="0"/>
              </a:rPr>
              <a:t>. </a:t>
            </a:r>
          </a:p>
        </p:txBody>
      </p:sp>
      <p:sp>
        <p:nvSpPr>
          <p:cNvPr id="13" name="AutoShape 7"/>
          <p:cNvSpPr>
            <a:spLocks noChangeArrowheads="1"/>
          </p:cNvSpPr>
          <p:nvPr/>
        </p:nvSpPr>
        <p:spPr bwMode="auto">
          <a:xfrm>
            <a:off x="4114800" y="63579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8" name="Chart 7"/>
          <p:cNvGraphicFramePr/>
          <p:nvPr/>
        </p:nvGraphicFramePr>
        <p:xfrm>
          <a:off x="152400" y="2286000"/>
          <a:ext cx="41910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648200" y="2438400"/>
          <a:ext cx="4381499"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0306880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0" y="152400"/>
            <a:ext cx="6934200" cy="838200"/>
          </a:xfrm>
          <a:prstGeom prst="rect">
            <a:avLst/>
          </a:prstGeom>
        </p:spPr>
        <p:txBody>
          <a:bodyPr vert="horz" lIns="91440" tIns="45720" rIns="91440" bIns="45720" rtlCol="0" anchor="ctr">
            <a:noAutofit/>
          </a:bodyPr>
          <a:lstStyle/>
          <a:p>
            <a:r>
              <a:rPr lang="el-GR" sz="2200" b="1" dirty="0" smtClean="0">
                <a:solidFill>
                  <a:schemeClr val="accent1">
                    <a:lumMod val="75000"/>
                  </a:schemeClr>
                </a:solidFill>
                <a:latin typeface="+mj-lt"/>
              </a:rPr>
              <a:t>Δείκτες χρήσης - </a:t>
            </a:r>
            <a:r>
              <a:rPr lang="el-GR" sz="2200" b="1" noProof="0" dirty="0" smtClean="0">
                <a:solidFill>
                  <a:schemeClr val="accent1">
                    <a:lumMod val="75000"/>
                  </a:schemeClr>
                </a:solidFill>
                <a:latin typeface="+mj-lt"/>
              </a:rPr>
              <a:t>δεδομένα</a:t>
            </a:r>
            <a:endParaRPr kumimoji="0" lang="el-GR" sz="22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4" name="Rectangle 3"/>
          <p:cNvSpPr/>
          <p:nvPr/>
        </p:nvSpPr>
        <p:spPr>
          <a:xfrm>
            <a:off x="119064" y="1109246"/>
            <a:ext cx="7500936" cy="523220"/>
          </a:xfrm>
          <a:prstGeom prst="rect">
            <a:avLst/>
          </a:prstGeom>
        </p:spPr>
        <p:txBody>
          <a:bodyPr wrap="square">
            <a:spAutoFit/>
          </a:bodyPr>
          <a:lstStyle/>
          <a:p>
            <a:pPr algn="ctr"/>
            <a:r>
              <a:rPr lang="el-GR" sz="1400" dirty="0" smtClean="0">
                <a:solidFill>
                  <a:schemeClr val="tx1">
                    <a:lumMod val="65000"/>
                    <a:lumOff val="35000"/>
                  </a:schemeClr>
                </a:solidFill>
                <a:sym typeface="Wingdings" pitchFamily="2" charset="2"/>
              </a:rPr>
              <a:t>Η χρήση δεδομένων από τους καταναλωτές στην Ελλάδα αυξάνεται ραγδαία (17 φορές πάνω από το 2008)...</a:t>
            </a:r>
            <a:endParaRPr lang="el-GR" sz="1400" dirty="0">
              <a:solidFill>
                <a:schemeClr val="tx1">
                  <a:lumMod val="65000"/>
                  <a:lumOff val="35000"/>
                </a:schemeClr>
              </a:solidFill>
              <a:sym typeface="Wingdings" pitchFamily="2" charset="2"/>
            </a:endParaRPr>
          </a:p>
        </p:txBody>
      </p:sp>
      <p:sp>
        <p:nvSpPr>
          <p:cNvPr id="7"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9" name="Chart 8"/>
          <p:cNvGraphicFramePr/>
          <p:nvPr/>
        </p:nvGraphicFramePr>
        <p:xfrm>
          <a:off x="228600" y="2133600"/>
          <a:ext cx="46482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5029200" y="2209800"/>
          <a:ext cx="3876675"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4266015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8600" y="152400"/>
            <a:ext cx="6934200" cy="838200"/>
          </a:xfrm>
          <a:prstGeom prst="rect">
            <a:avLst/>
          </a:prstGeom>
        </p:spPr>
        <p:txBody>
          <a:bodyPr vert="horz" lIns="91440" tIns="45720" rIns="91440" bIns="45720" rtlCol="0" anchor="ctr">
            <a:noAutofit/>
          </a:bodyPr>
          <a:lstStyle/>
          <a:p>
            <a:r>
              <a:rPr lang="el-GR" sz="2200" b="1" dirty="0" smtClean="0">
                <a:solidFill>
                  <a:schemeClr val="accent1">
                    <a:lumMod val="75000"/>
                  </a:schemeClr>
                </a:solidFill>
              </a:rPr>
              <a:t>Δείκτες χρήσης - δεδομένα</a:t>
            </a:r>
          </a:p>
        </p:txBody>
      </p:sp>
      <p:sp>
        <p:nvSpPr>
          <p:cNvPr id="4" name="Rectangle 3"/>
          <p:cNvSpPr/>
          <p:nvPr/>
        </p:nvSpPr>
        <p:spPr>
          <a:xfrm>
            <a:off x="0" y="1066800"/>
            <a:ext cx="8339136" cy="523220"/>
          </a:xfrm>
          <a:prstGeom prst="rect">
            <a:avLst/>
          </a:prstGeom>
        </p:spPr>
        <p:txBody>
          <a:bodyPr wrap="square">
            <a:spAutoFit/>
          </a:bodyPr>
          <a:lstStyle/>
          <a:p>
            <a:pPr algn="ctr"/>
            <a:r>
              <a:rPr lang="en-US" sz="1400" dirty="0" smtClean="0">
                <a:solidFill>
                  <a:schemeClr val="tx1">
                    <a:lumMod val="65000"/>
                    <a:lumOff val="35000"/>
                  </a:schemeClr>
                </a:solidFill>
                <a:sym typeface="Wingdings" pitchFamily="2" charset="2"/>
              </a:rPr>
              <a:t>…</a:t>
            </a:r>
            <a:r>
              <a:rPr lang="el-GR" sz="1400" dirty="0" smtClean="0">
                <a:solidFill>
                  <a:schemeClr val="tx1">
                    <a:lumMod val="65000"/>
                    <a:lumOff val="35000"/>
                  </a:schemeClr>
                </a:solidFill>
                <a:sym typeface="Wingdings" pitchFamily="2" charset="2"/>
              </a:rPr>
              <a:t>αλλά υπολείπεται έναντι των άλλων χωρών της ΕΕ-28, τόσο στην αναλογία δεδομένων προς λεπτά ομιλίας, όσο και στην κατοχή </a:t>
            </a:r>
            <a:r>
              <a:rPr lang="en-GB" sz="1400" dirty="0" err="1" smtClean="0">
                <a:solidFill>
                  <a:schemeClr val="tx1">
                    <a:lumMod val="65000"/>
                    <a:lumOff val="35000"/>
                  </a:schemeClr>
                </a:solidFill>
                <a:sym typeface="Wingdings" pitchFamily="2" charset="2"/>
              </a:rPr>
              <a:t>smartphones</a:t>
            </a:r>
            <a:r>
              <a:rPr lang="el-GR" sz="1400" dirty="0" smtClean="0">
                <a:solidFill>
                  <a:schemeClr val="tx1">
                    <a:lumMod val="65000"/>
                    <a:lumOff val="35000"/>
                  </a:schemeClr>
                </a:solidFill>
                <a:sym typeface="Wingdings" pitchFamily="2" charset="2"/>
              </a:rPr>
              <a:t>.</a:t>
            </a:r>
            <a:endParaRPr lang="el-GR" sz="1400" dirty="0">
              <a:solidFill>
                <a:schemeClr val="tx1">
                  <a:lumMod val="65000"/>
                  <a:lumOff val="35000"/>
                </a:schemeClr>
              </a:solidFill>
              <a:sym typeface="Wingdings" pitchFamily="2" charset="2"/>
            </a:endParaRPr>
          </a:p>
        </p:txBody>
      </p:sp>
      <p:sp>
        <p:nvSpPr>
          <p:cNvPr id="8" name="AutoShape 7"/>
          <p:cNvSpPr>
            <a:spLocks noChangeArrowheads="1"/>
          </p:cNvSpPr>
          <p:nvPr/>
        </p:nvSpPr>
        <p:spPr bwMode="auto">
          <a:xfrm>
            <a:off x="4114800" y="63579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a:t>
            </a:r>
            <a:r>
              <a:rPr lang="en-GB" sz="1000" i="1" dirty="0" smtClean="0">
                <a:solidFill>
                  <a:schemeClr val="bg1"/>
                </a:solidFill>
                <a:cs typeface="Arial" panose="020B0604020202020204" pitchFamily="34" charset="0"/>
              </a:rPr>
              <a:t>Vodafone Group</a:t>
            </a:r>
            <a:endParaRPr lang="el-GR" sz="1000" i="1" dirty="0">
              <a:solidFill>
                <a:schemeClr val="bg1"/>
              </a:solidFill>
              <a:cs typeface="Arial" panose="020B0604020202020204" pitchFamily="34" charset="0"/>
            </a:endParaRPr>
          </a:p>
        </p:txBody>
      </p:sp>
      <p:graphicFrame>
        <p:nvGraphicFramePr>
          <p:cNvPr id="7" name="Chart 6"/>
          <p:cNvGraphicFramePr/>
          <p:nvPr/>
        </p:nvGraphicFramePr>
        <p:xfrm>
          <a:off x="304800" y="1676400"/>
          <a:ext cx="4191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648200" y="1752600"/>
          <a:ext cx="41910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4266015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lgn="ctr">
              <a:spcBef>
                <a:spcPct val="0"/>
              </a:spcBef>
              <a:defRPr/>
            </a:pPr>
            <a:r>
              <a:rPr lang="el-GR" sz="2000" b="1" dirty="0" smtClean="0">
                <a:solidFill>
                  <a:schemeClr val="accent1">
                    <a:lumMod val="75000"/>
                  </a:schemeClr>
                </a:solidFill>
                <a:latin typeface="+mj-lt"/>
                <a:ea typeface="Tahoma" pitchFamily="34" charset="0"/>
                <a:cs typeface="Tahoma" pitchFamily="34" charset="0"/>
              </a:rPr>
              <a:t>Συμβολή του Κλάδου στην Οικονομία: </a:t>
            </a:r>
            <a:r>
              <a:rPr lang="el-GR" sz="2000" b="1" dirty="0" smtClean="0">
                <a:solidFill>
                  <a:schemeClr val="tx1">
                    <a:lumMod val="75000"/>
                    <a:lumOff val="25000"/>
                  </a:schemeClr>
                </a:solidFill>
                <a:latin typeface="+mj-lt"/>
                <a:ea typeface="Tahoma" pitchFamily="34" charset="0"/>
                <a:cs typeface="Tahoma" pitchFamily="34" charset="0"/>
              </a:rPr>
              <a:t>Πυλώνας Ανάπτυξης, Επενδύσεων, Απασχόλησης και Δημοσίων Εσόδων</a:t>
            </a:r>
            <a:endPara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38460720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ΑΕΠ</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90600"/>
            <a:ext cx="8458200" cy="914400"/>
          </a:xfrm>
        </p:spPr>
        <p:txBody>
          <a:bodyPr>
            <a:noAutofit/>
          </a:bodyPr>
          <a:lstStyle/>
          <a:p>
            <a:pPr marL="0" indent="0">
              <a:buNone/>
            </a:pPr>
            <a:r>
              <a:rPr lang="el-GR" sz="1400" b="0" dirty="0" smtClean="0">
                <a:solidFill>
                  <a:schemeClr val="tx1">
                    <a:lumMod val="65000"/>
                    <a:lumOff val="35000"/>
                  </a:schemeClr>
                </a:solidFill>
              </a:rPr>
              <a:t>Συνολικά, οι κινητές επικοινωνίες συνεισφέρουν άμεσα και έμμεσα στο ΑΕΠ κατά 7% (</a:t>
            </a:r>
            <a:r>
              <a:rPr lang="el-GR" sz="1400" b="0" dirty="0" smtClean="0">
                <a:solidFill>
                  <a:schemeClr val="tx1">
                    <a:lumMod val="65000"/>
                    <a:lumOff val="35000"/>
                  </a:schemeClr>
                </a:solidFill>
              </a:rPr>
              <a:t>12,</a:t>
            </a:r>
            <a:r>
              <a:rPr lang="en-US" sz="1400" b="0" dirty="0" smtClean="0">
                <a:solidFill>
                  <a:schemeClr val="tx1">
                    <a:lumMod val="65000"/>
                    <a:lumOff val="35000"/>
                  </a:schemeClr>
                </a:solidFill>
              </a:rPr>
              <a:t>5</a:t>
            </a:r>
            <a:r>
              <a:rPr lang="el-GR" sz="1400" b="0" dirty="0" smtClean="0">
                <a:solidFill>
                  <a:schemeClr val="tx1">
                    <a:lumMod val="65000"/>
                    <a:lumOff val="35000"/>
                  </a:schemeClr>
                </a:solidFill>
              </a:rPr>
              <a:t> </a:t>
            </a:r>
            <a:r>
              <a:rPr lang="el-GR" sz="1400" b="0" dirty="0" smtClean="0">
                <a:solidFill>
                  <a:schemeClr val="tx1">
                    <a:lumMod val="65000"/>
                    <a:lumOff val="35000"/>
                  </a:schemeClr>
                </a:solidFill>
              </a:rPr>
              <a:t>δισ. το 2014).  Το κυριότερο μέρος της συνεισφοράς προέρχεται από την επίδραση των κινητών τηλεπικοινωνιών στην παραγωγικότητα.</a:t>
            </a:r>
            <a:endParaRPr lang="en-US" sz="1400" b="0" dirty="0" smtClean="0">
              <a:solidFill>
                <a:schemeClr val="tx1">
                  <a:lumMod val="65000"/>
                  <a:lumOff val="35000"/>
                </a:schemeClr>
              </a:solidFill>
            </a:endParaRPr>
          </a:p>
        </p:txBody>
      </p:sp>
      <p:sp>
        <p:nvSpPr>
          <p:cNvPr id="7" name="AutoShape 7"/>
          <p:cNvSpPr>
            <a:spLocks noChangeArrowheads="1"/>
          </p:cNvSpPr>
          <p:nvPr/>
        </p:nvSpPr>
        <p:spPr bwMode="auto">
          <a:xfrm>
            <a:off x="1600200" y="6172200"/>
            <a:ext cx="6553200" cy="762000"/>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 εκτίμηση επίδρασης στην παραγωγικότητα με βάση μελέτη της </a:t>
            </a:r>
            <a:r>
              <a:rPr lang="en-GB" sz="1000" i="1" dirty="0" smtClean="0">
                <a:solidFill>
                  <a:schemeClr val="bg1"/>
                </a:solidFill>
                <a:cs typeface="Arial" panose="020B0604020202020204" pitchFamily="34" charset="0"/>
              </a:rPr>
              <a:t>Deloitte </a:t>
            </a:r>
            <a:r>
              <a:rPr lang="el-GR" sz="1000" i="1" dirty="0" smtClean="0">
                <a:solidFill>
                  <a:schemeClr val="bg1"/>
                </a:solidFill>
                <a:cs typeface="Arial" panose="020B0604020202020204" pitchFamily="34" charset="0"/>
              </a:rPr>
              <a:t>για τη </a:t>
            </a:r>
            <a:r>
              <a:rPr lang="en-GB" sz="1000" i="1" dirty="0" smtClean="0">
                <a:solidFill>
                  <a:schemeClr val="bg1"/>
                </a:solidFill>
                <a:cs typeface="Arial" panose="020B0604020202020204" pitchFamily="34" charset="0"/>
              </a:rPr>
              <a:t>GSMA ‘What is the impact of mobile telephony on economic growth’</a:t>
            </a:r>
            <a:endParaRPr lang="el-GR" sz="1000" i="1" dirty="0">
              <a:solidFill>
                <a:schemeClr val="bg1"/>
              </a:solidFill>
              <a:cs typeface="Arial" panose="020B0604020202020204" pitchFamily="34" charset="0"/>
            </a:endParaRPr>
          </a:p>
        </p:txBody>
      </p:sp>
      <p:graphicFrame>
        <p:nvGraphicFramePr>
          <p:cNvPr id="6" name="5 - Γράφημα"/>
          <p:cNvGraphicFramePr/>
          <p:nvPr/>
        </p:nvGraphicFramePr>
        <p:xfrm>
          <a:off x="1447800" y="2133600"/>
          <a:ext cx="6143625" cy="3924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ΑΕΠ</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90600"/>
            <a:ext cx="8458200" cy="914400"/>
          </a:xfrm>
        </p:spPr>
        <p:txBody>
          <a:bodyPr>
            <a:noAutofit/>
          </a:bodyPr>
          <a:lstStyle/>
          <a:p>
            <a:pPr marL="0" indent="0">
              <a:buNone/>
            </a:pPr>
            <a:r>
              <a:rPr lang="el-GR" sz="1400" b="0" dirty="0" smtClean="0">
                <a:solidFill>
                  <a:schemeClr val="tx1"/>
                </a:solidFill>
              </a:rPr>
              <a:t>Ο κλάδος κινητών τηλεπικοινωνιών συμβάλλει στην ακαθάριστη προστιθέμενη αξία πολλών άλλων κλάδων της οικονομίας με €1,3 δισ. μέσω προμηθειών αγαθών και υπηρεσιών και €1,9 δισ. από πολλαπλασιαστικές επιδράσεις.</a:t>
            </a:r>
            <a:endParaRPr lang="en-US" sz="1400" b="0" dirty="0" smtClean="0">
              <a:solidFill>
                <a:schemeClr val="tx1"/>
              </a:solidFill>
            </a:endParaRPr>
          </a:p>
        </p:txBody>
      </p:sp>
      <p:sp>
        <p:nvSpPr>
          <p:cNvPr id="7" name="AutoShape 7"/>
          <p:cNvSpPr>
            <a:spLocks noChangeArrowheads="1"/>
          </p:cNvSpPr>
          <p:nvPr/>
        </p:nvSpPr>
        <p:spPr bwMode="auto">
          <a:xfrm>
            <a:off x="1828800" y="6248400"/>
            <a:ext cx="5867400" cy="609600"/>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r>
              <a:rPr lang="en-GB" sz="1000" i="1" dirty="0" smtClean="0">
                <a:solidFill>
                  <a:schemeClr val="bg1"/>
                </a:solidFill>
                <a:cs typeface="Arial" panose="020B0604020202020204" pitchFamily="34" charset="0"/>
              </a:rPr>
              <a:t>, </a:t>
            </a:r>
            <a:r>
              <a:rPr lang="el-GR" sz="1000" i="1" dirty="0" smtClean="0">
                <a:solidFill>
                  <a:schemeClr val="bg1"/>
                </a:solidFill>
                <a:cs typeface="Arial" panose="020B0604020202020204" pitchFamily="34" charset="0"/>
              </a:rPr>
              <a:t>ανάλυση εισροών – εκροών</a:t>
            </a:r>
            <a:r>
              <a:rPr lang="en-GB" sz="1000" i="1" dirty="0" smtClean="0">
                <a:solidFill>
                  <a:schemeClr val="bg1"/>
                </a:solidFill>
                <a:cs typeface="Arial" panose="020B0604020202020204" pitchFamily="34" charset="0"/>
              </a:rPr>
              <a:t> </a:t>
            </a:r>
            <a:r>
              <a:rPr lang="el-GR" sz="1000" i="1" dirty="0" smtClean="0">
                <a:solidFill>
                  <a:schemeClr val="bg1"/>
                </a:solidFill>
                <a:cs typeface="Arial" panose="020B0604020202020204" pitchFamily="34" charset="0"/>
              </a:rPr>
              <a:t>με βάση τον πίνακα εισροών – εκροών από </a:t>
            </a:r>
            <a:r>
              <a:rPr lang="en-GB" sz="1000" i="1" dirty="0" err="1" smtClean="0">
                <a:solidFill>
                  <a:schemeClr val="bg1"/>
                </a:solidFill>
                <a:cs typeface="Arial" panose="020B0604020202020204" pitchFamily="34" charset="0"/>
              </a:rPr>
              <a:t>Eurostat</a:t>
            </a:r>
            <a:endParaRPr lang="el-GR" sz="1000" i="1" dirty="0">
              <a:solidFill>
                <a:schemeClr val="bg1"/>
              </a:solidFill>
              <a:cs typeface="Arial" panose="020B0604020202020204" pitchFamily="34" charset="0"/>
            </a:endParaRPr>
          </a:p>
        </p:txBody>
      </p:sp>
      <p:graphicFrame>
        <p:nvGraphicFramePr>
          <p:cNvPr id="6" name="Chart 5"/>
          <p:cNvGraphicFramePr/>
          <p:nvPr/>
        </p:nvGraphicFramePr>
        <p:xfrm>
          <a:off x="1143000" y="1752600"/>
          <a:ext cx="7134225" cy="4448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Περιεχόμενα</a:t>
            </a:r>
            <a:endParaRPr lang="el-GR" sz="2200" dirty="0">
              <a:solidFill>
                <a:schemeClr val="accent1">
                  <a:lumMod val="75000"/>
                </a:schemeClr>
              </a:solidFill>
            </a:endParaRPr>
          </a:p>
        </p:txBody>
      </p:sp>
      <p:sp>
        <p:nvSpPr>
          <p:cNvPr id="8" name="TextBox 4"/>
          <p:cNvSpPr txBox="1">
            <a:spLocks noChangeArrowheads="1"/>
          </p:cNvSpPr>
          <p:nvPr/>
        </p:nvSpPr>
        <p:spPr bwMode="auto">
          <a:xfrm>
            <a:off x="487773" y="1089014"/>
            <a:ext cx="8643937"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0"/>
              </a:spcBef>
              <a:buNone/>
            </a:pPr>
            <a:r>
              <a:rPr lang="el-GR" sz="1600" dirty="0" smtClean="0">
                <a:solidFill>
                  <a:schemeClr val="tx1">
                    <a:lumMod val="65000"/>
                    <a:lumOff val="35000"/>
                  </a:schemeClr>
                </a:solidFill>
                <a:latin typeface="+mn-lt"/>
                <a:cs typeface="Arial" panose="020B0604020202020204" pitchFamily="34" charset="0"/>
              </a:rPr>
              <a:t>Επιτελική σύνοψη...............................................................................................................................3</a:t>
            </a:r>
          </a:p>
          <a:p>
            <a:pPr marL="342900" indent="-342900">
              <a:spcBef>
                <a:spcPct val="0"/>
              </a:spcBef>
              <a:buFontTx/>
              <a:buAutoNum type="arabicPeriod"/>
            </a:pPr>
            <a:endParaRPr lang="el-GR" sz="1600" dirty="0" smtClean="0">
              <a:solidFill>
                <a:schemeClr val="tx1">
                  <a:lumMod val="65000"/>
                  <a:lumOff val="35000"/>
                </a:schemeClr>
              </a:solidFill>
              <a:latin typeface="+mn-lt"/>
              <a:cs typeface="Arial" panose="020B0604020202020204" pitchFamily="34" charset="0"/>
            </a:endParaRPr>
          </a:p>
          <a:p>
            <a:pPr marL="342900" indent="-342900">
              <a:spcBef>
                <a:spcPct val="0"/>
              </a:spcBef>
              <a:buFontTx/>
              <a:buAutoNum type="arabicPeriod"/>
            </a:pPr>
            <a:r>
              <a:rPr lang="el-GR" sz="1600" dirty="0" smtClean="0">
                <a:solidFill>
                  <a:schemeClr val="tx1">
                    <a:lumMod val="65000"/>
                    <a:lumOff val="35000"/>
                  </a:schemeClr>
                </a:solidFill>
                <a:latin typeface="+mn-lt"/>
                <a:cs typeface="Arial" panose="020B0604020202020204" pitchFamily="34" charset="0"/>
              </a:rPr>
              <a:t> Αποτελέσματα Κλάδου στην Ύφεση............................................................................................8</a:t>
            </a:r>
          </a:p>
          <a:p>
            <a:pPr marL="342900" indent="-342900">
              <a:spcBef>
                <a:spcPct val="0"/>
              </a:spcBef>
              <a:buFontTx/>
              <a:buAutoNum type="arabicPeriod"/>
            </a:pPr>
            <a:endParaRPr lang="el-GR" sz="1600" dirty="0" smtClean="0">
              <a:solidFill>
                <a:schemeClr val="tx1">
                  <a:lumMod val="65000"/>
                  <a:lumOff val="35000"/>
                </a:schemeClr>
              </a:solidFill>
              <a:latin typeface="+mn-lt"/>
              <a:cs typeface="Arial" panose="020B0604020202020204" pitchFamily="34" charset="0"/>
            </a:endParaRPr>
          </a:p>
          <a:p>
            <a:pPr marL="342900" indent="-342900">
              <a:spcBef>
                <a:spcPct val="0"/>
              </a:spcBef>
              <a:buFontTx/>
              <a:buAutoNum type="arabicPeriod"/>
            </a:pPr>
            <a:r>
              <a:rPr lang="el-GR" sz="1600" dirty="0" smtClean="0">
                <a:solidFill>
                  <a:schemeClr val="tx1">
                    <a:lumMod val="65000"/>
                    <a:lumOff val="35000"/>
                  </a:schemeClr>
                </a:solidFill>
                <a:latin typeface="+mn-lt"/>
                <a:cs typeface="Arial" panose="020B0604020202020204" pitchFamily="34" charset="0"/>
              </a:rPr>
              <a:t> Συμβολή του Κλάδου στην Οικονομία.......................................................................................17</a:t>
            </a:r>
          </a:p>
          <a:p>
            <a:pPr marL="342900" indent="-342900">
              <a:spcBef>
                <a:spcPct val="0"/>
              </a:spcBef>
              <a:buFontTx/>
              <a:buAutoNum type="arabicPeriod"/>
            </a:pPr>
            <a:endParaRPr lang="el-GR" sz="1600" dirty="0" smtClean="0">
              <a:solidFill>
                <a:schemeClr val="tx1">
                  <a:lumMod val="65000"/>
                  <a:lumOff val="35000"/>
                </a:schemeClr>
              </a:solidFill>
              <a:latin typeface="+mn-lt"/>
              <a:cs typeface="Arial" panose="020B0604020202020204" pitchFamily="34" charset="0"/>
            </a:endParaRPr>
          </a:p>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3.     Εμπόδια στις Επενδύσεις και τη Χρήση.....................................................................................26</a:t>
            </a:r>
          </a:p>
          <a:p>
            <a:pPr>
              <a:spcBef>
                <a:spcPct val="0"/>
              </a:spcBef>
              <a:buFontTx/>
              <a:buNone/>
            </a:pPr>
            <a:endParaRPr lang="el-GR" sz="1600" dirty="0" smtClean="0">
              <a:solidFill>
                <a:schemeClr val="tx1">
                  <a:lumMod val="65000"/>
                  <a:lumOff val="35000"/>
                </a:schemeClr>
              </a:solidFill>
              <a:latin typeface="+mn-lt"/>
              <a:cs typeface="Arial" panose="020B0604020202020204" pitchFamily="34" charset="0"/>
            </a:endParaRPr>
          </a:p>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4.     Σενάρια Ανάπτυξης υπό Προϋποθέσεις....................................................................................35</a:t>
            </a:r>
          </a:p>
          <a:p>
            <a:pPr marL="342900" indent="-342900">
              <a:spcBef>
                <a:spcPct val="0"/>
              </a:spcBef>
              <a:buNone/>
            </a:pPr>
            <a:endParaRPr lang="el-GR" sz="1600" dirty="0" smtClean="0">
              <a:solidFill>
                <a:schemeClr val="tx1">
                  <a:lumMod val="65000"/>
                  <a:lumOff val="35000"/>
                </a:schemeClr>
              </a:solidFill>
              <a:latin typeface="+mn-lt"/>
              <a:cs typeface="Arial" panose="020B0604020202020204" pitchFamily="34" charset="0"/>
            </a:endParaRPr>
          </a:p>
          <a:p>
            <a:pPr marL="342900" indent="-342900">
              <a:spcBef>
                <a:spcPct val="0"/>
              </a:spcBef>
              <a:buAutoNum type="arabicPeriod" startAt="5"/>
            </a:pPr>
            <a:r>
              <a:rPr lang="el-GR" sz="1600" dirty="0" smtClean="0">
                <a:solidFill>
                  <a:schemeClr val="tx1">
                    <a:lumMod val="65000"/>
                    <a:lumOff val="35000"/>
                  </a:schemeClr>
                </a:solidFill>
                <a:latin typeface="+mn-lt"/>
                <a:cs typeface="Arial" panose="020B0604020202020204" pitchFamily="34" charset="0"/>
              </a:rPr>
              <a:t>Οδεύοντας στο Μέλλον – Εξελίξεις και Τάσεις στις Τηλεπικοινωνίες.......................................</a:t>
            </a:r>
            <a:r>
              <a:rPr lang="en-US" sz="1600" dirty="0" smtClean="0">
                <a:solidFill>
                  <a:schemeClr val="tx1">
                    <a:lumMod val="65000"/>
                    <a:lumOff val="35000"/>
                  </a:schemeClr>
                </a:solidFill>
                <a:latin typeface="+mn-lt"/>
                <a:cs typeface="Arial" panose="020B0604020202020204" pitchFamily="34" charset="0"/>
              </a:rPr>
              <a:t>4</a:t>
            </a:r>
            <a:r>
              <a:rPr lang="el-GR" sz="1600" dirty="0" smtClean="0">
                <a:solidFill>
                  <a:schemeClr val="tx1">
                    <a:lumMod val="65000"/>
                    <a:lumOff val="35000"/>
                  </a:schemeClr>
                </a:solidFill>
                <a:latin typeface="+mn-lt"/>
                <a:cs typeface="Arial" panose="020B0604020202020204" pitchFamily="34" charset="0"/>
              </a:rPr>
              <a:t>0</a:t>
            </a:r>
            <a:endParaRPr lang="en-US" sz="1600" dirty="0" smtClean="0">
              <a:solidFill>
                <a:schemeClr val="tx1">
                  <a:lumMod val="65000"/>
                  <a:lumOff val="35000"/>
                </a:schemeClr>
              </a:solidFill>
              <a:latin typeface="+mn-lt"/>
              <a:cs typeface="Arial" panose="020B0604020202020204" pitchFamily="34" charset="0"/>
            </a:endParaRPr>
          </a:p>
          <a:p>
            <a:pPr marL="342900" indent="-342900">
              <a:spcBef>
                <a:spcPct val="0"/>
              </a:spcBef>
              <a:buAutoNum type="arabicPeriod" startAt="5"/>
            </a:pPr>
            <a:endParaRPr lang="en-US" sz="1600" dirty="0">
              <a:solidFill>
                <a:schemeClr val="tx1">
                  <a:lumMod val="65000"/>
                  <a:lumOff val="35000"/>
                </a:schemeClr>
              </a:solidFill>
              <a:latin typeface="+mn-lt"/>
              <a:cs typeface="Arial" panose="020B0604020202020204" pitchFamily="34" charset="0"/>
            </a:endParaRPr>
          </a:p>
          <a:p>
            <a:pPr marL="342900" indent="-342900">
              <a:spcBef>
                <a:spcPct val="0"/>
              </a:spcBef>
              <a:buAutoNum type="arabicPeriod" startAt="5"/>
            </a:pPr>
            <a:r>
              <a:rPr lang="el-GR" sz="1600" dirty="0" smtClean="0">
                <a:solidFill>
                  <a:schemeClr val="tx1">
                    <a:lumMod val="65000"/>
                    <a:lumOff val="35000"/>
                  </a:schemeClr>
                </a:solidFill>
                <a:latin typeface="+mn-lt"/>
                <a:cs typeface="Arial" panose="020B0604020202020204" pitchFamily="34" charset="0"/>
              </a:rPr>
              <a:t>Συμπεράσματα............................................................................................................................62</a:t>
            </a:r>
          </a:p>
          <a:p>
            <a:pPr marL="342900" indent="-342900">
              <a:spcBef>
                <a:spcPct val="0"/>
              </a:spcBef>
              <a:buFontTx/>
              <a:buAutoNum type="arabicPeriod" startAt="5"/>
            </a:pPr>
            <a:endParaRPr lang="el-GR" sz="1600" dirty="0" smtClean="0">
              <a:solidFill>
                <a:schemeClr val="tx1">
                  <a:lumMod val="65000"/>
                  <a:lumOff val="35000"/>
                </a:schemeClr>
              </a:solidFill>
              <a:latin typeface="+mn-lt"/>
              <a:cs typeface="Arial" panose="020B0604020202020204" pitchFamily="34" charset="0"/>
            </a:endParaRPr>
          </a:p>
          <a:p>
            <a:pPr marL="342900" indent="-342900">
              <a:spcBef>
                <a:spcPct val="0"/>
              </a:spcBef>
              <a:buFontTx/>
              <a:buAutoNum type="arabicPeriod" startAt="5"/>
            </a:pPr>
            <a:endParaRPr lang="el-GR" sz="1600" dirty="0" smtClean="0">
              <a:solidFill>
                <a:schemeClr val="tx1">
                  <a:lumMod val="65000"/>
                  <a:lumOff val="35000"/>
                </a:schemeClr>
              </a:solidFill>
              <a:latin typeface="+mn-lt"/>
              <a:cs typeface="Arial" panose="020B0604020202020204" pitchFamily="34" charset="0"/>
            </a:endParaRPr>
          </a:p>
          <a:p>
            <a:pPr>
              <a:spcBef>
                <a:spcPct val="0"/>
              </a:spcBef>
              <a:buFontTx/>
              <a:buNone/>
            </a:pPr>
            <a:endParaRPr lang="en-US" sz="16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 xmlns:p14="http://schemas.microsoft.com/office/powerpoint/2010/main" val="12786004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Απασχόληση</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90600"/>
            <a:ext cx="8458200" cy="914400"/>
          </a:xfrm>
        </p:spPr>
        <p:txBody>
          <a:bodyPr>
            <a:normAutofit/>
          </a:bodyPr>
          <a:lstStyle/>
          <a:p>
            <a:pPr marL="0" indent="0">
              <a:buNone/>
            </a:pPr>
            <a:r>
              <a:rPr lang="el-GR" sz="1400" b="0" dirty="0" smtClean="0">
                <a:solidFill>
                  <a:schemeClr val="tx1"/>
                </a:solidFill>
              </a:rPr>
              <a:t>Ο κλάδος κινητών τηλεπικοινωνιών συμβάλλει άμεσα και έμμεσα στη δημιουργία </a:t>
            </a:r>
            <a:r>
              <a:rPr lang="el-GR" sz="1400" b="0" dirty="0" smtClean="0">
                <a:solidFill>
                  <a:schemeClr val="tx1"/>
                </a:solidFill>
              </a:rPr>
              <a:t>41,6 </a:t>
            </a:r>
            <a:r>
              <a:rPr lang="el-GR" sz="1400" b="0" dirty="0" smtClean="0">
                <a:solidFill>
                  <a:schemeClr val="tx1"/>
                </a:solidFill>
              </a:rPr>
              <a:t>χιλ. θέσεων εργασίας σε όλη την οικονομία.  </a:t>
            </a:r>
            <a:endParaRPr lang="en-US" sz="1400" b="0" dirty="0" smtClean="0">
              <a:solidFill>
                <a:schemeClr val="tx1"/>
              </a:solidFill>
            </a:endParaRPr>
          </a:p>
        </p:txBody>
      </p:sp>
      <p:sp>
        <p:nvSpPr>
          <p:cNvPr id="8" name="AutoShape 7"/>
          <p:cNvSpPr>
            <a:spLocks noChangeArrowheads="1"/>
          </p:cNvSpPr>
          <p:nvPr/>
        </p:nvSpPr>
        <p:spPr bwMode="auto">
          <a:xfrm>
            <a:off x="3200400" y="6248400"/>
            <a:ext cx="4114800" cy="609600"/>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r>
              <a:rPr lang="en-GB" sz="1000" i="1" dirty="0" smtClean="0">
                <a:solidFill>
                  <a:schemeClr val="bg1"/>
                </a:solidFill>
                <a:cs typeface="Arial" panose="020B0604020202020204" pitchFamily="34" charset="0"/>
              </a:rPr>
              <a:t>, </a:t>
            </a:r>
            <a:r>
              <a:rPr lang="el-GR" sz="1000" i="1" dirty="0" smtClean="0">
                <a:solidFill>
                  <a:schemeClr val="bg1"/>
                </a:solidFill>
                <a:cs typeface="Arial" panose="020B0604020202020204" pitchFamily="34" charset="0"/>
              </a:rPr>
              <a:t>ανάλυση εισροών – εκροών</a:t>
            </a:r>
            <a:r>
              <a:rPr lang="en-GB" sz="1000" i="1" dirty="0" smtClean="0">
                <a:solidFill>
                  <a:schemeClr val="bg1"/>
                </a:solidFill>
                <a:cs typeface="Arial" panose="020B0604020202020204" pitchFamily="34" charset="0"/>
              </a:rPr>
              <a:t> </a:t>
            </a:r>
            <a:r>
              <a:rPr lang="el-GR" sz="1000" i="1" dirty="0" smtClean="0">
                <a:solidFill>
                  <a:schemeClr val="bg1"/>
                </a:solidFill>
                <a:cs typeface="Arial" panose="020B0604020202020204" pitchFamily="34" charset="0"/>
              </a:rPr>
              <a:t>με βάση τον πίνακα εισροών – εκροών από </a:t>
            </a:r>
            <a:r>
              <a:rPr lang="en-GB" sz="1000" i="1" dirty="0" err="1" smtClean="0">
                <a:solidFill>
                  <a:schemeClr val="bg1"/>
                </a:solidFill>
                <a:cs typeface="Arial" panose="020B0604020202020204" pitchFamily="34" charset="0"/>
              </a:rPr>
              <a:t>Eurostat</a:t>
            </a:r>
            <a:endParaRPr lang="el-GR" sz="1000" i="1" dirty="0">
              <a:solidFill>
                <a:schemeClr val="bg1"/>
              </a:solidFill>
              <a:cs typeface="Arial" panose="020B0604020202020204" pitchFamily="34" charset="0"/>
            </a:endParaRPr>
          </a:p>
        </p:txBody>
      </p:sp>
      <p:graphicFrame>
        <p:nvGraphicFramePr>
          <p:cNvPr id="7" name="Chart 6"/>
          <p:cNvGraphicFramePr/>
          <p:nvPr/>
        </p:nvGraphicFramePr>
        <p:xfrm>
          <a:off x="2514600" y="1447801"/>
          <a:ext cx="66294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152400" y="2362200"/>
          <a:ext cx="32004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Δημόσια έσοδα</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90600"/>
            <a:ext cx="8458200" cy="914400"/>
          </a:xfrm>
        </p:spPr>
        <p:txBody>
          <a:bodyPr>
            <a:noAutofit/>
          </a:bodyPr>
          <a:lstStyle/>
          <a:p>
            <a:pPr marL="0" indent="0">
              <a:buNone/>
            </a:pPr>
            <a:r>
              <a:rPr lang="el-GR" sz="1400" b="0" dirty="0" smtClean="0">
                <a:solidFill>
                  <a:schemeClr val="tx1">
                    <a:lumMod val="65000"/>
                    <a:lumOff val="35000"/>
                  </a:schemeClr>
                </a:solidFill>
              </a:rPr>
              <a:t>Συνολικά, οι κινητές επικοινωνίες συνεισφέρουν άμεσα και έμμεσα κατά €</a:t>
            </a:r>
            <a:r>
              <a:rPr lang="el-GR" sz="1400" b="0" dirty="0" smtClean="0">
                <a:solidFill>
                  <a:schemeClr val="tx1">
                    <a:lumMod val="65000"/>
                    <a:lumOff val="35000"/>
                  </a:schemeClr>
                </a:solidFill>
              </a:rPr>
              <a:t>1,239 </a:t>
            </a:r>
            <a:r>
              <a:rPr lang="el-GR" sz="1400" b="0" dirty="0" smtClean="0">
                <a:solidFill>
                  <a:schemeClr val="tx1">
                    <a:lumMod val="65000"/>
                    <a:lumOff val="35000"/>
                  </a:schemeClr>
                </a:solidFill>
              </a:rPr>
              <a:t>δισ. στα δημόσια έσοδα (2014), παρουσιάζοντας όμως συνεχή μείωση τα τελευταία έτη. </a:t>
            </a:r>
          </a:p>
        </p:txBody>
      </p:sp>
      <p:sp>
        <p:nvSpPr>
          <p:cNvPr id="9" name="AutoShape 7"/>
          <p:cNvSpPr>
            <a:spLocks noChangeArrowheads="1"/>
          </p:cNvSpPr>
          <p:nvPr/>
        </p:nvSpPr>
        <p:spPr bwMode="auto">
          <a:xfrm>
            <a:off x="32766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0" name="Chart 9"/>
          <p:cNvGraphicFramePr/>
          <p:nvPr/>
        </p:nvGraphicFramePr>
        <p:xfrm>
          <a:off x="4648200" y="2362200"/>
          <a:ext cx="43434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5 - Γράφημα"/>
          <p:cNvGraphicFramePr>
            <a:graphicFrameLocks/>
          </p:cNvGraphicFramePr>
          <p:nvPr/>
        </p:nvGraphicFramePr>
        <p:xfrm>
          <a:off x="152400" y="2209801"/>
          <a:ext cx="4648201"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Δημόσια έσοδα</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14400"/>
            <a:ext cx="8458200" cy="914400"/>
          </a:xfrm>
        </p:spPr>
        <p:txBody>
          <a:bodyPr>
            <a:normAutofit/>
          </a:bodyPr>
          <a:lstStyle/>
          <a:p>
            <a:pPr marL="0" indent="0">
              <a:buNone/>
            </a:pPr>
            <a:r>
              <a:rPr lang="el-GR" sz="1400" b="0" dirty="0" smtClean="0">
                <a:solidFill>
                  <a:schemeClr val="tx1">
                    <a:lumMod val="65000"/>
                    <a:lumOff val="35000"/>
                  </a:schemeClr>
                </a:solidFill>
              </a:rPr>
              <a:t>Ο ΦΠΑ αποτελεί την κυριότερη πηγή δημοσίων εσόδων από τον κλάδο με το ειδικό τέλος να ακολουθεί.</a:t>
            </a:r>
            <a:endParaRPr lang="en-US" sz="1400" b="0" dirty="0" smtClean="0">
              <a:solidFill>
                <a:schemeClr val="tx1">
                  <a:lumMod val="65000"/>
                  <a:lumOff val="35000"/>
                </a:schemeClr>
              </a:solidFill>
            </a:endParaRPr>
          </a:p>
        </p:txBody>
      </p:sp>
      <p:sp>
        <p:nvSpPr>
          <p:cNvPr id="8" name="AutoShape 7"/>
          <p:cNvSpPr>
            <a:spLocks noChangeArrowheads="1"/>
          </p:cNvSpPr>
          <p:nvPr/>
        </p:nvSpPr>
        <p:spPr bwMode="auto">
          <a:xfrm>
            <a:off x="3429000" y="63579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7" name="Chart 6"/>
          <p:cNvGraphicFramePr/>
          <p:nvPr/>
        </p:nvGraphicFramePr>
        <p:xfrm>
          <a:off x="762000" y="1524000"/>
          <a:ext cx="7086600" cy="4396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65" y="97932"/>
            <a:ext cx="7770335" cy="868362"/>
          </a:xfrm>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Δημόσια έσοδα</a:t>
            </a:r>
            <a:endParaRPr lang="en-US" sz="2200" dirty="0">
              <a:solidFill>
                <a:schemeClr val="accent1">
                  <a:lumMod val="75000"/>
                </a:schemeClr>
              </a:solidFill>
              <a:latin typeface="+mn-lt"/>
              <a:ea typeface="+mn-ea"/>
              <a:cs typeface="+mn-cs"/>
            </a:endParaRPr>
          </a:p>
        </p:txBody>
      </p:sp>
      <p:sp>
        <p:nvSpPr>
          <p:cNvPr id="10" name="TextBox 4"/>
          <p:cNvSpPr txBox="1">
            <a:spLocks noChangeArrowheads="1"/>
          </p:cNvSpPr>
          <p:nvPr/>
        </p:nvSpPr>
        <p:spPr bwMode="auto">
          <a:xfrm>
            <a:off x="56041" y="1229722"/>
            <a:ext cx="8858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400" dirty="0" smtClean="0">
                <a:solidFill>
                  <a:schemeClr val="tx1">
                    <a:lumMod val="65000"/>
                    <a:lumOff val="35000"/>
                  </a:schemeClr>
                </a:solidFill>
                <a:latin typeface="+mn-lt"/>
                <a:cs typeface="Arial" panose="020B0604020202020204" pitchFamily="34" charset="0"/>
              </a:rPr>
              <a:t>Τα δημόσια έσοδα από το ειδικό τέλος μειώνονται σταθερά τα τελευταία έτη και έχουν φτάσει σε επίπεδα χαμηλότερα από την τελευταία αύξηση του % του ειδικού τέλους το 2009.</a:t>
            </a:r>
            <a:endParaRPr lang="el-GR" sz="1400" dirty="0">
              <a:solidFill>
                <a:schemeClr val="tx1">
                  <a:lumMod val="65000"/>
                  <a:lumOff val="35000"/>
                </a:schemeClr>
              </a:solidFill>
              <a:latin typeface="+mn-lt"/>
              <a:cs typeface="Arial" panose="020B0604020202020204" pitchFamily="34" charset="0"/>
            </a:endParaRPr>
          </a:p>
        </p:txBody>
      </p:sp>
      <p:sp>
        <p:nvSpPr>
          <p:cNvPr id="6" name="9 - Στρογγυλεμένο ορθογώνιο"/>
          <p:cNvSpPr/>
          <p:nvPr/>
        </p:nvSpPr>
        <p:spPr>
          <a:xfrm>
            <a:off x="304799" y="2121096"/>
            <a:ext cx="8609491" cy="3898704"/>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7"/>
          <p:cNvSpPr>
            <a:spLocks noChangeArrowheads="1"/>
          </p:cNvSpPr>
          <p:nvPr/>
        </p:nvSpPr>
        <p:spPr bwMode="auto">
          <a:xfrm>
            <a:off x="4114800" y="62817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Τράπεζα της Ελλάδος</a:t>
            </a:r>
            <a:endParaRPr lang="el-GR" sz="1000" i="1" dirty="0">
              <a:solidFill>
                <a:schemeClr val="bg1"/>
              </a:solidFill>
              <a:cs typeface="Arial" panose="020B0604020202020204" pitchFamily="34" charset="0"/>
            </a:endParaRPr>
          </a:p>
        </p:txBody>
      </p:sp>
      <p:graphicFrame>
        <p:nvGraphicFramePr>
          <p:cNvPr id="7" name="Chart 6"/>
          <p:cNvGraphicFramePr/>
          <p:nvPr/>
        </p:nvGraphicFramePr>
        <p:xfrm>
          <a:off x="685800" y="1981200"/>
          <a:ext cx="6400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363275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Στρογγυλεμένο ορθογώνιο"/>
          <p:cNvSpPr/>
          <p:nvPr/>
        </p:nvSpPr>
        <p:spPr>
          <a:xfrm>
            <a:off x="304800" y="1143000"/>
            <a:ext cx="8458199" cy="4707006"/>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a:spLocks noChangeArrowheads="1"/>
          </p:cNvSpPr>
          <p:nvPr/>
        </p:nvSpPr>
        <p:spPr bwMode="auto">
          <a:xfrm>
            <a:off x="609600" y="990600"/>
            <a:ext cx="7467600" cy="1169551"/>
          </a:xfrm>
          <a:prstGeom prst="rect">
            <a:avLst/>
          </a:prstGeom>
          <a:noFill/>
          <a:ln w="9525">
            <a:noFill/>
            <a:miter lim="800000"/>
            <a:headEnd/>
            <a:tailEnd/>
          </a:ln>
        </p:spPr>
        <p:txBody>
          <a:bodyPr wrap="square">
            <a:spAutoFit/>
          </a:bodyPr>
          <a:lstStyle/>
          <a:p>
            <a:pPr marL="285750" indent="-285750" eaLnBrk="0" hangingPunct="0">
              <a:buFont typeface="Arial" pitchFamily="34" charset="0"/>
              <a:buChar char="•"/>
            </a:pPr>
            <a:r>
              <a:rPr lang="el-GR" sz="1400" dirty="0" smtClean="0">
                <a:solidFill>
                  <a:schemeClr val="tx1">
                    <a:lumMod val="65000"/>
                    <a:lumOff val="35000"/>
                  </a:schemeClr>
                </a:solidFill>
                <a:sym typeface="Wingdings" pitchFamily="2" charset="2"/>
              </a:rPr>
              <a:t>Η Ελλάδα έχει τις χαμηλότερες τιμές στη φωνή συγκριτικά με όλες τις άλλες χώρες της Δ. Ευρώπης ακόμα και εάν ληφθεί υπόψη το επιπρόσθετο βάρος για τον καταναλωτή από το ειδικό τέλος. </a:t>
            </a:r>
          </a:p>
          <a:p>
            <a:pPr marL="285750" indent="-285750" eaLnBrk="0" hangingPunct="0">
              <a:buFont typeface="Arial" pitchFamily="34" charset="0"/>
              <a:buChar char="•"/>
            </a:pPr>
            <a:r>
              <a:rPr lang="el-GR" sz="1400" dirty="0" smtClean="0">
                <a:solidFill>
                  <a:schemeClr val="tx1">
                    <a:lumMod val="65000"/>
                    <a:lumOff val="35000"/>
                  </a:schemeClr>
                </a:solidFill>
                <a:sym typeface="Wingdings" pitchFamily="2" charset="2"/>
              </a:rPr>
              <a:t>Συνεχής μείωση παρουσιάζεται στις τιμές τόσο της ομιλίας (-67,4% από το 2008 έως το 2014) όσο και των δεδομένων </a:t>
            </a:r>
            <a:r>
              <a:rPr lang="el-GR" sz="1400" dirty="0" smtClean="0">
                <a:solidFill>
                  <a:schemeClr val="tx1">
                    <a:lumMod val="65000"/>
                    <a:lumOff val="35000"/>
                  </a:schemeClr>
                </a:solidFill>
                <a:sym typeface="Wingdings" pitchFamily="2" charset="2"/>
              </a:rPr>
              <a:t>(-90,1% </a:t>
            </a:r>
            <a:r>
              <a:rPr lang="el-GR" sz="1400" dirty="0" smtClean="0">
                <a:solidFill>
                  <a:schemeClr val="tx1">
                    <a:lumMod val="65000"/>
                    <a:lumOff val="35000"/>
                  </a:schemeClr>
                </a:solidFill>
                <a:sym typeface="Wingdings" pitchFamily="2" charset="2"/>
              </a:rPr>
              <a:t>από το 2008 έως το </a:t>
            </a:r>
            <a:r>
              <a:rPr lang="el-GR" sz="1400" dirty="0" smtClean="0">
                <a:solidFill>
                  <a:schemeClr val="tx1">
                    <a:lumMod val="65000"/>
                    <a:lumOff val="35000"/>
                  </a:schemeClr>
                </a:solidFill>
                <a:sym typeface="Wingdings" pitchFamily="2" charset="2"/>
              </a:rPr>
              <a:t>2014) </a:t>
            </a:r>
            <a:r>
              <a:rPr lang="el-GR" sz="1400" dirty="0" smtClean="0">
                <a:solidFill>
                  <a:schemeClr val="tx1">
                    <a:lumMod val="65000"/>
                    <a:lumOff val="35000"/>
                  </a:schemeClr>
                </a:solidFill>
                <a:sym typeface="Wingdings" pitchFamily="2" charset="2"/>
              </a:rPr>
              <a:t>τα τελευταία έτη. </a:t>
            </a:r>
            <a:endParaRPr lang="el-GR" sz="1400" dirty="0">
              <a:solidFill>
                <a:schemeClr val="tx1">
                  <a:lumMod val="65000"/>
                  <a:lumOff val="35000"/>
                </a:schemeClr>
              </a:solidFill>
              <a:sym typeface="Wingdings" pitchFamily="2" charset="2"/>
            </a:endParaRPr>
          </a:p>
        </p:txBody>
      </p:sp>
      <p:sp>
        <p:nvSpPr>
          <p:cNvPr id="14" name="Title 1"/>
          <p:cNvSpPr txBox="1">
            <a:spLocks/>
          </p:cNvSpPr>
          <p:nvPr/>
        </p:nvSpPr>
        <p:spPr>
          <a:xfrm>
            <a:off x="-12700" y="165615"/>
            <a:ext cx="7684678" cy="838200"/>
          </a:xfrm>
          <a:prstGeom prst="rect">
            <a:avLst/>
          </a:prstGeom>
        </p:spPr>
        <p:txBody>
          <a:bodyPr vert="horz" lIns="91440" tIns="45720" rIns="91440" bIns="45720" rtlCol="0" anchor="ctr">
            <a:normAutofit/>
          </a:bodyPr>
          <a:lstStyle/>
          <a:p>
            <a:pPr>
              <a:spcBef>
                <a:spcPct val="0"/>
              </a:spcBef>
              <a:defRPr/>
            </a:pPr>
            <a:r>
              <a:rPr lang="el-GR" sz="2200" b="1" dirty="0" smtClean="0">
                <a:solidFill>
                  <a:schemeClr val="accent1">
                    <a:lumMod val="75000"/>
                  </a:schemeClr>
                </a:solidFill>
              </a:rPr>
              <a:t>Συνεισφορά στην οικονομία – Όφελος καταναλωτή</a:t>
            </a:r>
            <a:endParaRPr lang="el-GR" sz="2200" b="1" dirty="0">
              <a:solidFill>
                <a:schemeClr val="accent1">
                  <a:lumMod val="75000"/>
                </a:schemeClr>
              </a:solidFill>
            </a:endParaRPr>
          </a:p>
        </p:txBody>
      </p:sp>
      <p:sp>
        <p:nvSpPr>
          <p:cNvPr id="15"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1" name="Chart 10"/>
          <p:cNvGraphicFramePr/>
          <p:nvPr/>
        </p:nvGraphicFramePr>
        <p:xfrm>
          <a:off x="152400" y="2438400"/>
          <a:ext cx="42672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314825" y="2438400"/>
          <a:ext cx="4600575" cy="3343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402613307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Συνεισφορά στην οικονομία - Επενδύσεις</a:t>
            </a:r>
            <a:endParaRPr lang="en-US" sz="2200" dirty="0">
              <a:solidFill>
                <a:schemeClr val="accent1">
                  <a:lumMod val="75000"/>
                </a:schemeClr>
              </a:solidFill>
              <a:latin typeface="+mn-lt"/>
              <a:ea typeface="+mn-ea"/>
              <a:cs typeface="+mn-cs"/>
            </a:endParaRPr>
          </a:p>
        </p:txBody>
      </p:sp>
      <p:sp>
        <p:nvSpPr>
          <p:cNvPr id="15" name="Content Placeholder 14"/>
          <p:cNvSpPr>
            <a:spLocks noGrp="1"/>
          </p:cNvSpPr>
          <p:nvPr>
            <p:ph idx="1"/>
          </p:nvPr>
        </p:nvSpPr>
        <p:spPr>
          <a:xfrm>
            <a:off x="5715000" y="1447800"/>
            <a:ext cx="3124200" cy="4495800"/>
          </a:xfrm>
        </p:spPr>
        <p:txBody>
          <a:bodyPr>
            <a:normAutofit fontScale="92500" lnSpcReduction="20000"/>
          </a:bodyPr>
          <a:lstStyle/>
          <a:p>
            <a:r>
              <a:rPr lang="el-GR" sz="1400" b="0" dirty="0">
                <a:solidFill>
                  <a:schemeClr val="tx1">
                    <a:lumMod val="65000"/>
                    <a:lumOff val="35000"/>
                  </a:schemeClr>
                </a:solidFill>
              </a:rPr>
              <a:t>Π</a:t>
            </a:r>
            <a:r>
              <a:rPr lang="el-GR" sz="1400" b="0" dirty="0" smtClean="0">
                <a:solidFill>
                  <a:schemeClr val="tx1">
                    <a:lumMod val="65000"/>
                    <a:lumOff val="35000"/>
                  </a:schemeClr>
                </a:solidFill>
              </a:rPr>
              <a:t>ερισσότερες </a:t>
            </a:r>
            <a:r>
              <a:rPr lang="el-GR" sz="1400" b="0" dirty="0">
                <a:solidFill>
                  <a:schemeClr val="tx1">
                    <a:lumMod val="65000"/>
                    <a:lumOff val="35000"/>
                  </a:schemeClr>
                </a:solidFill>
              </a:rPr>
              <a:t>από </a:t>
            </a:r>
            <a:r>
              <a:rPr lang="el-GR" sz="1400" dirty="0" smtClean="0">
                <a:solidFill>
                  <a:schemeClr val="tx1">
                    <a:lumMod val="65000"/>
                    <a:lumOff val="35000"/>
                  </a:schemeClr>
                </a:solidFill>
              </a:rPr>
              <a:t>€7,5 </a:t>
            </a:r>
            <a:r>
              <a:rPr lang="el-GR" sz="1400" dirty="0">
                <a:solidFill>
                  <a:schemeClr val="tx1">
                    <a:lumMod val="65000"/>
                    <a:lumOff val="35000"/>
                  </a:schemeClr>
                </a:solidFill>
              </a:rPr>
              <a:t>δις συνολικές επενδύσεις από το </a:t>
            </a:r>
            <a:r>
              <a:rPr lang="el-GR" sz="1400" dirty="0" smtClean="0">
                <a:solidFill>
                  <a:schemeClr val="tx1">
                    <a:lumMod val="65000"/>
                    <a:lumOff val="35000"/>
                  </a:schemeClr>
                </a:solidFill>
              </a:rPr>
              <a:t>1993</a:t>
            </a:r>
            <a:r>
              <a:rPr lang="en-US" sz="1400" dirty="0" smtClean="0">
                <a:solidFill>
                  <a:schemeClr val="tx1">
                    <a:lumMod val="65000"/>
                    <a:lumOff val="35000"/>
                  </a:schemeClr>
                </a:solidFill>
              </a:rPr>
              <a:t> </a:t>
            </a:r>
            <a:r>
              <a:rPr lang="el-GR" sz="1400" dirty="0" smtClean="0">
                <a:solidFill>
                  <a:schemeClr val="tx1">
                    <a:lumMod val="65000"/>
                    <a:lumOff val="35000"/>
                  </a:schemeClr>
                </a:solidFill>
              </a:rPr>
              <a:t>μέχρι </a:t>
            </a:r>
            <a:r>
              <a:rPr lang="el-GR" sz="1400" dirty="0">
                <a:solidFill>
                  <a:schemeClr val="tx1">
                    <a:lumMod val="65000"/>
                    <a:lumOff val="35000"/>
                  </a:schemeClr>
                </a:solidFill>
              </a:rPr>
              <a:t>σήμερα</a:t>
            </a:r>
            <a:r>
              <a:rPr lang="el-GR" sz="1400" b="0" dirty="0">
                <a:solidFill>
                  <a:schemeClr val="tx1">
                    <a:lumMod val="65000"/>
                    <a:lumOff val="35000"/>
                  </a:schemeClr>
                </a:solidFill>
              </a:rPr>
              <a:t>, χωρίς να περιλαμβάνονται οι </a:t>
            </a:r>
            <a:r>
              <a:rPr lang="el-GR" sz="1400" b="0" dirty="0" smtClean="0">
                <a:solidFill>
                  <a:schemeClr val="tx1">
                    <a:lumMod val="65000"/>
                    <a:lumOff val="35000"/>
                  </a:schemeClr>
                </a:solidFill>
              </a:rPr>
              <a:t>άδειες</a:t>
            </a:r>
            <a:r>
              <a:rPr lang="el-GR" sz="1400" b="0" dirty="0">
                <a:solidFill>
                  <a:schemeClr val="tx1">
                    <a:lumMod val="65000"/>
                    <a:lumOff val="35000"/>
                  </a:schemeClr>
                </a:solidFill>
              </a:rPr>
              <a:t>. </a:t>
            </a:r>
            <a:endParaRPr lang="el-GR" sz="1400" b="0" dirty="0" smtClean="0">
              <a:solidFill>
                <a:schemeClr val="tx1">
                  <a:lumMod val="65000"/>
                  <a:lumOff val="35000"/>
                </a:schemeClr>
              </a:solidFill>
            </a:endParaRPr>
          </a:p>
          <a:p>
            <a:r>
              <a:rPr lang="el-GR" sz="1400" b="0" dirty="0" smtClean="0">
                <a:solidFill>
                  <a:schemeClr val="tx1">
                    <a:lumMod val="65000"/>
                    <a:lumOff val="35000"/>
                  </a:schemeClr>
                </a:solidFill>
              </a:rPr>
              <a:t>Την </a:t>
            </a:r>
            <a:r>
              <a:rPr lang="el-GR" sz="1400" b="0" dirty="0">
                <a:solidFill>
                  <a:schemeClr val="tx1">
                    <a:lumMod val="65000"/>
                    <a:lumOff val="35000"/>
                  </a:schemeClr>
                </a:solidFill>
              </a:rPr>
              <a:t>τελευταία 5ετία, όπου συνολικά οι επενδύσεις στην ελληνική οικονομία έχουν μειωθεί κατά δύο τρίτα, ο κλάδος συνεχίζει να επενδύει κάθε έτος το 11%-</a:t>
            </a:r>
            <a:r>
              <a:rPr lang="el-GR" sz="1400" b="0" dirty="0" smtClean="0">
                <a:solidFill>
                  <a:schemeClr val="tx1">
                    <a:lumMod val="65000"/>
                    <a:lumOff val="35000"/>
                  </a:schemeClr>
                </a:solidFill>
              </a:rPr>
              <a:t>13% </a:t>
            </a:r>
            <a:r>
              <a:rPr lang="el-GR" sz="1400" b="0" dirty="0">
                <a:solidFill>
                  <a:schemeClr val="tx1">
                    <a:lumMod val="65000"/>
                    <a:lumOff val="35000"/>
                  </a:schemeClr>
                </a:solidFill>
              </a:rPr>
              <a:t>των εσόδων του και το </a:t>
            </a:r>
            <a:r>
              <a:rPr lang="el-GR" sz="1400" b="0" dirty="0" smtClean="0">
                <a:solidFill>
                  <a:schemeClr val="tx1">
                    <a:lumMod val="65000"/>
                    <a:lumOff val="35000"/>
                  </a:schemeClr>
                </a:solidFill>
              </a:rPr>
              <a:t>28%-35% </a:t>
            </a:r>
            <a:r>
              <a:rPr lang="el-GR" sz="1400" b="0" dirty="0">
                <a:solidFill>
                  <a:schemeClr val="tx1">
                    <a:lumMod val="65000"/>
                    <a:lumOff val="35000"/>
                  </a:schemeClr>
                </a:solidFill>
              </a:rPr>
              <a:t>του </a:t>
            </a:r>
            <a:r>
              <a:rPr lang="en-GB" sz="1400" b="0" dirty="0">
                <a:solidFill>
                  <a:schemeClr val="tx1">
                    <a:lumMod val="65000"/>
                    <a:lumOff val="35000"/>
                  </a:schemeClr>
                </a:solidFill>
              </a:rPr>
              <a:t>EBITDA</a:t>
            </a:r>
            <a:r>
              <a:rPr lang="el-GR" sz="1400" b="0" dirty="0">
                <a:solidFill>
                  <a:schemeClr val="tx1">
                    <a:lumMod val="65000"/>
                    <a:lumOff val="35000"/>
                  </a:schemeClr>
                </a:solidFill>
              </a:rPr>
              <a:t>, χωρίς να συμπεριλαμβάνονται οι απαραίτητες επενδύσεις σε </a:t>
            </a:r>
            <a:r>
              <a:rPr lang="el-GR" sz="1400" b="0" dirty="0" smtClean="0">
                <a:solidFill>
                  <a:schemeClr val="tx1">
                    <a:lumMod val="65000"/>
                    <a:lumOff val="35000"/>
                  </a:schemeClr>
                </a:solidFill>
              </a:rPr>
              <a:t>άδειες δίκτυων </a:t>
            </a:r>
            <a:r>
              <a:rPr lang="el-GR" sz="1400" b="0" dirty="0">
                <a:solidFill>
                  <a:schemeClr val="tx1">
                    <a:lumMod val="65000"/>
                    <a:lumOff val="35000"/>
                  </a:schemeClr>
                </a:solidFill>
              </a:rPr>
              <a:t>νέας γενιάς.  </a:t>
            </a:r>
            <a:endParaRPr lang="el-GR" sz="1400" b="0" dirty="0" smtClean="0">
              <a:solidFill>
                <a:schemeClr val="tx1">
                  <a:lumMod val="65000"/>
                  <a:lumOff val="35000"/>
                </a:schemeClr>
              </a:solidFill>
            </a:endParaRPr>
          </a:p>
          <a:p>
            <a:r>
              <a:rPr lang="el-GR" sz="1400" b="0" dirty="0" smtClean="0">
                <a:solidFill>
                  <a:schemeClr val="tx1">
                    <a:lumMod val="65000"/>
                    <a:lumOff val="35000"/>
                  </a:schemeClr>
                </a:solidFill>
              </a:rPr>
              <a:t>Το 2014 τα ποσοστά αυτά ανήλθαν σε ακόμα υψηλότερα επίπεδα (</a:t>
            </a:r>
            <a:r>
              <a:rPr lang="el-GR" sz="1400" dirty="0" smtClean="0">
                <a:solidFill>
                  <a:schemeClr val="tx1">
                    <a:lumMod val="65000"/>
                    <a:lumOff val="35000"/>
                  </a:schemeClr>
                </a:solidFill>
              </a:rPr>
              <a:t>169</a:t>
            </a:r>
            <a:r>
              <a:rPr lang="el-GR" sz="1400" dirty="0" smtClean="0">
                <a:solidFill>
                  <a:schemeClr val="tx1">
                    <a:lumMod val="65000"/>
                    <a:lumOff val="35000"/>
                  </a:schemeClr>
                </a:solidFill>
              </a:rPr>
              <a:t>% των εσόδων και </a:t>
            </a:r>
            <a:r>
              <a:rPr lang="el-GR" sz="1400" dirty="0" smtClean="0">
                <a:solidFill>
                  <a:schemeClr val="tx1">
                    <a:lumMod val="65000"/>
                    <a:lumOff val="35000"/>
                  </a:schemeClr>
                </a:solidFill>
              </a:rPr>
              <a:t>42</a:t>
            </a:r>
            <a:r>
              <a:rPr lang="el-GR" sz="1400" dirty="0" smtClean="0">
                <a:solidFill>
                  <a:schemeClr val="tx1">
                    <a:lumMod val="65000"/>
                    <a:lumOff val="35000"/>
                  </a:schemeClr>
                </a:solidFill>
              </a:rPr>
              <a:t>% του </a:t>
            </a:r>
            <a:r>
              <a:rPr lang="en-GB" sz="1400" dirty="0" smtClean="0">
                <a:solidFill>
                  <a:schemeClr val="tx1">
                    <a:lumMod val="65000"/>
                    <a:lumOff val="35000"/>
                  </a:schemeClr>
                </a:solidFill>
              </a:rPr>
              <a:t>EBITDA</a:t>
            </a:r>
            <a:r>
              <a:rPr lang="en-GB" sz="1400" b="0" dirty="0" smtClean="0">
                <a:solidFill>
                  <a:schemeClr val="tx1">
                    <a:lumMod val="65000"/>
                    <a:lumOff val="35000"/>
                  </a:schemeClr>
                </a:solidFill>
              </a:rPr>
              <a:t>)</a:t>
            </a:r>
            <a:r>
              <a:rPr lang="el-GR" sz="1400" b="0" dirty="0" smtClean="0">
                <a:solidFill>
                  <a:schemeClr val="tx1">
                    <a:lumMod val="65000"/>
                    <a:lumOff val="35000"/>
                  </a:schemeClr>
                </a:solidFill>
              </a:rPr>
              <a:t>, καθώς οι </a:t>
            </a:r>
            <a:r>
              <a:rPr lang="el-GR" sz="1400" dirty="0" smtClean="0">
                <a:solidFill>
                  <a:schemeClr val="tx1">
                    <a:lumMod val="65000"/>
                    <a:lumOff val="35000"/>
                  </a:schemeClr>
                </a:solidFill>
              </a:rPr>
              <a:t>επενδύσεις αυξήθηκαν κατά </a:t>
            </a:r>
            <a:r>
              <a:rPr lang="el-GR" sz="1400" dirty="0" smtClean="0">
                <a:solidFill>
                  <a:schemeClr val="tx1">
                    <a:lumMod val="65000"/>
                    <a:lumOff val="35000"/>
                  </a:schemeClr>
                </a:solidFill>
              </a:rPr>
              <a:t>21%.</a:t>
            </a:r>
            <a:endParaRPr lang="el-GR" sz="1400" dirty="0">
              <a:solidFill>
                <a:schemeClr val="tx1">
                  <a:lumMod val="65000"/>
                  <a:lumOff val="35000"/>
                </a:schemeClr>
              </a:solidFill>
            </a:endParaRPr>
          </a:p>
          <a:p>
            <a:pPr marL="0" indent="0">
              <a:buNone/>
            </a:pPr>
            <a:endParaRPr lang="el-GR" b="0" dirty="0" smtClean="0">
              <a:solidFill>
                <a:schemeClr val="tx1"/>
              </a:solidFill>
            </a:endParaRPr>
          </a:p>
        </p:txBody>
      </p:sp>
      <p:sp>
        <p:nvSpPr>
          <p:cNvPr id="5" name="AutoShape 7"/>
          <p:cNvSpPr>
            <a:spLocks noChangeArrowheads="1"/>
          </p:cNvSpPr>
          <p:nvPr/>
        </p:nvSpPr>
        <p:spPr bwMode="auto">
          <a:xfrm>
            <a:off x="4114800" y="6324600"/>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Ανάλυση στοιχείων παρόχων κινητής τηλεφωνίας</a:t>
            </a:r>
            <a:endParaRPr lang="el-GR" sz="1000" i="1" dirty="0">
              <a:solidFill>
                <a:schemeClr val="bg1"/>
              </a:solidFill>
              <a:cs typeface="Arial" panose="020B0604020202020204" pitchFamily="34" charset="0"/>
            </a:endParaRPr>
          </a:p>
        </p:txBody>
      </p:sp>
      <p:sp>
        <p:nvSpPr>
          <p:cNvPr id="7" name="TextBox 4"/>
          <p:cNvSpPr txBox="1">
            <a:spLocks noChangeArrowheads="1"/>
          </p:cNvSpPr>
          <p:nvPr/>
        </p:nvSpPr>
        <p:spPr bwMode="auto">
          <a:xfrm>
            <a:off x="56041" y="990600"/>
            <a:ext cx="88582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Παρά τις δυσκολίες από την οικονομική συγκυρία, </a:t>
            </a:r>
            <a:r>
              <a:rPr lang="el-GR" sz="1600" dirty="0" smtClean="0">
                <a:solidFill>
                  <a:schemeClr val="tx1">
                    <a:lumMod val="65000"/>
                    <a:lumOff val="35000"/>
                  </a:schemeClr>
                </a:solidFill>
                <a:latin typeface="+mn-lt"/>
                <a:cs typeface="Arial" panose="020B0604020202020204" pitchFamily="34" charset="0"/>
              </a:rPr>
              <a:t>το 2014 οι επενδύσεις του κλάδου αυξηθηκαν κατά 21% στα €309 εκ. . </a:t>
            </a:r>
            <a:endParaRPr lang="el-GR" sz="1600" dirty="0">
              <a:solidFill>
                <a:schemeClr val="tx1">
                  <a:lumMod val="65000"/>
                  <a:lumOff val="35000"/>
                </a:schemeClr>
              </a:solidFill>
              <a:latin typeface="+mn-lt"/>
              <a:cs typeface="Arial" panose="020B0604020202020204" pitchFamily="34" charset="0"/>
            </a:endParaRPr>
          </a:p>
        </p:txBody>
      </p:sp>
      <p:graphicFrame>
        <p:nvGraphicFramePr>
          <p:cNvPr id="10" name="Chart 9"/>
          <p:cNvGraphicFramePr/>
          <p:nvPr/>
        </p:nvGraphicFramePr>
        <p:xfrm>
          <a:off x="304801" y="1752600"/>
          <a:ext cx="5334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693607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spcBef>
                <a:spcPct val="0"/>
              </a:spcBef>
              <a:defRPr/>
            </a:pPr>
            <a:r>
              <a:rPr lang="el-GR" sz="2000" b="1" dirty="0" smtClean="0">
                <a:solidFill>
                  <a:schemeClr val="accent1">
                    <a:lumMod val="75000"/>
                  </a:schemeClr>
                </a:solidFill>
                <a:latin typeface="+mj-lt"/>
                <a:ea typeface="Tahoma" pitchFamily="34" charset="0"/>
                <a:cs typeface="Tahoma" pitchFamily="34" charset="0"/>
              </a:rPr>
              <a:t>Εμπόδια στις Επενδύσεις και τη Χρήση: </a:t>
            </a:r>
            <a:r>
              <a:rPr lang="el-GR" sz="2000" b="1" dirty="0" smtClean="0">
                <a:solidFill>
                  <a:schemeClr val="tx1">
                    <a:lumMod val="75000"/>
                    <a:lumOff val="25000"/>
                  </a:schemeClr>
                </a:solidFill>
                <a:latin typeface="+mj-lt"/>
                <a:ea typeface="Tahoma" pitchFamily="34" charset="0"/>
                <a:cs typeface="Tahoma" pitchFamily="34" charset="0"/>
              </a:rPr>
              <a:t>Καθυστερήσεις στην Αδειοδότηση και Υπερφορολόγηση</a:t>
            </a:r>
            <a:endPara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38460720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Ψηφιακή Ατζέντα – πρόοδος έναντι στόχων</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228600" y="990600"/>
            <a:ext cx="8763000" cy="762000"/>
          </a:xfrm>
        </p:spPr>
        <p:txBody>
          <a:bodyPr>
            <a:noAutofit/>
          </a:bodyPr>
          <a:lstStyle/>
          <a:p>
            <a:pPr marL="0" indent="0">
              <a:buNone/>
            </a:pPr>
            <a:r>
              <a:rPr lang="el-GR" sz="1600" b="0" dirty="0" smtClean="0">
                <a:solidFill>
                  <a:schemeClr val="tx1">
                    <a:lumMod val="65000"/>
                    <a:lumOff val="35000"/>
                  </a:schemeClr>
                </a:solidFill>
              </a:rPr>
              <a:t>Η Ελλάδα έχει χαμήλες επιδόσεις σε όλους σχεδόν του</a:t>
            </a:r>
            <a:r>
              <a:rPr lang="el-GR" sz="1600" b="0" dirty="0">
                <a:solidFill>
                  <a:schemeClr val="tx1">
                    <a:lumMod val="65000"/>
                    <a:lumOff val="35000"/>
                  </a:schemeClr>
                </a:solidFill>
              </a:rPr>
              <a:t>ς</a:t>
            </a:r>
            <a:r>
              <a:rPr lang="el-GR" sz="1600" b="0" dirty="0" smtClean="0">
                <a:solidFill>
                  <a:schemeClr val="tx1">
                    <a:lumMod val="65000"/>
                    <a:lumOff val="35000"/>
                  </a:schemeClr>
                </a:solidFill>
              </a:rPr>
              <a:t> στόχους της Ψηφιακής Ατζέντας και ιδιαίτερα σε αυτούς που αφορούν στην τόνωση της ζήτησης υπηρεσιών ΤΠΕ και την χρήση υπηρεσιών από ΜΜΕ και πολίτες. </a:t>
            </a:r>
            <a:endParaRPr lang="en-US" sz="1600" b="0" dirty="0" smtClean="0">
              <a:solidFill>
                <a:schemeClr val="tx1">
                  <a:lumMod val="65000"/>
                  <a:lumOff val="35000"/>
                </a:schemeClr>
              </a:solidFill>
            </a:endParaRPr>
          </a:p>
        </p:txBody>
      </p:sp>
      <p:sp>
        <p:nvSpPr>
          <p:cNvPr id="5" name="Content Placeholder 2"/>
          <p:cNvSpPr txBox="1">
            <a:spLocks/>
          </p:cNvSpPr>
          <p:nvPr/>
        </p:nvSpPr>
        <p:spPr>
          <a:xfrm>
            <a:off x="8467" y="5943600"/>
            <a:ext cx="1066800" cy="304800"/>
          </a:xfrm>
          <a:prstGeom prst="rect">
            <a:avLst/>
          </a:prstGeom>
        </p:spPr>
        <p:txBody>
          <a:bodyPr vert="horz" lIns="91440" tIns="45720" rIns="91440" bIns="45720" rtlCol="0">
            <a:normAutofit fontScale="92500" lnSpcReduction="10000"/>
          </a:bodyPr>
          <a:lstStyle>
            <a:lvl1pPr marL="182880" marR="0" indent="-182880" algn="l" defTabSz="914400" rtl="0" eaLnBrk="1" fontAlgn="auto" latinLnBrk="0" hangingPunct="1">
              <a:lnSpc>
                <a:spcPct val="150000"/>
              </a:lnSpc>
              <a:spcBef>
                <a:spcPts val="0"/>
              </a:spcBef>
              <a:spcAft>
                <a:spcPts val="0"/>
              </a:spcAft>
              <a:buClr>
                <a:srgbClr val="0070C0"/>
              </a:buClr>
              <a:buSzTx/>
              <a:buFont typeface="Arial" pitchFamily="34" charset="0"/>
              <a:buChar char="•"/>
              <a:tabLst/>
              <a:defRPr sz="1100" b="1"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None/>
              <a:defRPr sz="1500" kern="1200">
                <a:solidFill>
                  <a:srgbClr val="9B9A9A"/>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dirty="0" smtClean="0"/>
              <a:t>Δεκ</a:t>
            </a:r>
            <a:r>
              <a:rPr lang="en-US" dirty="0" smtClean="0"/>
              <a:t>2013</a:t>
            </a:r>
          </a:p>
        </p:txBody>
      </p:sp>
      <p:graphicFrame>
        <p:nvGraphicFramePr>
          <p:cNvPr id="9" name="Chart 8"/>
          <p:cNvGraphicFramePr>
            <a:graphicFrameLocks/>
          </p:cNvGraphicFramePr>
          <p:nvPr>
            <p:extLst>
              <p:ext uri="{D42A27DB-BD31-4B8C-83A1-F6EECF244321}">
                <p14:modId xmlns="" xmlns:p14="http://schemas.microsoft.com/office/powerpoint/2010/main" val="3752388652"/>
              </p:ext>
            </p:extLst>
          </p:nvPr>
        </p:nvGraphicFramePr>
        <p:xfrm>
          <a:off x="381000" y="2057400"/>
          <a:ext cx="8153400"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5867400" y="2971800"/>
            <a:ext cx="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57800" y="4267200"/>
            <a:ext cx="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876800" y="4648200"/>
            <a:ext cx="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867400" y="5105400"/>
            <a:ext cx="0"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724400" y="3429000"/>
            <a:ext cx="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05600" y="3886200"/>
            <a:ext cx="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467600" y="2590800"/>
            <a:ext cx="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67400" y="2209800"/>
            <a:ext cx="0" cy="381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467600" y="5486400"/>
            <a:ext cx="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48600" y="4572000"/>
            <a:ext cx="1524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001000" y="4419600"/>
            <a:ext cx="762000" cy="246221"/>
          </a:xfrm>
          <a:prstGeom prst="rect">
            <a:avLst/>
          </a:prstGeom>
          <a:noFill/>
        </p:spPr>
        <p:txBody>
          <a:bodyPr wrap="square" rtlCol="0">
            <a:spAutoFit/>
          </a:bodyPr>
          <a:lstStyle/>
          <a:p>
            <a:r>
              <a:rPr lang="el-GR" sz="1000" b="1" dirty="0" smtClean="0"/>
              <a:t>Στόχος</a:t>
            </a:r>
            <a:endParaRPr lang="en-US" sz="1000" b="1" dirty="0"/>
          </a:p>
        </p:txBody>
      </p:sp>
    </p:spTree>
    <p:extLst>
      <p:ext uri="{BB962C8B-B14F-4D97-AF65-F5344CB8AC3E}">
        <p14:creationId xmlns="" xmlns:p14="http://schemas.microsoft.com/office/powerpoint/2010/main" val="10693607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Δείκτες ψηφιακής σύγκλισης </a:t>
            </a:r>
            <a:endParaRPr lang="en-US" sz="2200" dirty="0">
              <a:solidFill>
                <a:schemeClr val="accent1">
                  <a:lumMod val="75000"/>
                </a:schemeClr>
              </a:solidFill>
              <a:latin typeface="+mn-lt"/>
              <a:ea typeface="+mn-ea"/>
              <a:cs typeface="+mn-cs"/>
            </a:endParaRPr>
          </a:p>
        </p:txBody>
      </p:sp>
      <p:sp>
        <p:nvSpPr>
          <p:cNvPr id="4" name="Content Placeholder 2"/>
          <p:cNvSpPr>
            <a:spLocks noGrp="1"/>
          </p:cNvSpPr>
          <p:nvPr>
            <p:ph idx="1"/>
          </p:nvPr>
        </p:nvSpPr>
        <p:spPr>
          <a:xfrm>
            <a:off x="8467" y="5943600"/>
            <a:ext cx="1066800" cy="304800"/>
          </a:xfrm>
        </p:spPr>
        <p:txBody>
          <a:bodyPr>
            <a:normAutofit fontScale="92500" lnSpcReduction="10000"/>
          </a:bodyPr>
          <a:lstStyle/>
          <a:p>
            <a:pPr marL="0" indent="0">
              <a:buNone/>
            </a:pPr>
            <a:r>
              <a:rPr lang="el-GR" dirty="0" smtClean="0"/>
              <a:t>Δεκ </a:t>
            </a:r>
            <a:r>
              <a:rPr lang="en-US" dirty="0" smtClean="0"/>
              <a:t>2013</a:t>
            </a:r>
          </a:p>
        </p:txBody>
      </p:sp>
      <p:graphicFrame>
        <p:nvGraphicFramePr>
          <p:cNvPr id="6" name="Chart 5"/>
          <p:cNvGraphicFramePr>
            <a:graphicFrameLocks/>
          </p:cNvGraphicFramePr>
          <p:nvPr>
            <p:extLst>
              <p:ext uri="{D42A27DB-BD31-4B8C-83A1-F6EECF244321}">
                <p14:modId xmlns="" xmlns:p14="http://schemas.microsoft.com/office/powerpoint/2010/main" val="3848586490"/>
              </p:ext>
            </p:extLst>
          </p:nvPr>
        </p:nvGraphicFramePr>
        <p:xfrm>
          <a:off x="762000" y="1600200"/>
          <a:ext cx="77724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304800" y="914400"/>
            <a:ext cx="8153400" cy="762000"/>
          </a:xfrm>
          <a:prstGeom prst="rect">
            <a:avLst/>
          </a:prstGeom>
        </p:spPr>
        <p:txBody>
          <a:bodyPr vert="horz" lIns="91440" tIns="45720" rIns="91440" bIns="45720" rtlCol="0">
            <a:noAutofit/>
          </a:bodyPr>
          <a:lstStyle/>
          <a:p>
            <a:pPr lvl="0">
              <a:lnSpc>
                <a:spcPct val="150000"/>
              </a:lnSpc>
              <a:buClr>
                <a:srgbClr val="0070C0"/>
              </a:buClr>
            </a:pPr>
            <a:r>
              <a:rPr lang="el-GR" sz="1600" dirty="0" smtClean="0">
                <a:solidFill>
                  <a:schemeClr val="tx1">
                    <a:lumMod val="65000"/>
                    <a:lumOff val="35000"/>
                  </a:schemeClr>
                </a:solidFill>
                <a:latin typeface="+mj-lt"/>
              </a:rPr>
              <a:t>Η κάλυψη δικτύων 3G και 4G είναι συγκρίσιμη στην Ελλάδα με την ΕΕ αλλά η ζήτηση από ΜΜΕ και πολίτες υστερεί</a:t>
            </a:r>
            <a:endParaRPr kumimoji="0" lang="en-US" sz="1600" i="0" u="none" strike="noStrike" kern="1200" cap="none" spc="0" normalizeH="0" baseline="0" noProof="0" dirty="0" smtClean="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 xmlns:p14="http://schemas.microsoft.com/office/powerpoint/2010/main" val="381447263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1219200" y="152400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Οι προοπτικές της Ψηφιακής Ατζέντας στην Ελλάδα</a:t>
            </a:r>
            <a:endParaRPr lang="en-US" sz="2200" dirty="0">
              <a:solidFill>
                <a:schemeClr val="accent1">
                  <a:lumMod val="75000"/>
                </a:schemeClr>
              </a:solidFill>
              <a:latin typeface="+mn-lt"/>
              <a:ea typeface="+mn-ea"/>
              <a:cs typeface="+mn-cs"/>
            </a:endParaRPr>
          </a:p>
        </p:txBody>
      </p:sp>
      <p:sp>
        <p:nvSpPr>
          <p:cNvPr id="4" name="Right Arrow 3"/>
          <p:cNvSpPr/>
          <p:nvPr/>
        </p:nvSpPr>
        <p:spPr>
          <a:xfrm>
            <a:off x="1219200" y="2209800"/>
            <a:ext cx="2667000" cy="838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114800" y="2362200"/>
            <a:ext cx="2667000" cy="523220"/>
          </a:xfrm>
          <a:prstGeom prst="rect">
            <a:avLst/>
          </a:prstGeom>
          <a:noFill/>
        </p:spPr>
        <p:txBody>
          <a:bodyPr wrap="square" rtlCol="0">
            <a:spAutoFit/>
          </a:bodyPr>
          <a:lstStyle/>
          <a:p>
            <a:r>
              <a:rPr lang="en-US" sz="1400" dirty="0" smtClean="0">
                <a:solidFill>
                  <a:srgbClr val="32AE51"/>
                </a:solidFill>
                <a:latin typeface="Zapf Dingbats"/>
                <a:ea typeface="Zapf Dingbats"/>
                <a:cs typeface="Zapf Dingbats"/>
                <a:sym typeface="Zapf Dingbats"/>
              </a:rPr>
              <a:t>✓</a:t>
            </a:r>
            <a:r>
              <a:rPr lang="en-US" sz="1400" dirty="0">
                <a:ea typeface="Zapf Dingbats"/>
                <a:cs typeface="Calibri"/>
                <a:sym typeface="Zapf Dingbats"/>
              </a:rPr>
              <a:t>2</a:t>
            </a:r>
            <a:r>
              <a:rPr lang="el-GR" sz="1400" baseline="30000" dirty="0">
                <a:ea typeface="Zapf Dingbats"/>
                <a:cs typeface="Calibri"/>
                <a:sym typeface="Zapf Dingbats"/>
              </a:rPr>
              <a:t>ος</a:t>
            </a:r>
            <a:r>
              <a:rPr lang="en-US" sz="1400" dirty="0">
                <a:ea typeface="Zapf Dingbats"/>
                <a:cs typeface="Calibri"/>
                <a:sym typeface="Zapf Dingbats"/>
              </a:rPr>
              <a:t> </a:t>
            </a:r>
            <a:r>
              <a:rPr lang="el-GR" sz="1400" dirty="0" smtClean="0">
                <a:ea typeface="Zapf Dingbats"/>
                <a:cs typeface="Calibri"/>
                <a:sym typeface="Zapf Dingbats"/>
              </a:rPr>
              <a:t>Στόχος </a:t>
            </a:r>
            <a:r>
              <a:rPr lang="en-US" sz="1400" dirty="0" smtClean="0">
                <a:latin typeface="Calibri"/>
                <a:ea typeface="Zapf Dingbats"/>
                <a:cs typeface="Calibri"/>
                <a:sym typeface="Zapf Dingbats"/>
              </a:rPr>
              <a:t>(</a:t>
            </a:r>
            <a:r>
              <a:rPr lang="en-US" sz="1400" dirty="0" smtClean="0">
                <a:latin typeface="Calibri"/>
                <a:cs typeface="Calibri"/>
              </a:rPr>
              <a:t>95% &gt;30Mbps*)</a:t>
            </a:r>
          </a:p>
          <a:p>
            <a:r>
              <a:rPr lang="en-US" sz="1400" dirty="0" smtClean="0">
                <a:solidFill>
                  <a:srgbClr val="32AE51"/>
                </a:solidFill>
                <a:latin typeface="Zapf Dingbats"/>
                <a:ea typeface="Zapf Dingbats"/>
                <a:cs typeface="Zapf Dingbats"/>
                <a:sym typeface="Zapf Dingbats"/>
              </a:rPr>
              <a:t>✓</a:t>
            </a:r>
            <a:r>
              <a:rPr lang="el-GR" sz="1400" dirty="0" smtClean="0">
                <a:ea typeface="Zapf Dingbats"/>
                <a:cs typeface="Calibri"/>
                <a:sym typeface="Zapf Dingbats"/>
              </a:rPr>
              <a:t>3</a:t>
            </a:r>
            <a:r>
              <a:rPr lang="el-GR" sz="1400" baseline="30000" dirty="0" smtClean="0">
                <a:ea typeface="Zapf Dingbats"/>
                <a:cs typeface="Calibri"/>
                <a:sym typeface="Zapf Dingbats"/>
              </a:rPr>
              <a:t>ος</a:t>
            </a:r>
            <a:r>
              <a:rPr lang="en-US" sz="1400" dirty="0" smtClean="0">
                <a:ea typeface="Zapf Dingbats"/>
                <a:cs typeface="Calibri"/>
                <a:sym typeface="Zapf Dingbats"/>
              </a:rPr>
              <a:t> </a:t>
            </a:r>
            <a:r>
              <a:rPr lang="el-GR" sz="1400" dirty="0" smtClean="0">
                <a:ea typeface="Zapf Dingbats"/>
                <a:cs typeface="Calibri"/>
                <a:sym typeface="Zapf Dingbats"/>
              </a:rPr>
              <a:t>Στόχος</a:t>
            </a:r>
            <a:r>
              <a:rPr lang="en-US" sz="1400" dirty="0" smtClean="0">
                <a:solidFill>
                  <a:srgbClr val="000000"/>
                </a:solidFill>
                <a:ea typeface="Zapf Dingbats"/>
                <a:cs typeface="Calibri"/>
                <a:sym typeface="Zapf Dingbats"/>
              </a:rPr>
              <a:t> (</a:t>
            </a:r>
            <a:r>
              <a:rPr lang="en-US" sz="1400" dirty="0" smtClean="0">
                <a:solidFill>
                  <a:srgbClr val="000000"/>
                </a:solidFill>
              </a:rPr>
              <a:t>50% &gt;100Mbps**)</a:t>
            </a:r>
            <a:endParaRPr lang="en-US" sz="1400" dirty="0">
              <a:solidFill>
                <a:srgbClr val="000000"/>
              </a:solidFill>
            </a:endParaRPr>
          </a:p>
        </p:txBody>
      </p:sp>
      <p:sp>
        <p:nvSpPr>
          <p:cNvPr id="10" name="Right Arrow 9"/>
          <p:cNvSpPr/>
          <p:nvPr/>
        </p:nvSpPr>
        <p:spPr>
          <a:xfrm>
            <a:off x="1219200" y="3429000"/>
            <a:ext cx="7391400" cy="838200"/>
          </a:xfrm>
          <a:prstGeom prst="rightArrow">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2" name="Straight Connector 11"/>
          <p:cNvCxnSpPr/>
          <p:nvPr/>
        </p:nvCxnSpPr>
        <p:spPr>
          <a:xfrm>
            <a:off x="1219200" y="1524000"/>
            <a:ext cx="624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38200" y="1066800"/>
            <a:ext cx="762000" cy="369332"/>
          </a:xfrm>
          <a:prstGeom prst="rect">
            <a:avLst/>
          </a:prstGeom>
          <a:noFill/>
        </p:spPr>
        <p:txBody>
          <a:bodyPr wrap="square" rtlCol="0">
            <a:spAutoFit/>
          </a:bodyPr>
          <a:lstStyle/>
          <a:p>
            <a:r>
              <a:rPr lang="en-US" dirty="0" smtClean="0"/>
              <a:t>2014</a:t>
            </a:r>
          </a:p>
        </p:txBody>
      </p:sp>
      <p:sp>
        <p:nvSpPr>
          <p:cNvPr id="14" name="TextBox 13"/>
          <p:cNvSpPr txBox="1"/>
          <p:nvPr/>
        </p:nvSpPr>
        <p:spPr>
          <a:xfrm>
            <a:off x="7391400" y="1066800"/>
            <a:ext cx="762000" cy="369332"/>
          </a:xfrm>
          <a:prstGeom prst="rect">
            <a:avLst/>
          </a:prstGeom>
          <a:noFill/>
        </p:spPr>
        <p:txBody>
          <a:bodyPr wrap="square" rtlCol="0">
            <a:spAutoFit/>
          </a:bodyPr>
          <a:lstStyle/>
          <a:p>
            <a:r>
              <a:rPr lang="en-US" dirty="0" smtClean="0"/>
              <a:t>2030</a:t>
            </a:r>
          </a:p>
        </p:txBody>
      </p:sp>
      <p:sp>
        <p:nvSpPr>
          <p:cNvPr id="15" name="TextBox 14"/>
          <p:cNvSpPr txBox="1"/>
          <p:nvPr/>
        </p:nvSpPr>
        <p:spPr>
          <a:xfrm>
            <a:off x="3505200" y="1066800"/>
            <a:ext cx="762000" cy="369332"/>
          </a:xfrm>
          <a:prstGeom prst="rect">
            <a:avLst/>
          </a:prstGeom>
          <a:noFill/>
        </p:spPr>
        <p:txBody>
          <a:bodyPr wrap="square" rtlCol="0">
            <a:spAutoFit/>
          </a:bodyPr>
          <a:lstStyle/>
          <a:p>
            <a:r>
              <a:rPr lang="en-US" dirty="0" smtClean="0"/>
              <a:t>2020</a:t>
            </a:r>
          </a:p>
        </p:txBody>
      </p:sp>
      <p:cxnSp>
        <p:nvCxnSpPr>
          <p:cNvPr id="17" name="Straight Connector 16"/>
          <p:cNvCxnSpPr/>
          <p:nvPr/>
        </p:nvCxnSpPr>
        <p:spPr>
          <a:xfrm flipV="1">
            <a:off x="1219200" y="2667000"/>
            <a:ext cx="0" cy="2133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8600" y="2438400"/>
            <a:ext cx="914400" cy="461665"/>
          </a:xfrm>
          <a:prstGeom prst="rect">
            <a:avLst/>
          </a:prstGeom>
          <a:noFill/>
        </p:spPr>
        <p:txBody>
          <a:bodyPr wrap="square" rtlCol="0">
            <a:spAutoFit/>
          </a:bodyPr>
          <a:lstStyle/>
          <a:p>
            <a:r>
              <a:rPr lang="el-GR" sz="1200" b="1" dirty="0" smtClean="0"/>
              <a:t>Στρατηγική παρόχων</a:t>
            </a:r>
            <a:endParaRPr lang="en-US" sz="1200" b="1" dirty="0"/>
          </a:p>
        </p:txBody>
      </p:sp>
      <p:sp>
        <p:nvSpPr>
          <p:cNvPr id="20" name="TextBox 19"/>
          <p:cNvSpPr txBox="1"/>
          <p:nvPr/>
        </p:nvSpPr>
        <p:spPr>
          <a:xfrm>
            <a:off x="152400" y="3581400"/>
            <a:ext cx="1066800" cy="830997"/>
          </a:xfrm>
          <a:prstGeom prst="rect">
            <a:avLst/>
          </a:prstGeom>
          <a:noFill/>
        </p:spPr>
        <p:txBody>
          <a:bodyPr wrap="square" rtlCol="0">
            <a:spAutoFit/>
          </a:bodyPr>
          <a:lstStyle/>
          <a:p>
            <a:r>
              <a:rPr lang="el-GR" sz="1200" b="1" dirty="0" smtClean="0">
                <a:solidFill>
                  <a:srgbClr val="FF0000"/>
                </a:solidFill>
              </a:rPr>
              <a:t>Εμπόδια</a:t>
            </a:r>
            <a:r>
              <a:rPr lang="el-GR" sz="1200" b="1" dirty="0" smtClean="0"/>
              <a:t> από τον ρυθμιστή και το Δημόσιο</a:t>
            </a:r>
            <a:endParaRPr lang="en-US" sz="1200" b="1" dirty="0">
              <a:solidFill>
                <a:srgbClr val="FF0000"/>
              </a:solidFill>
            </a:endParaRPr>
          </a:p>
        </p:txBody>
      </p:sp>
      <p:cxnSp>
        <p:nvCxnSpPr>
          <p:cNvPr id="21" name="Straight Connector 20"/>
          <p:cNvCxnSpPr/>
          <p:nvPr/>
        </p:nvCxnSpPr>
        <p:spPr>
          <a:xfrm flipV="1">
            <a:off x="3886200" y="1524000"/>
            <a:ext cx="0" cy="3962400"/>
          </a:xfrm>
          <a:prstGeom prst="line">
            <a:avLst/>
          </a:prstGeom>
          <a:ln>
            <a:solidFill>
              <a:srgbClr val="FF0000"/>
            </a:solidFill>
            <a:prstDash val="sysDash"/>
          </a:ln>
        </p:spPr>
        <p:style>
          <a:lnRef idx="2">
            <a:schemeClr val="accent5"/>
          </a:lnRef>
          <a:fillRef idx="0">
            <a:schemeClr val="accent5"/>
          </a:fillRef>
          <a:effectRef idx="1">
            <a:schemeClr val="accent5"/>
          </a:effectRef>
          <a:fontRef idx="minor">
            <a:schemeClr val="tx1"/>
          </a:fontRef>
        </p:style>
      </p:cxnSp>
      <p:cxnSp>
        <p:nvCxnSpPr>
          <p:cNvPr id="28" name="Straight Connector 27"/>
          <p:cNvCxnSpPr/>
          <p:nvPr/>
        </p:nvCxnSpPr>
        <p:spPr>
          <a:xfrm>
            <a:off x="7467600" y="1524000"/>
            <a:ext cx="838200" cy="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676400"/>
            <a:ext cx="2438400" cy="523220"/>
          </a:xfrm>
          <a:prstGeom prst="rect">
            <a:avLst/>
          </a:prstGeom>
          <a:noFill/>
        </p:spPr>
        <p:txBody>
          <a:bodyPr wrap="square" rtlCol="0">
            <a:spAutoFit/>
          </a:bodyPr>
          <a:lstStyle/>
          <a:p>
            <a:r>
              <a:rPr lang="en-US" sz="1400" dirty="0" smtClean="0">
                <a:solidFill>
                  <a:srgbClr val="FF0000"/>
                </a:solidFill>
                <a:latin typeface="Zapf Dingbats"/>
                <a:ea typeface="Zapf Dingbats"/>
                <a:cs typeface="Zapf Dingbats"/>
                <a:sym typeface="Zapf Dingbats"/>
              </a:rPr>
              <a:t>✖</a:t>
            </a:r>
            <a:r>
              <a:rPr lang="en-US" sz="1400" dirty="0" smtClean="0">
                <a:latin typeface="Zapf Dingbats"/>
                <a:ea typeface="Zapf Dingbats"/>
                <a:cs typeface="Zapf Dingbats"/>
                <a:sym typeface="Zapf Dingbats"/>
              </a:rPr>
              <a:t> </a:t>
            </a:r>
            <a:r>
              <a:rPr lang="en-US" sz="1400" dirty="0" smtClean="0">
                <a:ea typeface="Zapf Dingbats"/>
                <a:cs typeface="Calibri"/>
                <a:sym typeface="Zapf Dingbats"/>
              </a:rPr>
              <a:t>2</a:t>
            </a:r>
            <a:r>
              <a:rPr lang="el-GR" sz="1400" baseline="30000" dirty="0" smtClean="0">
                <a:ea typeface="Zapf Dingbats"/>
                <a:cs typeface="Calibri"/>
                <a:sym typeface="Zapf Dingbats"/>
              </a:rPr>
              <a:t>ος</a:t>
            </a:r>
            <a:r>
              <a:rPr lang="en-US" sz="1400" dirty="0" smtClean="0">
                <a:ea typeface="Zapf Dingbats"/>
                <a:cs typeface="Calibri"/>
                <a:sym typeface="Zapf Dingbats"/>
              </a:rPr>
              <a:t> </a:t>
            </a:r>
            <a:r>
              <a:rPr lang="el-GR" sz="1400" dirty="0" smtClean="0">
                <a:ea typeface="Zapf Dingbats"/>
                <a:cs typeface="Calibri"/>
                <a:sym typeface="Zapf Dingbats"/>
              </a:rPr>
              <a:t>Στόχος</a:t>
            </a:r>
            <a:r>
              <a:rPr lang="en-US" sz="1400" dirty="0" smtClean="0">
                <a:ea typeface="Zapf Dingbats"/>
                <a:cs typeface="Calibri"/>
                <a:sym typeface="Zapf Dingbats"/>
              </a:rPr>
              <a:t> (</a:t>
            </a:r>
            <a:r>
              <a:rPr lang="en-US" sz="1400" dirty="0" smtClean="0"/>
              <a:t>30% &gt;30Mbps)</a:t>
            </a:r>
          </a:p>
          <a:p>
            <a:r>
              <a:rPr lang="en-US" sz="1400" dirty="0" smtClean="0">
                <a:solidFill>
                  <a:srgbClr val="FF0000"/>
                </a:solidFill>
                <a:latin typeface="Zapf Dingbats"/>
                <a:ea typeface="Zapf Dingbats"/>
                <a:cs typeface="Zapf Dingbats"/>
                <a:sym typeface="Zapf Dingbats"/>
              </a:rPr>
              <a:t>✖</a:t>
            </a:r>
            <a:r>
              <a:rPr lang="en-US" sz="1400" dirty="0" smtClean="0">
                <a:latin typeface="Zapf Dingbats"/>
                <a:ea typeface="Zapf Dingbats"/>
                <a:cs typeface="Zapf Dingbats"/>
                <a:sym typeface="Zapf Dingbats"/>
              </a:rPr>
              <a:t> </a:t>
            </a:r>
            <a:r>
              <a:rPr lang="en-US" sz="1400" dirty="0" smtClean="0">
                <a:solidFill>
                  <a:srgbClr val="000000"/>
                </a:solidFill>
                <a:ea typeface="Zapf Dingbats"/>
                <a:cs typeface="Calibri"/>
                <a:sym typeface="Zapf Dingbats"/>
              </a:rPr>
              <a:t>3</a:t>
            </a:r>
            <a:r>
              <a:rPr lang="el-GR" sz="1400" baseline="30000" dirty="0" smtClean="0">
                <a:solidFill>
                  <a:srgbClr val="000000"/>
                </a:solidFill>
                <a:ea typeface="Zapf Dingbats"/>
                <a:cs typeface="Calibri"/>
                <a:sym typeface="Zapf Dingbats"/>
              </a:rPr>
              <a:t>ος</a:t>
            </a:r>
            <a:r>
              <a:rPr lang="en-US" sz="1400" dirty="0" smtClean="0">
                <a:solidFill>
                  <a:srgbClr val="000000"/>
                </a:solidFill>
                <a:ea typeface="Zapf Dingbats"/>
                <a:cs typeface="Calibri"/>
                <a:sym typeface="Zapf Dingbats"/>
              </a:rPr>
              <a:t> </a:t>
            </a:r>
            <a:r>
              <a:rPr lang="el-GR" sz="1400" dirty="0">
                <a:ea typeface="Zapf Dingbats"/>
                <a:cs typeface="Calibri"/>
                <a:sym typeface="Zapf Dingbats"/>
              </a:rPr>
              <a:t>Στόχος</a:t>
            </a:r>
            <a:r>
              <a:rPr lang="en-US" sz="1400" dirty="0">
                <a:ea typeface="Zapf Dingbats"/>
                <a:cs typeface="Calibri"/>
                <a:sym typeface="Zapf Dingbats"/>
              </a:rPr>
              <a:t> </a:t>
            </a:r>
            <a:r>
              <a:rPr lang="en-US" sz="1400" dirty="0" smtClean="0">
                <a:solidFill>
                  <a:srgbClr val="000000"/>
                </a:solidFill>
                <a:ea typeface="Zapf Dingbats"/>
                <a:cs typeface="Calibri"/>
                <a:sym typeface="Zapf Dingbats"/>
              </a:rPr>
              <a:t>(</a:t>
            </a:r>
            <a:r>
              <a:rPr lang="en-US" sz="1400" dirty="0" smtClean="0"/>
              <a:t>0% &gt;100Mbps)</a:t>
            </a:r>
            <a:endParaRPr lang="en-US" sz="1400" dirty="0"/>
          </a:p>
        </p:txBody>
      </p:sp>
      <p:cxnSp>
        <p:nvCxnSpPr>
          <p:cNvPr id="39" name="Straight Connector 38"/>
          <p:cNvCxnSpPr/>
          <p:nvPr/>
        </p:nvCxnSpPr>
        <p:spPr>
          <a:xfrm flipV="1">
            <a:off x="1219200" y="2209800"/>
            <a:ext cx="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0" y="4800600"/>
            <a:ext cx="3138714" cy="461665"/>
          </a:xfrm>
          <a:prstGeom prst="rect">
            <a:avLst/>
          </a:prstGeom>
          <a:noFill/>
        </p:spPr>
        <p:txBody>
          <a:bodyPr wrap="square" rtlCol="0">
            <a:spAutoFit/>
          </a:bodyPr>
          <a:lstStyle/>
          <a:p>
            <a:r>
              <a:rPr lang="en-US" sz="1200" dirty="0" smtClean="0">
                <a:solidFill>
                  <a:srgbClr val="FF0000"/>
                </a:solidFill>
                <a:latin typeface="Zapf Dingbats"/>
                <a:ea typeface="Zapf Dingbats"/>
                <a:cs typeface="Zapf Dingbats"/>
                <a:sym typeface="Zapf Dingbats"/>
              </a:rPr>
              <a:t>✖</a:t>
            </a:r>
            <a:r>
              <a:rPr lang="en-US" sz="1200" dirty="0" smtClean="0">
                <a:latin typeface="Zapf Dingbats"/>
                <a:ea typeface="Zapf Dingbats"/>
                <a:cs typeface="Zapf Dingbats"/>
                <a:sym typeface="Zapf Dingbats"/>
              </a:rPr>
              <a:t> </a:t>
            </a:r>
            <a:r>
              <a:rPr lang="en-US" sz="1200" b="1" dirty="0" smtClean="0">
                <a:ea typeface="Zapf Dingbats"/>
                <a:cs typeface="Calibri"/>
                <a:sym typeface="Zapf Dingbats"/>
              </a:rPr>
              <a:t>4500</a:t>
            </a:r>
            <a:r>
              <a:rPr lang="en-US" sz="1200" dirty="0" smtClean="0">
                <a:ea typeface="Zapf Dingbats"/>
                <a:cs typeface="Calibri"/>
                <a:sym typeface="Zapf Dingbats"/>
              </a:rPr>
              <a:t> </a:t>
            </a:r>
            <a:r>
              <a:rPr lang="el-GR" sz="1200" dirty="0" smtClean="0">
                <a:ea typeface="Zapf Dingbats"/>
                <a:cs typeface="Calibri"/>
                <a:sym typeface="Zapf Dingbats"/>
              </a:rPr>
              <a:t>εκκρεμείς αδειοδοτήσεις</a:t>
            </a:r>
            <a:endParaRPr lang="en-US" sz="1200" dirty="0" smtClean="0">
              <a:ea typeface="Zapf Dingbats"/>
              <a:cs typeface="Calibri"/>
              <a:sym typeface="Zapf Dingbats"/>
            </a:endParaRPr>
          </a:p>
          <a:p>
            <a:r>
              <a:rPr lang="en-US" sz="1200" dirty="0" smtClean="0">
                <a:solidFill>
                  <a:srgbClr val="FF0000"/>
                </a:solidFill>
                <a:latin typeface="Zapf Dingbats"/>
                <a:ea typeface="Zapf Dingbats"/>
                <a:cs typeface="Zapf Dingbats"/>
                <a:sym typeface="Zapf Dingbats"/>
              </a:rPr>
              <a:t>✖</a:t>
            </a:r>
            <a:r>
              <a:rPr lang="en-US" sz="1200" dirty="0" smtClean="0">
                <a:latin typeface="Zapf Dingbats"/>
                <a:ea typeface="Zapf Dingbats"/>
                <a:cs typeface="Zapf Dingbats"/>
                <a:sym typeface="Zapf Dingbats"/>
              </a:rPr>
              <a:t> </a:t>
            </a:r>
            <a:r>
              <a:rPr lang="en-US" sz="1200" dirty="0" smtClean="0">
                <a:solidFill>
                  <a:srgbClr val="000000"/>
                </a:solidFill>
                <a:ea typeface="Zapf Dingbats"/>
                <a:cs typeface="Calibri"/>
                <a:sym typeface="Zapf Dingbats"/>
              </a:rPr>
              <a:t>600-700 </a:t>
            </a:r>
            <a:r>
              <a:rPr lang="el-GR" sz="1200" dirty="0" smtClean="0">
                <a:solidFill>
                  <a:srgbClr val="000000"/>
                </a:solidFill>
                <a:ea typeface="Zapf Dingbats"/>
                <a:cs typeface="Calibri"/>
                <a:sym typeface="Zapf Dingbats"/>
              </a:rPr>
              <a:t>επεξεργάζονται</a:t>
            </a:r>
            <a:r>
              <a:rPr lang="en-US" sz="1200" dirty="0" smtClean="0">
                <a:solidFill>
                  <a:srgbClr val="000000"/>
                </a:solidFill>
                <a:ea typeface="Zapf Dingbats"/>
                <a:cs typeface="Calibri"/>
                <a:sym typeface="Zapf Dingbats"/>
              </a:rPr>
              <a:t>/</a:t>
            </a:r>
            <a:r>
              <a:rPr lang="el-GR" sz="1200" dirty="0" smtClean="0">
                <a:solidFill>
                  <a:srgbClr val="000000"/>
                </a:solidFill>
                <a:ea typeface="Zapf Dingbats"/>
                <a:cs typeface="Calibri"/>
                <a:sym typeface="Zapf Dingbats"/>
              </a:rPr>
              <a:t>χρόνο</a:t>
            </a:r>
            <a:endParaRPr lang="en-US" sz="1200" dirty="0"/>
          </a:p>
        </p:txBody>
      </p:sp>
      <p:sp>
        <p:nvSpPr>
          <p:cNvPr id="45" name="TextBox 44"/>
          <p:cNvSpPr txBox="1"/>
          <p:nvPr/>
        </p:nvSpPr>
        <p:spPr>
          <a:xfrm>
            <a:off x="2590800" y="5715000"/>
            <a:ext cx="2590800" cy="30777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smtClean="0">
                <a:solidFill>
                  <a:schemeClr val="bg1"/>
                </a:solidFill>
                <a:latin typeface="Calibri"/>
                <a:ea typeface="Zapf Dingbats"/>
                <a:cs typeface="Calibri"/>
                <a:sym typeface="Zapf Dingbats"/>
              </a:rPr>
              <a:t>Deadline </a:t>
            </a:r>
            <a:r>
              <a:rPr lang="el-GR" sz="1400" b="1" dirty="0" smtClean="0">
                <a:solidFill>
                  <a:schemeClr val="bg1"/>
                </a:solidFill>
                <a:latin typeface="Calibri"/>
                <a:ea typeface="Zapf Dingbats"/>
                <a:cs typeface="Calibri"/>
                <a:sym typeface="Zapf Dingbats"/>
              </a:rPr>
              <a:t>για Ψηφιακή Ατζέντα</a:t>
            </a:r>
            <a:endParaRPr lang="en-US" sz="1400" b="1" dirty="0">
              <a:solidFill>
                <a:schemeClr val="bg1"/>
              </a:solidFill>
            </a:endParaRPr>
          </a:p>
        </p:txBody>
      </p:sp>
      <p:sp>
        <p:nvSpPr>
          <p:cNvPr id="46" name="TextBox 45"/>
          <p:cNvSpPr txBox="1"/>
          <p:nvPr/>
        </p:nvSpPr>
        <p:spPr>
          <a:xfrm>
            <a:off x="1295400" y="4267200"/>
            <a:ext cx="2209800" cy="461665"/>
          </a:xfrm>
          <a:prstGeom prst="rect">
            <a:avLst/>
          </a:prstGeom>
          <a:noFill/>
        </p:spPr>
        <p:txBody>
          <a:bodyPr wrap="square" rtlCol="0">
            <a:spAutoFit/>
          </a:bodyPr>
          <a:lstStyle/>
          <a:p>
            <a:r>
              <a:rPr lang="en-US" sz="1200" b="1" dirty="0" smtClean="0">
                <a:solidFill>
                  <a:srgbClr val="FF0000"/>
                </a:solidFill>
                <a:latin typeface="Zapf Dingbats"/>
                <a:ea typeface="Zapf Dingbats"/>
                <a:cs typeface="Zapf Dingbats"/>
                <a:sym typeface="Zapf Dingbats"/>
              </a:rPr>
              <a:t>✖</a:t>
            </a:r>
            <a:r>
              <a:rPr lang="en-US" sz="1200" b="1" dirty="0" smtClean="0">
                <a:latin typeface="Zapf Dingbats"/>
                <a:ea typeface="Zapf Dingbats"/>
                <a:cs typeface="Zapf Dingbats"/>
                <a:sym typeface="Zapf Dingbats"/>
              </a:rPr>
              <a:t> </a:t>
            </a:r>
            <a:r>
              <a:rPr lang="en-US" sz="1200" b="1" dirty="0" smtClean="0">
                <a:ea typeface="Zapf Dingbats"/>
                <a:cs typeface="Calibri"/>
                <a:sym typeface="Zapf Dingbats"/>
              </a:rPr>
              <a:t>6000</a:t>
            </a:r>
            <a:r>
              <a:rPr lang="en-US" sz="1200" dirty="0" smtClean="0">
                <a:ea typeface="Zapf Dingbats"/>
                <a:cs typeface="Calibri"/>
                <a:sym typeface="Zapf Dingbats"/>
              </a:rPr>
              <a:t>-7000 new licenses for LTE in 2015-2017</a:t>
            </a:r>
            <a:endParaRPr lang="en-US" sz="1200" dirty="0"/>
          </a:p>
        </p:txBody>
      </p:sp>
      <p:sp>
        <p:nvSpPr>
          <p:cNvPr id="48" name="TextBox 47"/>
          <p:cNvSpPr txBox="1"/>
          <p:nvPr/>
        </p:nvSpPr>
        <p:spPr>
          <a:xfrm>
            <a:off x="5105400" y="4343400"/>
            <a:ext cx="4038600" cy="738664"/>
          </a:xfrm>
          <a:prstGeom prst="rect">
            <a:avLst/>
          </a:prstGeom>
          <a:noFill/>
        </p:spPr>
        <p:txBody>
          <a:bodyPr wrap="square" rtlCol="0">
            <a:spAutoFit/>
          </a:bodyPr>
          <a:lstStyle/>
          <a:p>
            <a:r>
              <a:rPr lang="en-US" sz="1400" b="1" dirty="0" smtClean="0">
                <a:solidFill>
                  <a:srgbClr val="FF0000"/>
                </a:solidFill>
                <a:latin typeface="Zapf Dingbats"/>
                <a:ea typeface="Zapf Dingbats"/>
                <a:cs typeface="Zapf Dingbats"/>
                <a:sym typeface="Zapf Dingbats"/>
              </a:rPr>
              <a:t>✖</a:t>
            </a:r>
            <a:r>
              <a:rPr lang="en-US" sz="1400" b="1" dirty="0" smtClean="0">
                <a:latin typeface="Zapf Dingbats"/>
                <a:ea typeface="Zapf Dingbats"/>
                <a:cs typeface="Zapf Dingbats"/>
                <a:sym typeface="Zapf Dingbats"/>
              </a:rPr>
              <a:t> </a:t>
            </a:r>
            <a:r>
              <a:rPr lang="el-GR" sz="1400" b="1" dirty="0" smtClean="0">
                <a:ea typeface="Zapf Dingbats"/>
                <a:cs typeface="Calibri"/>
                <a:sym typeface="Zapf Dingbats"/>
              </a:rPr>
              <a:t>Ο ρυθμιστής και το ευρύτερο Δημόσιο χρειάζονται 11 επιπλέον χρόνια για να ολοκληρώσουν τις αδειοδοτήσεις </a:t>
            </a:r>
            <a:r>
              <a:rPr lang="en-US" sz="1400" b="1" dirty="0" smtClean="0">
                <a:ea typeface="Zapf Dingbats"/>
                <a:cs typeface="Calibri"/>
                <a:sym typeface="Zapf Dingbats"/>
              </a:rPr>
              <a:t>LTE &amp; 3G</a:t>
            </a:r>
            <a:endParaRPr lang="en-US" sz="1400" b="1" dirty="0"/>
          </a:p>
        </p:txBody>
      </p:sp>
      <p:sp>
        <p:nvSpPr>
          <p:cNvPr id="51" name="TextBox 50"/>
          <p:cNvSpPr txBox="1"/>
          <p:nvPr/>
        </p:nvSpPr>
        <p:spPr>
          <a:xfrm>
            <a:off x="0" y="5867400"/>
            <a:ext cx="1955800" cy="430887"/>
          </a:xfrm>
          <a:prstGeom prst="rect">
            <a:avLst/>
          </a:prstGeom>
          <a:noFill/>
        </p:spPr>
        <p:txBody>
          <a:bodyPr wrap="square" rtlCol="0">
            <a:spAutoFit/>
          </a:bodyPr>
          <a:lstStyle/>
          <a:p>
            <a:r>
              <a:rPr lang="en-US" sz="1100" dirty="0" smtClean="0">
                <a:latin typeface="Calibri"/>
                <a:cs typeface="Calibri"/>
              </a:rPr>
              <a:t>* LTE &amp; VDSL</a:t>
            </a:r>
          </a:p>
          <a:p>
            <a:r>
              <a:rPr lang="en-US" sz="1100" dirty="0" smtClean="0">
                <a:cs typeface="Calibri"/>
              </a:rPr>
              <a:t>** VDSL &amp; Hybrid </a:t>
            </a:r>
            <a:r>
              <a:rPr lang="en-US" sz="1100" dirty="0" err="1" smtClean="0">
                <a:cs typeface="Calibri"/>
              </a:rPr>
              <a:t>xDSL</a:t>
            </a:r>
            <a:r>
              <a:rPr lang="en-US" sz="1100" dirty="0" smtClean="0">
                <a:cs typeface="Calibri"/>
              </a:rPr>
              <a:t>/LTE</a:t>
            </a:r>
            <a:endParaRPr lang="en-US" sz="1100" dirty="0">
              <a:cs typeface="Calibri"/>
            </a:endParaRPr>
          </a:p>
        </p:txBody>
      </p:sp>
    </p:spTree>
    <p:extLst>
      <p:ext uri="{BB962C8B-B14F-4D97-AF65-F5344CB8AC3E}">
        <p14:creationId xmlns="" xmlns:p14="http://schemas.microsoft.com/office/powerpoint/2010/main" val="33730202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Επιτελική σύνοψη</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6439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Οι κινητές τηλεπικοινωνίες </a:t>
            </a:r>
            <a:r>
              <a:rPr lang="el-GR" sz="1600" b="1" dirty="0" smtClean="0">
                <a:solidFill>
                  <a:schemeClr val="tx1">
                    <a:lumMod val="65000"/>
                    <a:lumOff val="35000"/>
                  </a:schemeClr>
                </a:solidFill>
                <a:latin typeface="+mn-lt"/>
                <a:cs typeface="Arial" panose="020B0604020202020204" pitchFamily="34" charset="0"/>
              </a:rPr>
              <a:t>δημιουργούν αξία για την ελληνική οικονομία</a:t>
            </a:r>
            <a:r>
              <a:rPr lang="el-GR" sz="1600" dirty="0" smtClean="0">
                <a:solidFill>
                  <a:schemeClr val="tx1">
                    <a:lumMod val="65000"/>
                    <a:lumOff val="35000"/>
                  </a:schemeClr>
                </a:solidFill>
                <a:latin typeface="+mn-lt"/>
                <a:cs typeface="Arial" panose="020B0604020202020204" pitchFamily="34" charset="0"/>
              </a:rPr>
              <a:t>.</a:t>
            </a:r>
            <a:endParaRPr lang="en-US" sz="1600" dirty="0">
              <a:solidFill>
                <a:schemeClr val="tx1">
                  <a:lumMod val="65000"/>
                  <a:lumOff val="35000"/>
                </a:schemeClr>
              </a:solidFill>
              <a:latin typeface="+mn-lt"/>
              <a:cs typeface="Arial" panose="020B0604020202020204" pitchFamily="34" charset="0"/>
            </a:endParaRPr>
          </a:p>
        </p:txBody>
      </p:sp>
      <p:sp>
        <p:nvSpPr>
          <p:cNvPr id="11" name="Rectangle 10"/>
          <p:cNvSpPr/>
          <p:nvPr/>
        </p:nvSpPr>
        <p:spPr>
          <a:xfrm>
            <a:off x="228600" y="1676400"/>
            <a:ext cx="39624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0" y="1676400"/>
            <a:ext cx="39624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1000" y="19050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Καταναλωτές</a:t>
            </a:r>
            <a:endParaRPr lang="en-US" sz="1200" dirty="0"/>
          </a:p>
        </p:txBody>
      </p:sp>
      <p:sp>
        <p:nvSpPr>
          <p:cNvPr id="18" name="Rectangle 17"/>
          <p:cNvSpPr/>
          <p:nvPr/>
        </p:nvSpPr>
        <p:spPr>
          <a:xfrm>
            <a:off x="381000" y="31242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Επιχειρήσεις</a:t>
            </a:r>
            <a:endParaRPr lang="en-US" sz="1200" dirty="0"/>
          </a:p>
        </p:txBody>
      </p:sp>
      <p:sp>
        <p:nvSpPr>
          <p:cNvPr id="19" name="Rectangle 18"/>
          <p:cNvSpPr/>
          <p:nvPr/>
        </p:nvSpPr>
        <p:spPr>
          <a:xfrm>
            <a:off x="381000" y="4460796"/>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ΑΕΠ</a:t>
            </a:r>
            <a:endParaRPr lang="en-US" sz="1200" dirty="0"/>
          </a:p>
        </p:txBody>
      </p:sp>
      <p:sp>
        <p:nvSpPr>
          <p:cNvPr id="20" name="TextBox 19"/>
          <p:cNvSpPr txBox="1"/>
          <p:nvPr/>
        </p:nvSpPr>
        <p:spPr>
          <a:xfrm>
            <a:off x="1600200" y="1752600"/>
            <a:ext cx="2590800" cy="1107996"/>
          </a:xfrm>
          <a:prstGeom prst="rect">
            <a:avLst/>
          </a:prstGeom>
          <a:noFill/>
        </p:spPr>
        <p:txBody>
          <a:bodyPr wrap="square" rtlCol="0">
            <a:spAutoFit/>
          </a:bodyPr>
          <a:lstStyle/>
          <a:p>
            <a:pPr marL="182563" indent="-182563">
              <a:buFont typeface="Arial" pitchFamily="34" charset="0"/>
              <a:buChar char="•"/>
            </a:pPr>
            <a:r>
              <a:rPr lang="el-GR" sz="1100" b="1" dirty="0" smtClean="0"/>
              <a:t>Μείωση τιμών : 6</a:t>
            </a:r>
            <a:r>
              <a:rPr lang="en-GB" sz="1100" b="1" dirty="0" smtClean="0"/>
              <a:t>7</a:t>
            </a:r>
            <a:r>
              <a:rPr lang="el-GR" sz="1100" b="1" dirty="0" smtClean="0"/>
              <a:t>% </a:t>
            </a:r>
            <a:r>
              <a:rPr lang="el-GR" sz="1100" b="1" dirty="0" smtClean="0"/>
              <a:t>στην ομιλία και</a:t>
            </a:r>
            <a:r>
              <a:rPr lang="en-GB" sz="1100" b="1" dirty="0" smtClean="0"/>
              <a:t> </a:t>
            </a:r>
            <a:r>
              <a:rPr lang="en-US" sz="1100" b="1" dirty="0" smtClean="0"/>
              <a:t>90</a:t>
            </a:r>
            <a:r>
              <a:rPr lang="el-GR" sz="1100" b="1" dirty="0" smtClean="0"/>
              <a:t>% στα δεδομένα 2008-201</a:t>
            </a:r>
            <a:r>
              <a:rPr lang="en-US" sz="1100" b="1" dirty="0" smtClean="0"/>
              <a:t>4</a:t>
            </a:r>
            <a:endParaRPr lang="el-GR" sz="1100" b="1" dirty="0" smtClean="0"/>
          </a:p>
          <a:p>
            <a:pPr marL="182563" indent="-182563">
              <a:buFont typeface="Arial" pitchFamily="34" charset="0"/>
              <a:buChar char="•"/>
            </a:pPr>
            <a:r>
              <a:rPr lang="el-GR" sz="1100" dirty="0" smtClean="0"/>
              <a:t>Αύξηση χρήσης </a:t>
            </a:r>
            <a:r>
              <a:rPr lang="en-GB" sz="1100" dirty="0" smtClean="0"/>
              <a:t>mobile internet</a:t>
            </a:r>
            <a:r>
              <a:rPr lang="el-GR" sz="1100" dirty="0" smtClean="0"/>
              <a:t> </a:t>
            </a:r>
            <a:r>
              <a:rPr lang="en-GB" sz="1100" dirty="0" smtClean="0"/>
              <a:t>372</a:t>
            </a:r>
            <a:r>
              <a:rPr lang="el-GR" sz="1100" dirty="0" smtClean="0"/>
              <a:t>% 2009-201</a:t>
            </a:r>
            <a:r>
              <a:rPr lang="en-GB" sz="1100" dirty="0" smtClean="0"/>
              <a:t>4</a:t>
            </a:r>
            <a:endParaRPr lang="el-GR" sz="1100" dirty="0" smtClean="0"/>
          </a:p>
          <a:p>
            <a:pPr marL="182563" indent="-182563">
              <a:buFont typeface="Arial" pitchFamily="34" charset="0"/>
              <a:buChar char="•"/>
            </a:pPr>
            <a:r>
              <a:rPr lang="el-GR" sz="1100" b="1" dirty="0" smtClean="0"/>
              <a:t>Γεωγραφική κάλυψη 3</a:t>
            </a:r>
            <a:r>
              <a:rPr lang="en-GB" sz="1100" b="1" dirty="0" smtClean="0"/>
              <a:t>G </a:t>
            </a:r>
            <a:r>
              <a:rPr lang="el-GR" sz="1100" b="1" dirty="0" smtClean="0"/>
              <a:t>στο 99,5%</a:t>
            </a:r>
            <a:r>
              <a:rPr lang="el-GR" sz="1100" dirty="0" smtClean="0"/>
              <a:t> το 2013</a:t>
            </a:r>
            <a:endParaRPr lang="en-US" sz="1100" dirty="0"/>
          </a:p>
        </p:txBody>
      </p:sp>
      <p:sp>
        <p:nvSpPr>
          <p:cNvPr id="21" name="TextBox 20"/>
          <p:cNvSpPr txBox="1"/>
          <p:nvPr/>
        </p:nvSpPr>
        <p:spPr>
          <a:xfrm>
            <a:off x="1600200" y="2879973"/>
            <a:ext cx="2590800" cy="1615827"/>
          </a:xfrm>
          <a:prstGeom prst="rect">
            <a:avLst/>
          </a:prstGeom>
          <a:noFill/>
        </p:spPr>
        <p:txBody>
          <a:bodyPr wrap="square" rtlCol="0">
            <a:spAutoFit/>
          </a:bodyPr>
          <a:lstStyle/>
          <a:p>
            <a:pPr marL="182563" indent="-182563">
              <a:buFont typeface="Arial" pitchFamily="34" charset="0"/>
              <a:buChar char="•"/>
            </a:pPr>
            <a:r>
              <a:rPr lang="en-GB" sz="1100" b="1" dirty="0" smtClean="0"/>
              <a:t>27,4% </a:t>
            </a:r>
            <a:r>
              <a:rPr lang="el-GR" sz="1100" b="1" dirty="0" smtClean="0"/>
              <a:t>των επιχειρήσεων παρέχουν φορητές συσκευές </a:t>
            </a:r>
            <a:r>
              <a:rPr lang="el-GR" sz="1100" dirty="0" smtClean="0"/>
              <a:t>στο προσωπικό τους το 2013</a:t>
            </a:r>
          </a:p>
          <a:p>
            <a:pPr marL="182563" indent="-182563">
              <a:buFont typeface="Arial" pitchFamily="34" charset="0"/>
              <a:buChar char="•"/>
            </a:pPr>
            <a:r>
              <a:rPr lang="el-GR" sz="1100" dirty="0" smtClean="0"/>
              <a:t>Βελτίωση παραγωγικότητας λόγω άμεσης πρόσβασης σε πληροφορία, επικοινωνίας με προσωπικό σε κίνηση</a:t>
            </a:r>
          </a:p>
          <a:p>
            <a:pPr marL="182563" indent="-182563">
              <a:buFont typeface="Arial" pitchFamily="34" charset="0"/>
              <a:buChar char="•"/>
            </a:pPr>
            <a:r>
              <a:rPr lang="el-GR" sz="1100" b="1" dirty="0" smtClean="0"/>
              <a:t>Ανάπτυξη κινητών εφαρμογών – κλάδος με &gt;€400 εκ. τζίρο</a:t>
            </a:r>
          </a:p>
          <a:p>
            <a:pPr marL="182563" indent="-182563">
              <a:buFont typeface="Arial" pitchFamily="34" charset="0"/>
              <a:buChar char="•"/>
            </a:pPr>
            <a:endParaRPr lang="en-US" sz="1100" dirty="0"/>
          </a:p>
        </p:txBody>
      </p:sp>
      <p:sp>
        <p:nvSpPr>
          <p:cNvPr id="22" name="Rectangle 21"/>
          <p:cNvSpPr/>
          <p:nvPr/>
        </p:nvSpPr>
        <p:spPr>
          <a:xfrm>
            <a:off x="4724400" y="1863804"/>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Άμεση συνεισφορά κλάδου στην οικονομία</a:t>
            </a:r>
            <a:endParaRPr lang="en-US" sz="1200" dirty="0"/>
          </a:p>
        </p:txBody>
      </p:sp>
      <p:sp>
        <p:nvSpPr>
          <p:cNvPr id="23" name="Rectangle 22"/>
          <p:cNvSpPr/>
          <p:nvPr/>
        </p:nvSpPr>
        <p:spPr>
          <a:xfrm>
            <a:off x="4724400" y="31242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Δημόσια έσοδα</a:t>
            </a:r>
            <a:endParaRPr lang="en-US" sz="1200" dirty="0"/>
          </a:p>
        </p:txBody>
      </p:sp>
      <p:sp>
        <p:nvSpPr>
          <p:cNvPr id="24" name="Rectangle 23"/>
          <p:cNvSpPr/>
          <p:nvPr/>
        </p:nvSpPr>
        <p:spPr>
          <a:xfrm>
            <a:off x="4724400" y="44958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Πολλαπλα-σιαστικά αποτελέσματα στην οικονομία</a:t>
            </a:r>
            <a:endParaRPr lang="en-US" sz="1200" dirty="0"/>
          </a:p>
        </p:txBody>
      </p:sp>
      <p:sp>
        <p:nvSpPr>
          <p:cNvPr id="26" name="Rectangle 25"/>
          <p:cNvSpPr/>
          <p:nvPr/>
        </p:nvSpPr>
        <p:spPr>
          <a:xfrm>
            <a:off x="228600" y="1371600"/>
            <a:ext cx="3962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chemeClr val="tx1"/>
                </a:solidFill>
              </a:rPr>
              <a:t>Όφελος στο χρήστη - Παραγωγικότητα</a:t>
            </a:r>
            <a:endParaRPr lang="en-US" sz="1100" dirty="0">
              <a:solidFill>
                <a:schemeClr val="tx1"/>
              </a:solidFill>
            </a:endParaRPr>
          </a:p>
        </p:txBody>
      </p:sp>
      <p:sp>
        <p:nvSpPr>
          <p:cNvPr id="28" name="Rectangle 27"/>
          <p:cNvSpPr/>
          <p:nvPr/>
        </p:nvSpPr>
        <p:spPr>
          <a:xfrm>
            <a:off x="4572000" y="1371600"/>
            <a:ext cx="3962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chemeClr val="tx1"/>
                </a:solidFill>
              </a:rPr>
              <a:t>Όφελος από την προσφορά - Πολλαπλασιαστικά αποτελέσματα</a:t>
            </a:r>
            <a:endParaRPr lang="en-US" sz="1100" dirty="0">
              <a:solidFill>
                <a:schemeClr val="tx1"/>
              </a:solidFill>
            </a:endParaRPr>
          </a:p>
        </p:txBody>
      </p:sp>
      <p:sp>
        <p:nvSpPr>
          <p:cNvPr id="34" name="TextBox 33"/>
          <p:cNvSpPr txBox="1"/>
          <p:nvPr/>
        </p:nvSpPr>
        <p:spPr>
          <a:xfrm>
            <a:off x="1600200" y="4343400"/>
            <a:ext cx="2590800" cy="1107996"/>
          </a:xfrm>
          <a:prstGeom prst="rect">
            <a:avLst/>
          </a:prstGeom>
          <a:noFill/>
        </p:spPr>
        <p:txBody>
          <a:bodyPr wrap="square" rtlCol="0">
            <a:spAutoFit/>
          </a:bodyPr>
          <a:lstStyle/>
          <a:p>
            <a:pPr marL="182563" indent="-182563">
              <a:buFont typeface="Arial" pitchFamily="34" charset="0"/>
              <a:buChar char="•"/>
            </a:pPr>
            <a:r>
              <a:rPr lang="el-GR" sz="1100" b="1" dirty="0" smtClean="0"/>
              <a:t>€6,9 δισ. αύξηση στην παραγωγικότητα μέσω της χρήσης κινητής τηλεφωνίας</a:t>
            </a:r>
          </a:p>
          <a:p>
            <a:pPr marL="182563" indent="-182563">
              <a:buFont typeface="Arial" pitchFamily="34" charset="0"/>
              <a:buChar char="•"/>
            </a:pPr>
            <a:r>
              <a:rPr lang="el-GR" sz="1100" b="1" dirty="0" smtClean="0"/>
              <a:t>€1,3 δισ. αύξηση στην παραγωγικότητα μέσω της χρήσης 3</a:t>
            </a:r>
            <a:r>
              <a:rPr lang="en-CA" sz="1100" b="1" dirty="0" smtClean="0"/>
              <a:t>G </a:t>
            </a:r>
            <a:r>
              <a:rPr lang="el-GR" sz="1100" b="1" dirty="0" smtClean="0"/>
              <a:t>δικτύων </a:t>
            </a:r>
            <a:endParaRPr lang="en-US" sz="1100" b="1" dirty="0"/>
          </a:p>
        </p:txBody>
      </p:sp>
      <p:sp>
        <p:nvSpPr>
          <p:cNvPr id="31" name="TextBox 30"/>
          <p:cNvSpPr txBox="1"/>
          <p:nvPr/>
        </p:nvSpPr>
        <p:spPr>
          <a:xfrm>
            <a:off x="5943600" y="1897559"/>
            <a:ext cx="2362200" cy="769441"/>
          </a:xfrm>
          <a:prstGeom prst="rect">
            <a:avLst/>
          </a:prstGeom>
          <a:noFill/>
        </p:spPr>
        <p:txBody>
          <a:bodyPr wrap="square" rtlCol="0">
            <a:spAutoFit/>
          </a:bodyPr>
          <a:lstStyle/>
          <a:p>
            <a:pPr marL="182563" indent="-182563">
              <a:buFont typeface="Arial" pitchFamily="34" charset="0"/>
              <a:buChar char="•"/>
            </a:pPr>
            <a:r>
              <a:rPr lang="el-GR" sz="1100" b="1" dirty="0" smtClean="0"/>
              <a:t>€</a:t>
            </a:r>
            <a:r>
              <a:rPr lang="el-GR" sz="1100" b="1" dirty="0" smtClean="0"/>
              <a:t>2.</a:t>
            </a:r>
            <a:r>
              <a:rPr lang="en-US" sz="1100" b="1" dirty="0" smtClean="0"/>
              <a:t>312</a:t>
            </a:r>
            <a:r>
              <a:rPr lang="el-GR" sz="1100" b="1" dirty="0" smtClean="0"/>
              <a:t> </a:t>
            </a:r>
            <a:r>
              <a:rPr lang="el-GR" sz="1100" b="1" dirty="0" smtClean="0"/>
              <a:t>εκ. συνεισφορά στο ΑΕΠ </a:t>
            </a:r>
            <a:r>
              <a:rPr lang="el-GR" sz="1100" dirty="0" smtClean="0"/>
              <a:t>το 2014 (1,3% του συνολικού ΑΕΠ)</a:t>
            </a:r>
          </a:p>
          <a:p>
            <a:pPr marL="182563" indent="-182563">
              <a:buFont typeface="Arial" pitchFamily="34" charset="0"/>
              <a:buChar char="•"/>
            </a:pPr>
            <a:r>
              <a:rPr lang="el-GR" sz="1100" dirty="0" smtClean="0"/>
              <a:t>€</a:t>
            </a:r>
            <a:r>
              <a:rPr lang="el-GR" sz="1100" dirty="0" smtClean="0"/>
              <a:t>3</a:t>
            </a:r>
            <a:r>
              <a:rPr lang="en-US" sz="1100" dirty="0" smtClean="0"/>
              <a:t>09</a:t>
            </a:r>
            <a:r>
              <a:rPr lang="el-GR" sz="1100" dirty="0" smtClean="0"/>
              <a:t> </a:t>
            </a:r>
            <a:r>
              <a:rPr lang="el-GR" sz="1100" dirty="0" smtClean="0"/>
              <a:t>εκ. επενδύσεις  το 2014</a:t>
            </a:r>
          </a:p>
          <a:p>
            <a:pPr marL="182563" indent="-182563">
              <a:buFont typeface="Arial" pitchFamily="34" charset="0"/>
              <a:buChar char="•"/>
            </a:pPr>
            <a:r>
              <a:rPr lang="el-GR" sz="1100" dirty="0" smtClean="0"/>
              <a:t>4.</a:t>
            </a:r>
            <a:r>
              <a:rPr lang="en-GB" sz="1100" dirty="0" smtClean="0"/>
              <a:t>568</a:t>
            </a:r>
            <a:r>
              <a:rPr lang="el-GR" sz="1100" dirty="0" smtClean="0"/>
              <a:t> θέσεις εργασίας</a:t>
            </a:r>
            <a:endParaRPr lang="en-US" sz="1100" dirty="0"/>
          </a:p>
        </p:txBody>
      </p:sp>
      <p:sp>
        <p:nvSpPr>
          <p:cNvPr id="32" name="TextBox 31"/>
          <p:cNvSpPr txBox="1"/>
          <p:nvPr/>
        </p:nvSpPr>
        <p:spPr>
          <a:xfrm>
            <a:off x="5943600" y="3124200"/>
            <a:ext cx="2438400" cy="938719"/>
          </a:xfrm>
          <a:prstGeom prst="rect">
            <a:avLst/>
          </a:prstGeom>
          <a:noFill/>
        </p:spPr>
        <p:txBody>
          <a:bodyPr wrap="square" rtlCol="0">
            <a:spAutoFit/>
          </a:bodyPr>
          <a:lstStyle/>
          <a:p>
            <a:pPr marL="182563" indent="-182563">
              <a:buFont typeface="Arial" pitchFamily="34" charset="0"/>
              <a:buChar char="•"/>
            </a:pPr>
            <a:r>
              <a:rPr lang="el-GR" sz="1100" b="1" dirty="0" smtClean="0"/>
              <a:t>€</a:t>
            </a:r>
            <a:r>
              <a:rPr lang="el-GR" sz="1100" b="1" dirty="0" smtClean="0"/>
              <a:t>1.2</a:t>
            </a:r>
            <a:r>
              <a:rPr lang="en-US" sz="1100" b="1" dirty="0" smtClean="0"/>
              <a:t>39</a:t>
            </a:r>
            <a:r>
              <a:rPr lang="el-GR" sz="1100" b="1" dirty="0" smtClean="0"/>
              <a:t> </a:t>
            </a:r>
            <a:r>
              <a:rPr lang="el-GR" sz="1100" b="1" dirty="0" smtClean="0"/>
              <a:t>εκ. συνεισφορά στα δημόσια έσοδα το 2014</a:t>
            </a:r>
          </a:p>
          <a:p>
            <a:pPr marL="182563" indent="-182563">
              <a:buFont typeface="Arial" pitchFamily="34" charset="0"/>
              <a:buChar char="•"/>
            </a:pPr>
            <a:r>
              <a:rPr lang="el-GR" sz="1100" dirty="0" smtClean="0"/>
              <a:t>Κλάδος με συνέπεια στην πληρωμή των υποχρεώσεων του, παρά την υπερφορολόγηση </a:t>
            </a:r>
          </a:p>
        </p:txBody>
      </p:sp>
      <p:sp>
        <p:nvSpPr>
          <p:cNvPr id="33" name="TextBox 32"/>
          <p:cNvSpPr txBox="1"/>
          <p:nvPr/>
        </p:nvSpPr>
        <p:spPr>
          <a:xfrm>
            <a:off x="5943600" y="4267200"/>
            <a:ext cx="2514600" cy="1446550"/>
          </a:xfrm>
          <a:prstGeom prst="rect">
            <a:avLst/>
          </a:prstGeom>
          <a:noFill/>
        </p:spPr>
        <p:txBody>
          <a:bodyPr wrap="square" rtlCol="0">
            <a:spAutoFit/>
          </a:bodyPr>
          <a:lstStyle/>
          <a:p>
            <a:pPr marL="182563" indent="-182563">
              <a:buFont typeface="Arial" pitchFamily="34" charset="0"/>
              <a:buChar char="•"/>
            </a:pPr>
            <a:r>
              <a:rPr lang="el-GR" sz="1100" b="1" dirty="0" smtClean="0"/>
              <a:t>1</a:t>
            </a:r>
            <a:r>
              <a:rPr lang="en-US" sz="1100" b="1" dirty="0" smtClean="0"/>
              <a:t>5</a:t>
            </a:r>
            <a:r>
              <a:rPr lang="el-GR" sz="1100" b="1" dirty="0" smtClean="0"/>
              <a:t>,</a:t>
            </a:r>
            <a:r>
              <a:rPr lang="en-US" sz="1100" b="1" dirty="0" smtClean="0"/>
              <a:t>6</a:t>
            </a:r>
            <a:r>
              <a:rPr lang="el-GR" sz="1100" b="1" dirty="0" smtClean="0"/>
              <a:t> </a:t>
            </a:r>
            <a:r>
              <a:rPr lang="el-GR" sz="1100" b="1" dirty="0" smtClean="0"/>
              <a:t>χιλ. θέσεις εργασίας σε προμηθευτές και εμπόρους συσκευών</a:t>
            </a:r>
          </a:p>
          <a:p>
            <a:pPr marL="182563" indent="-182563">
              <a:buFont typeface="Arial" pitchFamily="34" charset="0"/>
              <a:buChar char="•"/>
            </a:pPr>
            <a:r>
              <a:rPr lang="el-GR" sz="1100" b="1" dirty="0" smtClean="0"/>
              <a:t>21,5 χιλ. θέσεις εργασίας από πολλαπλασιαστικά αποτελέσματα </a:t>
            </a:r>
            <a:r>
              <a:rPr lang="el-GR" sz="1100" dirty="0" smtClean="0"/>
              <a:t>στο σύνολο της οικονομίας</a:t>
            </a:r>
          </a:p>
          <a:p>
            <a:pPr marL="182563" indent="-182563">
              <a:buFont typeface="Arial" pitchFamily="34" charset="0"/>
              <a:buChar char="•"/>
            </a:pPr>
            <a:r>
              <a:rPr lang="el-GR" sz="1100" dirty="0" smtClean="0"/>
              <a:t>€1.909 εκ. συνεισφορά στο ΑΕΠ από πολλαπλασιαστικά αποτελέσματα</a:t>
            </a:r>
            <a:endParaRPr lang="en-US" sz="1100" dirty="0"/>
          </a:p>
        </p:txBody>
      </p:sp>
    </p:spTree>
    <p:extLst>
      <p:ext uri="{BB962C8B-B14F-4D97-AF65-F5344CB8AC3E}">
        <p14:creationId xmlns="" xmlns:p14="http://schemas.microsoft.com/office/powerpoint/2010/main" val="12786004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Ρυθμιστικά εμπόδια του Δημοσίου στην ανάπτυξη των τηλεπικοινωνιών</a:t>
            </a:r>
            <a:endParaRPr lang="en-US" sz="2200" dirty="0">
              <a:solidFill>
                <a:schemeClr val="accent1">
                  <a:lumMod val="75000"/>
                </a:schemeClr>
              </a:solidFill>
              <a:latin typeface="+mn-lt"/>
              <a:ea typeface="+mn-ea"/>
              <a:cs typeface="+mn-cs"/>
            </a:endParaRPr>
          </a:p>
        </p:txBody>
      </p:sp>
      <p:sp>
        <p:nvSpPr>
          <p:cNvPr id="4" name="TextBox 4"/>
          <p:cNvSpPr txBox="1">
            <a:spLocks noChangeArrowheads="1"/>
          </p:cNvSpPr>
          <p:nvPr/>
        </p:nvSpPr>
        <p:spPr bwMode="auto">
          <a:xfrm>
            <a:off x="56041" y="1167825"/>
            <a:ext cx="88582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Το ρυθμιστικό πλαίσιο έπεται των σχετικών διαγωνισμών για το φάσμα και των επενδύσεων, δημιουργώντας ένα ασαφές και ανασφαλές επενδυτικό κλίμα  για τους παρόχους.</a:t>
            </a:r>
          </a:p>
        </p:txBody>
      </p:sp>
      <p:cxnSp>
        <p:nvCxnSpPr>
          <p:cNvPr id="6" name="Straight Arrow Connector 5"/>
          <p:cNvCxnSpPr/>
          <p:nvPr/>
        </p:nvCxnSpPr>
        <p:spPr>
          <a:xfrm>
            <a:off x="762000" y="4648200"/>
            <a:ext cx="1676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16 - Ομάδα"/>
          <p:cNvGrpSpPr/>
          <p:nvPr/>
        </p:nvGrpSpPr>
        <p:grpSpPr>
          <a:xfrm>
            <a:off x="4724400" y="3124200"/>
            <a:ext cx="1045633" cy="1371600"/>
            <a:chOff x="2895600" y="2362200"/>
            <a:chExt cx="990600" cy="1371600"/>
          </a:xfrm>
        </p:grpSpPr>
        <p:grpSp>
          <p:nvGrpSpPr>
            <p:cNvPr id="24" name="11 - Ομάδα"/>
            <p:cNvGrpSpPr/>
            <p:nvPr/>
          </p:nvGrpSpPr>
          <p:grpSpPr>
            <a:xfrm>
              <a:off x="2895600" y="2362200"/>
              <a:ext cx="990600" cy="1371600"/>
              <a:chOff x="2895600" y="2362200"/>
              <a:chExt cx="990600" cy="1371600"/>
            </a:xfrm>
          </p:grpSpPr>
          <p:sp>
            <p:nvSpPr>
              <p:cNvPr id="26" name="19 - Στρογγυλεμένο ορθογώνιο"/>
              <p:cNvSpPr/>
              <p:nvPr/>
            </p:nvSpPr>
            <p:spPr>
              <a:xfrm>
                <a:off x="2895600" y="2362200"/>
                <a:ext cx="990600" cy="8382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0 - Ισοσκελές τρίγωνο"/>
              <p:cNvSpPr/>
              <p:nvPr/>
            </p:nvSpPr>
            <p:spPr>
              <a:xfrm rot="10800000">
                <a:off x="3238501" y="3200400"/>
                <a:ext cx="274720"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2"/>
            <p:cNvSpPr/>
            <p:nvPr/>
          </p:nvSpPr>
          <p:spPr>
            <a:xfrm>
              <a:off x="2895601" y="2362200"/>
              <a:ext cx="990599" cy="83820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1300"/>
                </a:lnSpc>
                <a:spcBef>
                  <a:spcPct val="0"/>
                </a:spcBef>
              </a:pPr>
              <a:r>
                <a:rPr lang="el-GR" sz="1400" b="1" u="none" kern="1200" dirty="0" smtClean="0">
                  <a:solidFill>
                    <a:schemeClr val="bg1"/>
                  </a:solidFill>
                </a:rPr>
                <a:t>Ν. </a:t>
              </a:r>
              <a:endParaRPr lang="en-US" sz="1400" b="1" u="none" kern="1200" dirty="0" smtClean="0">
                <a:solidFill>
                  <a:schemeClr val="bg1"/>
                </a:solidFill>
              </a:endParaRPr>
            </a:p>
            <a:p>
              <a:pPr lvl="0" algn="ctr" defTabSz="1066800">
                <a:lnSpc>
                  <a:spcPts val="1300"/>
                </a:lnSpc>
                <a:spcBef>
                  <a:spcPct val="0"/>
                </a:spcBef>
              </a:pPr>
              <a:r>
                <a:rPr lang="en-US" sz="1400" b="1" u="none" kern="1200" dirty="0" smtClean="0">
                  <a:solidFill>
                    <a:schemeClr val="bg1"/>
                  </a:solidFill>
                </a:rPr>
                <a:t>4070</a:t>
              </a:r>
              <a:r>
                <a:rPr lang="el-GR" sz="1400" b="1" u="none" kern="1200" dirty="0" smtClean="0">
                  <a:solidFill>
                    <a:schemeClr val="bg1"/>
                  </a:solidFill>
                </a:rPr>
                <a:t>/20</a:t>
              </a:r>
              <a:r>
                <a:rPr lang="en-US" sz="1400" b="1" u="none" kern="1200" dirty="0" smtClean="0">
                  <a:solidFill>
                    <a:schemeClr val="bg1"/>
                  </a:solidFill>
                </a:rPr>
                <a:t>12</a:t>
              </a:r>
              <a:endParaRPr lang="el-GR" sz="1400" b="1" u="none" kern="1200" dirty="0" smtClean="0">
                <a:solidFill>
                  <a:schemeClr val="bg1"/>
                </a:solidFill>
              </a:endParaRPr>
            </a:p>
            <a:p>
              <a:pPr lvl="0" algn="ctr" defTabSz="1066800">
                <a:lnSpc>
                  <a:spcPts val="1300"/>
                </a:lnSpc>
                <a:spcBef>
                  <a:spcPct val="0"/>
                </a:spcBef>
              </a:pPr>
              <a:r>
                <a:rPr lang="el-GR" sz="1400" b="1" dirty="0" smtClean="0">
                  <a:solidFill>
                    <a:schemeClr val="bg1"/>
                  </a:solidFill>
                </a:rPr>
                <a:t>&amp; 4053/2012</a:t>
              </a:r>
              <a:r>
                <a:rPr lang="el-GR" sz="1400" b="1" u="none" kern="1200" dirty="0" smtClean="0">
                  <a:solidFill>
                    <a:schemeClr val="bg1"/>
                  </a:solidFill>
                </a:rPr>
                <a:t> </a:t>
              </a:r>
              <a:endParaRPr lang="el-GR" sz="1400" b="1" u="none" kern="1200" dirty="0">
                <a:solidFill>
                  <a:schemeClr val="bg1"/>
                </a:solidFill>
              </a:endParaRPr>
            </a:p>
          </p:txBody>
        </p:sp>
      </p:grpSp>
      <p:grpSp>
        <p:nvGrpSpPr>
          <p:cNvPr id="15" name="13 - Ομάδα"/>
          <p:cNvGrpSpPr/>
          <p:nvPr/>
        </p:nvGrpSpPr>
        <p:grpSpPr>
          <a:xfrm>
            <a:off x="1828800" y="3124200"/>
            <a:ext cx="1206499" cy="1447800"/>
            <a:chOff x="2819400" y="2667000"/>
            <a:chExt cx="1142999" cy="1143000"/>
          </a:xfrm>
        </p:grpSpPr>
        <p:grpSp>
          <p:nvGrpSpPr>
            <p:cNvPr id="16" name="11 - Ομάδα"/>
            <p:cNvGrpSpPr/>
            <p:nvPr/>
          </p:nvGrpSpPr>
          <p:grpSpPr>
            <a:xfrm>
              <a:off x="2895600" y="2667000"/>
              <a:ext cx="990600" cy="1143000"/>
              <a:chOff x="2895600" y="2667000"/>
              <a:chExt cx="990600" cy="1143000"/>
            </a:xfrm>
          </p:grpSpPr>
          <p:sp>
            <p:nvSpPr>
              <p:cNvPr id="18" name="9 - Στρογγυλεμένο ορθογώνιο"/>
              <p:cNvSpPr/>
              <p:nvPr/>
            </p:nvSpPr>
            <p:spPr>
              <a:xfrm>
                <a:off x="2895600" y="2667000"/>
                <a:ext cx="9906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0 - Ισοσκελές τρίγωνο"/>
              <p:cNvSpPr/>
              <p:nvPr/>
            </p:nvSpPr>
            <p:spPr>
              <a:xfrm rot="10800000">
                <a:off x="3238499" y="3276600"/>
                <a:ext cx="230606"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2819400" y="2752950"/>
              <a:ext cx="1142999" cy="44745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1300"/>
                </a:lnSpc>
                <a:spcBef>
                  <a:spcPct val="0"/>
                </a:spcBef>
              </a:pPr>
              <a:r>
                <a:rPr lang="el-GR" sz="1400" b="1" u="none" kern="1200" dirty="0" smtClean="0">
                  <a:solidFill>
                    <a:schemeClr val="bg1"/>
                  </a:solidFill>
                </a:rPr>
                <a:t>Ν. </a:t>
              </a:r>
              <a:endParaRPr lang="en-US" sz="1400" b="1" u="none" kern="1200" dirty="0" smtClean="0">
                <a:solidFill>
                  <a:schemeClr val="bg1"/>
                </a:solidFill>
              </a:endParaRPr>
            </a:p>
            <a:p>
              <a:pPr lvl="0" algn="ctr" defTabSz="1066800">
                <a:lnSpc>
                  <a:spcPts val="1300"/>
                </a:lnSpc>
                <a:spcBef>
                  <a:spcPct val="0"/>
                </a:spcBef>
              </a:pPr>
              <a:r>
                <a:rPr lang="el-GR" sz="1400" b="1" u="none" kern="1200" dirty="0" smtClean="0">
                  <a:solidFill>
                    <a:schemeClr val="bg1"/>
                  </a:solidFill>
                </a:rPr>
                <a:t>3431/2006 </a:t>
              </a:r>
              <a:endParaRPr lang="el-GR" sz="1400" b="1" u="none" kern="1200" dirty="0">
                <a:solidFill>
                  <a:schemeClr val="bg1"/>
                </a:solidFill>
              </a:endParaRPr>
            </a:p>
          </p:txBody>
        </p:sp>
      </p:grpSp>
      <p:cxnSp>
        <p:nvCxnSpPr>
          <p:cNvPr id="28" name="Straight Arrow Connector 27"/>
          <p:cNvCxnSpPr>
            <a:stCxn id="44" idx="0"/>
            <a:endCxn id="96" idx="0"/>
          </p:cNvCxnSpPr>
          <p:nvPr/>
        </p:nvCxnSpPr>
        <p:spPr>
          <a:xfrm>
            <a:off x="2400300" y="4648200"/>
            <a:ext cx="1676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13 - Ομάδα"/>
          <p:cNvGrpSpPr/>
          <p:nvPr/>
        </p:nvGrpSpPr>
        <p:grpSpPr>
          <a:xfrm>
            <a:off x="228600" y="3124200"/>
            <a:ext cx="1206499" cy="1447800"/>
            <a:chOff x="2819400" y="2667000"/>
            <a:chExt cx="1142999" cy="1143000"/>
          </a:xfrm>
        </p:grpSpPr>
        <p:grpSp>
          <p:nvGrpSpPr>
            <p:cNvPr id="36" name="11 - Ομάδα"/>
            <p:cNvGrpSpPr/>
            <p:nvPr/>
          </p:nvGrpSpPr>
          <p:grpSpPr>
            <a:xfrm>
              <a:off x="2895600" y="2667000"/>
              <a:ext cx="990600" cy="1143000"/>
              <a:chOff x="2895600" y="2667000"/>
              <a:chExt cx="990600" cy="1143000"/>
            </a:xfrm>
          </p:grpSpPr>
          <p:sp>
            <p:nvSpPr>
              <p:cNvPr id="38" name="9 - Στρογγυλεμένο ορθογώνιο"/>
              <p:cNvSpPr/>
              <p:nvPr/>
            </p:nvSpPr>
            <p:spPr>
              <a:xfrm>
                <a:off x="2895600" y="2667000"/>
                <a:ext cx="9906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10 - Ισοσκελές τρίγωνο"/>
              <p:cNvSpPr/>
              <p:nvPr/>
            </p:nvSpPr>
            <p:spPr>
              <a:xfrm rot="10800000">
                <a:off x="3238499" y="3276600"/>
                <a:ext cx="230606"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2819400" y="2752950"/>
              <a:ext cx="1142999" cy="44745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1300"/>
                </a:lnSpc>
                <a:spcBef>
                  <a:spcPct val="0"/>
                </a:spcBef>
              </a:pPr>
              <a:r>
                <a:rPr lang="el-GR" sz="1400" b="1" u="none" kern="1200" dirty="0" smtClean="0">
                  <a:solidFill>
                    <a:schemeClr val="bg1"/>
                  </a:solidFill>
                </a:rPr>
                <a:t>ΆΔΕΙΕΣ 3</a:t>
              </a:r>
              <a:r>
                <a:rPr lang="en-GB" sz="1400" b="1" u="none" kern="1200" dirty="0" smtClean="0">
                  <a:solidFill>
                    <a:schemeClr val="bg1"/>
                  </a:solidFill>
                </a:rPr>
                <a:t>G</a:t>
              </a:r>
              <a:endParaRPr lang="el-GR" sz="1400" b="1" u="none" kern="1200" dirty="0">
                <a:solidFill>
                  <a:schemeClr val="bg1"/>
                </a:solidFill>
              </a:endParaRPr>
            </a:p>
          </p:txBody>
        </p:sp>
      </p:grpSp>
      <p:sp>
        <p:nvSpPr>
          <p:cNvPr id="41" name="TextBox 40"/>
          <p:cNvSpPr txBox="1"/>
          <p:nvPr/>
        </p:nvSpPr>
        <p:spPr>
          <a:xfrm>
            <a:off x="609600" y="4648200"/>
            <a:ext cx="685800" cy="369332"/>
          </a:xfrm>
          <a:prstGeom prst="rect">
            <a:avLst/>
          </a:prstGeom>
          <a:noFill/>
        </p:spPr>
        <p:txBody>
          <a:bodyPr wrap="square" rtlCol="0">
            <a:spAutoFit/>
          </a:bodyPr>
          <a:lstStyle/>
          <a:p>
            <a:r>
              <a:rPr lang="en-GB" dirty="0" smtClean="0"/>
              <a:t>2001</a:t>
            </a:r>
            <a:endParaRPr lang="en-US" dirty="0"/>
          </a:p>
        </p:txBody>
      </p:sp>
      <p:sp>
        <p:nvSpPr>
          <p:cNvPr id="42" name="TextBox 41"/>
          <p:cNvSpPr txBox="1"/>
          <p:nvPr/>
        </p:nvSpPr>
        <p:spPr>
          <a:xfrm>
            <a:off x="4800600" y="4659868"/>
            <a:ext cx="685800" cy="369332"/>
          </a:xfrm>
          <a:prstGeom prst="rect">
            <a:avLst/>
          </a:prstGeom>
          <a:noFill/>
        </p:spPr>
        <p:txBody>
          <a:bodyPr wrap="square" rtlCol="0">
            <a:spAutoFit/>
          </a:bodyPr>
          <a:lstStyle/>
          <a:p>
            <a:r>
              <a:rPr lang="en-GB" dirty="0" smtClean="0"/>
              <a:t>2012</a:t>
            </a:r>
            <a:endParaRPr lang="en-US" dirty="0"/>
          </a:p>
        </p:txBody>
      </p:sp>
      <p:sp>
        <p:nvSpPr>
          <p:cNvPr id="44" name="TextBox 43"/>
          <p:cNvSpPr txBox="1"/>
          <p:nvPr/>
        </p:nvSpPr>
        <p:spPr>
          <a:xfrm>
            <a:off x="2057400" y="4648200"/>
            <a:ext cx="685800" cy="369332"/>
          </a:xfrm>
          <a:prstGeom prst="rect">
            <a:avLst/>
          </a:prstGeom>
          <a:noFill/>
        </p:spPr>
        <p:txBody>
          <a:bodyPr wrap="square" rtlCol="0">
            <a:spAutoFit/>
          </a:bodyPr>
          <a:lstStyle/>
          <a:p>
            <a:r>
              <a:rPr lang="en-GB" dirty="0" smtClean="0"/>
              <a:t>2006</a:t>
            </a:r>
            <a:endParaRPr lang="en-US" dirty="0"/>
          </a:p>
        </p:txBody>
      </p:sp>
      <p:cxnSp>
        <p:nvCxnSpPr>
          <p:cNvPr id="50" name="Straight Arrow Connector 49"/>
          <p:cNvCxnSpPr>
            <a:stCxn id="56" idx="0"/>
          </p:cNvCxnSpPr>
          <p:nvPr/>
        </p:nvCxnSpPr>
        <p:spPr>
          <a:xfrm>
            <a:off x="6743700" y="4648200"/>
            <a:ext cx="14859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13 - Ομάδα"/>
          <p:cNvGrpSpPr/>
          <p:nvPr/>
        </p:nvGrpSpPr>
        <p:grpSpPr>
          <a:xfrm>
            <a:off x="6172200" y="3124200"/>
            <a:ext cx="1206499" cy="1447800"/>
            <a:chOff x="2819400" y="2667000"/>
            <a:chExt cx="1142999" cy="1143000"/>
          </a:xfrm>
        </p:grpSpPr>
        <p:grpSp>
          <p:nvGrpSpPr>
            <p:cNvPr id="52" name="11 - Ομάδα"/>
            <p:cNvGrpSpPr/>
            <p:nvPr/>
          </p:nvGrpSpPr>
          <p:grpSpPr>
            <a:xfrm>
              <a:off x="2895600" y="2667000"/>
              <a:ext cx="990600" cy="1143000"/>
              <a:chOff x="2895600" y="2667000"/>
              <a:chExt cx="990600" cy="1143000"/>
            </a:xfrm>
          </p:grpSpPr>
          <p:sp>
            <p:nvSpPr>
              <p:cNvPr id="54" name="9 - Στρογγυλεμένο ορθογώνιο"/>
              <p:cNvSpPr/>
              <p:nvPr/>
            </p:nvSpPr>
            <p:spPr>
              <a:xfrm>
                <a:off x="2895600" y="2667000"/>
                <a:ext cx="9906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10 - Ισοσκελές τρίγωνο"/>
              <p:cNvSpPr/>
              <p:nvPr/>
            </p:nvSpPr>
            <p:spPr>
              <a:xfrm rot="10800000">
                <a:off x="3238499" y="3276600"/>
                <a:ext cx="230606"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p:cNvSpPr/>
            <p:nvPr/>
          </p:nvSpPr>
          <p:spPr>
            <a:xfrm>
              <a:off x="2819400" y="2752950"/>
              <a:ext cx="1142999" cy="44745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1300"/>
                </a:lnSpc>
                <a:spcBef>
                  <a:spcPct val="0"/>
                </a:spcBef>
              </a:pPr>
              <a:r>
                <a:rPr lang="el-GR" sz="1400" b="1" u="none" kern="1200" dirty="0" smtClean="0">
                  <a:solidFill>
                    <a:schemeClr val="bg1"/>
                  </a:solidFill>
                </a:rPr>
                <a:t>ΆΔΕΙΕΣ 4</a:t>
              </a:r>
              <a:r>
                <a:rPr lang="en-GB" sz="1400" b="1" u="none" kern="1200" dirty="0" smtClean="0">
                  <a:solidFill>
                    <a:schemeClr val="bg1"/>
                  </a:solidFill>
                </a:rPr>
                <a:t>G</a:t>
              </a:r>
              <a:endParaRPr lang="el-GR" sz="1400" b="1" u="none" kern="1200" dirty="0">
                <a:solidFill>
                  <a:schemeClr val="bg1"/>
                </a:solidFill>
              </a:endParaRPr>
            </a:p>
          </p:txBody>
        </p:sp>
      </p:grpSp>
      <p:sp>
        <p:nvSpPr>
          <p:cNvPr id="56" name="TextBox 55"/>
          <p:cNvSpPr txBox="1"/>
          <p:nvPr/>
        </p:nvSpPr>
        <p:spPr>
          <a:xfrm>
            <a:off x="6400800" y="4648200"/>
            <a:ext cx="685800" cy="369332"/>
          </a:xfrm>
          <a:prstGeom prst="rect">
            <a:avLst/>
          </a:prstGeom>
          <a:noFill/>
        </p:spPr>
        <p:txBody>
          <a:bodyPr wrap="square" rtlCol="0">
            <a:spAutoFit/>
          </a:bodyPr>
          <a:lstStyle/>
          <a:p>
            <a:r>
              <a:rPr lang="en-GB" dirty="0" smtClean="0"/>
              <a:t>20</a:t>
            </a:r>
            <a:r>
              <a:rPr lang="el-GR" dirty="0" smtClean="0"/>
              <a:t>14</a:t>
            </a:r>
            <a:endParaRPr lang="en-US" dirty="0"/>
          </a:p>
        </p:txBody>
      </p:sp>
      <p:cxnSp>
        <p:nvCxnSpPr>
          <p:cNvPr id="61" name="Straight Arrow Connector 60"/>
          <p:cNvCxnSpPr>
            <a:endCxn id="56" idx="0"/>
          </p:cNvCxnSpPr>
          <p:nvPr/>
        </p:nvCxnSpPr>
        <p:spPr>
          <a:xfrm>
            <a:off x="5181600" y="4648200"/>
            <a:ext cx="15621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13 - Ομάδα"/>
          <p:cNvGrpSpPr/>
          <p:nvPr/>
        </p:nvGrpSpPr>
        <p:grpSpPr>
          <a:xfrm>
            <a:off x="7556501" y="3124200"/>
            <a:ext cx="1206499" cy="1447800"/>
            <a:chOff x="2819400" y="2667000"/>
            <a:chExt cx="1142999" cy="1143000"/>
          </a:xfrm>
        </p:grpSpPr>
        <p:grpSp>
          <p:nvGrpSpPr>
            <p:cNvPr id="64" name="11 - Ομάδα"/>
            <p:cNvGrpSpPr/>
            <p:nvPr/>
          </p:nvGrpSpPr>
          <p:grpSpPr>
            <a:xfrm>
              <a:off x="2895600" y="2667000"/>
              <a:ext cx="990600" cy="1143000"/>
              <a:chOff x="2895600" y="2667000"/>
              <a:chExt cx="990600" cy="1143000"/>
            </a:xfrm>
          </p:grpSpPr>
          <p:sp>
            <p:nvSpPr>
              <p:cNvPr id="66" name="9 - Στρογγυλεμένο ορθογώνιο"/>
              <p:cNvSpPr/>
              <p:nvPr/>
            </p:nvSpPr>
            <p:spPr>
              <a:xfrm>
                <a:off x="2895600" y="2667000"/>
                <a:ext cx="9906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10 - Ισοσκελές τρίγωνο"/>
              <p:cNvSpPr/>
              <p:nvPr/>
            </p:nvSpPr>
            <p:spPr>
              <a:xfrm rot="10800000">
                <a:off x="3238499" y="3276600"/>
                <a:ext cx="230606"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2819400" y="2752950"/>
              <a:ext cx="1142999" cy="44745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ts val="1300"/>
                </a:lnSpc>
                <a:spcBef>
                  <a:spcPct val="0"/>
                </a:spcBef>
              </a:pPr>
              <a:r>
                <a:rPr lang="el-GR" sz="1400" b="1" dirty="0" smtClean="0">
                  <a:solidFill>
                    <a:schemeClr val="bg1"/>
                  </a:solidFill>
                </a:rPr>
                <a:t>ΛΗΞΗ ΑΔΕΙΩΝ 3</a:t>
              </a:r>
              <a:r>
                <a:rPr lang="en-GB" sz="1400" b="1" dirty="0" smtClean="0">
                  <a:solidFill>
                    <a:schemeClr val="bg1"/>
                  </a:solidFill>
                </a:rPr>
                <a:t>G</a:t>
              </a:r>
              <a:endParaRPr lang="el-GR" sz="1400" b="1" dirty="0" smtClean="0">
                <a:solidFill>
                  <a:schemeClr val="bg1"/>
                </a:solidFill>
              </a:endParaRPr>
            </a:p>
          </p:txBody>
        </p:sp>
      </p:grpSp>
      <p:sp>
        <p:nvSpPr>
          <p:cNvPr id="82" name="Content Placeholder 14"/>
          <p:cNvSpPr>
            <a:spLocks noGrp="1"/>
          </p:cNvSpPr>
          <p:nvPr>
            <p:ph idx="1"/>
          </p:nvPr>
        </p:nvSpPr>
        <p:spPr>
          <a:xfrm>
            <a:off x="1143000" y="4953000"/>
            <a:ext cx="2286000" cy="1219200"/>
          </a:xfrm>
        </p:spPr>
        <p:txBody>
          <a:bodyPr>
            <a:normAutofit/>
          </a:bodyPr>
          <a:lstStyle/>
          <a:p>
            <a:pPr marL="0" indent="0" algn="ctr">
              <a:buNone/>
            </a:pPr>
            <a:r>
              <a:rPr lang="el-GR" sz="1200" b="0" dirty="0" smtClean="0">
                <a:solidFill>
                  <a:schemeClr val="tx1">
                    <a:lumMod val="65000"/>
                    <a:lumOff val="35000"/>
                  </a:schemeClr>
                </a:solidFill>
              </a:rPr>
              <a:t>Δυσλειτουργικός νόμος που δεν εφαρμόστηκε στην πράξη</a:t>
            </a:r>
          </a:p>
        </p:txBody>
      </p:sp>
      <p:sp>
        <p:nvSpPr>
          <p:cNvPr id="83" name="TextBox 82"/>
          <p:cNvSpPr txBox="1"/>
          <p:nvPr/>
        </p:nvSpPr>
        <p:spPr>
          <a:xfrm>
            <a:off x="7772400" y="4648200"/>
            <a:ext cx="685800" cy="369332"/>
          </a:xfrm>
          <a:prstGeom prst="rect">
            <a:avLst/>
          </a:prstGeom>
          <a:noFill/>
        </p:spPr>
        <p:txBody>
          <a:bodyPr wrap="square" rtlCol="0">
            <a:spAutoFit/>
          </a:bodyPr>
          <a:lstStyle/>
          <a:p>
            <a:r>
              <a:rPr lang="en-GB" dirty="0" smtClean="0"/>
              <a:t>20</a:t>
            </a:r>
            <a:r>
              <a:rPr lang="el-GR" dirty="0" smtClean="0"/>
              <a:t>16</a:t>
            </a:r>
            <a:endParaRPr lang="en-US" dirty="0"/>
          </a:p>
        </p:txBody>
      </p:sp>
      <p:sp>
        <p:nvSpPr>
          <p:cNvPr id="86" name="Content Placeholder 14"/>
          <p:cNvSpPr txBox="1">
            <a:spLocks/>
          </p:cNvSpPr>
          <p:nvPr/>
        </p:nvSpPr>
        <p:spPr>
          <a:xfrm>
            <a:off x="4038600" y="4876800"/>
            <a:ext cx="2286000" cy="1219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ts val="0"/>
              </a:spcBef>
              <a:spcAft>
                <a:spcPts val="0"/>
              </a:spcAft>
              <a:buClr>
                <a:srgbClr val="0070C0"/>
              </a:buClr>
              <a:buSzTx/>
              <a:buFont typeface="Arial" pitchFamily="34" charset="0"/>
              <a:buNone/>
              <a:tabLst/>
              <a:defRPr/>
            </a:pPr>
            <a:r>
              <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Βελτίωση</a:t>
            </a:r>
            <a:r>
              <a:rPr kumimoji="0" lang="el-GR" sz="1200" b="0" i="0" u="none" strike="noStrike" kern="1200" cap="none" spc="0" normalizeH="0" noProof="0" dirty="0" smtClean="0">
                <a:ln>
                  <a:noFill/>
                </a:ln>
                <a:solidFill>
                  <a:schemeClr val="tx1">
                    <a:lumMod val="65000"/>
                    <a:lumOff val="35000"/>
                  </a:schemeClr>
                </a:solidFill>
                <a:effectLst/>
                <a:uLnTx/>
                <a:uFillTx/>
                <a:latin typeface="+mj-lt"/>
                <a:ea typeface="+mn-ea"/>
                <a:cs typeface="+mn-cs"/>
              </a:rPr>
              <a:t> του νομικού πλαισίου – δύσκολη εφαρμογή στην πράξη λόγω ελλείψεων στη δημόσια διοίκηση</a:t>
            </a:r>
            <a:endPar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endParaRPr>
          </a:p>
        </p:txBody>
      </p:sp>
      <p:sp>
        <p:nvSpPr>
          <p:cNvPr id="87" name="Content Placeholder 14"/>
          <p:cNvSpPr txBox="1">
            <a:spLocks/>
          </p:cNvSpPr>
          <p:nvPr/>
        </p:nvSpPr>
        <p:spPr>
          <a:xfrm>
            <a:off x="228600" y="2514600"/>
            <a:ext cx="13716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0"/>
              </a:spcBef>
              <a:spcAft>
                <a:spcPts val="0"/>
              </a:spcAft>
              <a:buClr>
                <a:srgbClr val="0070C0"/>
              </a:buClr>
              <a:buSzTx/>
              <a:buFont typeface="Arial" pitchFamily="34" charset="0"/>
              <a:buNone/>
              <a:tabLst/>
              <a:defRPr/>
            </a:pPr>
            <a:r>
              <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€440 εκ. για τις άδειες</a:t>
            </a:r>
          </a:p>
        </p:txBody>
      </p:sp>
      <p:sp>
        <p:nvSpPr>
          <p:cNvPr id="88" name="Content Placeholder 14"/>
          <p:cNvSpPr txBox="1">
            <a:spLocks/>
          </p:cNvSpPr>
          <p:nvPr/>
        </p:nvSpPr>
        <p:spPr>
          <a:xfrm>
            <a:off x="6096000" y="4876800"/>
            <a:ext cx="17526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0"/>
              </a:spcBef>
              <a:spcAft>
                <a:spcPts val="0"/>
              </a:spcAft>
              <a:buClr>
                <a:srgbClr val="0070C0"/>
              </a:buClr>
              <a:buSzTx/>
              <a:buFont typeface="Arial" pitchFamily="34" charset="0"/>
              <a:buNone/>
              <a:tabLst/>
              <a:defRPr/>
            </a:pPr>
            <a:r>
              <a:rPr lang="el-GR" sz="1200" dirty="0" smtClean="0">
                <a:solidFill>
                  <a:schemeClr val="tx1">
                    <a:lumMod val="65000"/>
                    <a:lumOff val="35000"/>
                  </a:schemeClr>
                </a:solidFill>
                <a:latin typeface="+mj-lt"/>
              </a:rPr>
              <a:t>Ε</a:t>
            </a:r>
            <a:r>
              <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λλείψεις στο δευτερογενές νομικό πλαίσιο</a:t>
            </a:r>
          </a:p>
        </p:txBody>
      </p:sp>
      <p:grpSp>
        <p:nvGrpSpPr>
          <p:cNvPr id="89" name="13 - Ομάδα"/>
          <p:cNvGrpSpPr/>
          <p:nvPr/>
        </p:nvGrpSpPr>
        <p:grpSpPr>
          <a:xfrm>
            <a:off x="3505200" y="3124200"/>
            <a:ext cx="1206499" cy="1447800"/>
            <a:chOff x="2819400" y="2667000"/>
            <a:chExt cx="1142999" cy="1143000"/>
          </a:xfrm>
        </p:grpSpPr>
        <p:grpSp>
          <p:nvGrpSpPr>
            <p:cNvPr id="90" name="11 - Ομάδα"/>
            <p:cNvGrpSpPr/>
            <p:nvPr/>
          </p:nvGrpSpPr>
          <p:grpSpPr>
            <a:xfrm>
              <a:off x="2895600" y="2667000"/>
              <a:ext cx="990600" cy="1143000"/>
              <a:chOff x="2895600" y="2667000"/>
              <a:chExt cx="990600" cy="1143000"/>
            </a:xfrm>
          </p:grpSpPr>
          <p:sp>
            <p:nvSpPr>
              <p:cNvPr id="92" name="9 - Στρογγυλεμένο ορθογώνιο"/>
              <p:cNvSpPr/>
              <p:nvPr/>
            </p:nvSpPr>
            <p:spPr>
              <a:xfrm>
                <a:off x="2895600" y="2667000"/>
                <a:ext cx="9906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10 - Ισοσκελές τρίγωνο"/>
              <p:cNvSpPr/>
              <p:nvPr/>
            </p:nvSpPr>
            <p:spPr>
              <a:xfrm rot="10800000">
                <a:off x="3238499" y="3276600"/>
                <a:ext cx="230606" cy="5334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2819400" y="2752950"/>
              <a:ext cx="1142999" cy="447450"/>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ts val="1300"/>
                </a:lnSpc>
                <a:spcBef>
                  <a:spcPct val="0"/>
                </a:spcBef>
              </a:pPr>
              <a:r>
                <a:rPr lang="el-GR" sz="1400" b="1" dirty="0" smtClean="0">
                  <a:solidFill>
                    <a:schemeClr val="bg1"/>
                  </a:solidFill>
                </a:rPr>
                <a:t>ΆΔΕΙΕΣ ΑΝΑΝΕΩΣΗΣ900 &amp; 1800 </a:t>
              </a:r>
              <a:r>
                <a:rPr lang="en-US" sz="1400" b="1" dirty="0" smtClean="0">
                  <a:solidFill>
                    <a:schemeClr val="bg1"/>
                  </a:solidFill>
                </a:rPr>
                <a:t>MHz </a:t>
              </a:r>
              <a:endParaRPr lang="el-GR" sz="1400" b="1" u="none" kern="1200" dirty="0">
                <a:solidFill>
                  <a:schemeClr val="bg1"/>
                </a:solidFill>
              </a:endParaRPr>
            </a:p>
          </p:txBody>
        </p:sp>
      </p:grpSp>
      <p:sp>
        <p:nvSpPr>
          <p:cNvPr id="94" name="Content Placeholder 14"/>
          <p:cNvSpPr txBox="1">
            <a:spLocks/>
          </p:cNvSpPr>
          <p:nvPr/>
        </p:nvSpPr>
        <p:spPr>
          <a:xfrm>
            <a:off x="6096000" y="2514600"/>
            <a:ext cx="12954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0"/>
              </a:spcBef>
              <a:spcAft>
                <a:spcPts val="0"/>
              </a:spcAft>
              <a:buClr>
                <a:srgbClr val="0070C0"/>
              </a:buClr>
              <a:buSzTx/>
              <a:buFont typeface="Arial" pitchFamily="34" charset="0"/>
              <a:buNone/>
              <a:tabLst/>
              <a:defRPr/>
            </a:pPr>
            <a:r>
              <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€381 εκ. για τις άδειες</a:t>
            </a:r>
          </a:p>
        </p:txBody>
      </p:sp>
      <p:sp>
        <p:nvSpPr>
          <p:cNvPr id="95" name="Content Placeholder 14"/>
          <p:cNvSpPr txBox="1">
            <a:spLocks/>
          </p:cNvSpPr>
          <p:nvPr/>
        </p:nvSpPr>
        <p:spPr>
          <a:xfrm>
            <a:off x="3429000" y="2514600"/>
            <a:ext cx="13716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ts val="0"/>
              </a:spcBef>
              <a:spcAft>
                <a:spcPts val="0"/>
              </a:spcAft>
              <a:buClr>
                <a:srgbClr val="0070C0"/>
              </a:buClr>
              <a:buSzTx/>
              <a:buFont typeface="Arial" pitchFamily="34" charset="0"/>
              <a:buNone/>
              <a:tabLst/>
              <a:defRPr/>
            </a:pPr>
            <a:r>
              <a:rPr kumimoji="0" lang="el-GR"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€380 εκ. για τις άδειες</a:t>
            </a:r>
          </a:p>
        </p:txBody>
      </p:sp>
      <p:sp>
        <p:nvSpPr>
          <p:cNvPr id="96" name="TextBox 95"/>
          <p:cNvSpPr txBox="1"/>
          <p:nvPr/>
        </p:nvSpPr>
        <p:spPr>
          <a:xfrm>
            <a:off x="3733800" y="4648200"/>
            <a:ext cx="685800" cy="369332"/>
          </a:xfrm>
          <a:prstGeom prst="rect">
            <a:avLst/>
          </a:prstGeom>
          <a:noFill/>
        </p:spPr>
        <p:txBody>
          <a:bodyPr wrap="square" rtlCol="0">
            <a:spAutoFit/>
          </a:bodyPr>
          <a:lstStyle/>
          <a:p>
            <a:r>
              <a:rPr lang="en-GB" dirty="0" smtClean="0"/>
              <a:t>201</a:t>
            </a:r>
            <a:r>
              <a:rPr lang="el-GR" dirty="0" smtClean="0"/>
              <a:t>1</a:t>
            </a:r>
            <a:endParaRPr lang="en-US" dirty="0"/>
          </a:p>
        </p:txBody>
      </p:sp>
      <p:cxnSp>
        <p:nvCxnSpPr>
          <p:cNvPr id="100" name="Straight Arrow Connector 99"/>
          <p:cNvCxnSpPr>
            <a:stCxn id="96" idx="0"/>
          </p:cNvCxnSpPr>
          <p:nvPr/>
        </p:nvCxnSpPr>
        <p:spPr>
          <a:xfrm>
            <a:off x="4076700" y="4648200"/>
            <a:ext cx="1219200" cy="11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919737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Διοικητικά εμπόδια του Δημοσίου στην ανάπτυξη των τηλεπικοινωνιών</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81000" y="1981200"/>
            <a:ext cx="8610600" cy="3733800"/>
          </a:xfrm>
        </p:spPr>
        <p:txBody>
          <a:bodyPr>
            <a:noAutofit/>
          </a:bodyPr>
          <a:lstStyle/>
          <a:p>
            <a:r>
              <a:rPr lang="el-GR" sz="1300" dirty="0" smtClean="0"/>
              <a:t>Δεν τηρείται το χρονοδιάγραμμα 4μήνου για την έκδοση άδειας από τις δημόσιες υπηρεσίες</a:t>
            </a:r>
            <a:r>
              <a:rPr lang="el-GR" sz="1300" b="0" dirty="0" smtClean="0"/>
              <a:t>: Η ΕΕΤΤ έχει συγκεντρώσει μεγάλο φόρτο εργασίας, χωρίς να έχει στελεχωθεί ανάλογα, με αποτέλεσμα να αποτελεί σημείο συμφόρησης. Από τους εμπλεκόμενους δημόσιους φορείς, οι μεγαλύτερες καθυστερήσεις αφορούν στις Πολεοδομίες, τις Αρχαιολογικές υπηρεσίες και τις Περιφέρειες. </a:t>
            </a:r>
          </a:p>
          <a:p>
            <a:r>
              <a:rPr lang="el-GR" sz="1300" dirty="0" smtClean="0"/>
              <a:t>4.500 εκκρεμείς αιτήσεις </a:t>
            </a:r>
            <a:r>
              <a:rPr lang="el-GR" sz="1300" b="0" dirty="0" smtClean="0"/>
              <a:t>και αναμένονται άλλες 6.000-7.000 νέες αιτήσεις για τις αναβαθμίσεις σε LTE, ενώ ο ρυθμός με τον οποίο διεκπεραιώνονται οι αιτήσεις είναι περίπου 600-700 ετησίως. Επιπρόσθετος όγκος αδειών θα προέλθει από μικρές δομικές αλλαγές στους σταθμούς βάσης ή αλλαγή της συχνότητας.  </a:t>
            </a:r>
          </a:p>
          <a:p>
            <a:r>
              <a:rPr lang="el-GR" sz="1300" dirty="0" smtClean="0"/>
              <a:t>Απαρχαιωμένες διαδικασίες</a:t>
            </a:r>
            <a:r>
              <a:rPr lang="el-GR" sz="1300" b="0" dirty="0" smtClean="0"/>
              <a:t>: Οι περισσότεροι  εμπλεκόμενοι φορείς (Αρχαιολογίες, Δασαρχεία, Περιφέρειες και όλες εκτός μίας των Πολεοδομιών) λειτουργούν ακόμα με χρήση εντύπων. </a:t>
            </a:r>
          </a:p>
          <a:p>
            <a:r>
              <a:rPr lang="el-GR" sz="1300" dirty="0" smtClean="0"/>
              <a:t>Κόστος στη διοίκηση και στους παρόχους από δικαστήρια και πρόστιμα</a:t>
            </a:r>
            <a:r>
              <a:rPr lang="el-GR" sz="1300" b="0" dirty="0" smtClean="0"/>
              <a:t>: 3.000 δικαστήρια κάθε χρόνο ενώ τα μέγιστα πρόστιμα αυξήθηκαν από 19 χιλ. ευρώ σε 300 χιλ. ευρώ, αλλά οι διαδικασίες που θα επιτρέψουν την αδειοδότηση δε βελτιώθηκαν.</a:t>
            </a:r>
          </a:p>
          <a:p>
            <a:r>
              <a:rPr lang="el-GR" sz="1300" dirty="0" smtClean="0"/>
              <a:t>Καθυστερήσεις στο δευτερογενές δίκαιο</a:t>
            </a:r>
            <a:r>
              <a:rPr lang="el-GR" sz="1300" b="0" dirty="0" smtClean="0"/>
              <a:t>: π.χ. Η KYA για Πάρκα Κεραιών εκκρεμεί από το 2006 ενώ η ΚΥΑ για ΤΚΚ εκδόθηκε το 2012 και η πρώτη διοικητική απόφαση εκδόθηκε στα μέσα του 2014. </a:t>
            </a:r>
            <a:endParaRPr lang="en-US" sz="1300" b="0" dirty="0"/>
          </a:p>
        </p:txBody>
      </p:sp>
      <p:sp>
        <p:nvSpPr>
          <p:cNvPr id="4" name="TextBox 4"/>
          <p:cNvSpPr txBox="1">
            <a:spLocks noChangeArrowheads="1"/>
          </p:cNvSpPr>
          <p:nvPr/>
        </p:nvSpPr>
        <p:spPr bwMode="auto">
          <a:xfrm>
            <a:off x="56041" y="1167825"/>
            <a:ext cx="88582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Οι Νόμοι 4053/2012 και 4070/2012 βελτίωσαν πολλά από τα προηγούμενα προβλήματα αναφορικά με τους σταθμούς βάσης, αλλά η έλλειψη τεχνογωσίας και ανθρώπινου δυναμικού στις αρμόδιες δημόσιες υπηρεσίες συνεχίζουν να δημιουργούν σημαντικές καθυστερήσεις στην εφαρμογή τους στην πράξη. </a:t>
            </a:r>
            <a:endParaRPr lang="el-GR" sz="16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 xmlns:p14="http://schemas.microsoft.com/office/powerpoint/2010/main" val="399197375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Λοιπά </a:t>
            </a:r>
            <a:r>
              <a:rPr lang="el-GR" sz="2200" dirty="0">
                <a:solidFill>
                  <a:schemeClr val="accent1">
                    <a:lumMod val="75000"/>
                  </a:schemeClr>
                </a:solidFill>
                <a:latin typeface="+mn-lt"/>
                <a:ea typeface="+mn-ea"/>
                <a:cs typeface="+mn-cs"/>
              </a:rPr>
              <a:t>ε</a:t>
            </a:r>
            <a:r>
              <a:rPr lang="el-GR" sz="2200" dirty="0" smtClean="0">
                <a:solidFill>
                  <a:schemeClr val="accent1">
                    <a:lumMod val="75000"/>
                  </a:schemeClr>
                </a:solidFill>
                <a:latin typeface="+mn-lt"/>
                <a:ea typeface="+mn-ea"/>
                <a:cs typeface="+mn-cs"/>
              </a:rPr>
              <a:t>μπόδια στις τηλεπικοινωνίες</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81000" y="1981200"/>
            <a:ext cx="8229600" cy="3581400"/>
          </a:xfrm>
        </p:spPr>
        <p:txBody>
          <a:bodyPr>
            <a:normAutofit/>
          </a:bodyPr>
          <a:lstStyle/>
          <a:p>
            <a:r>
              <a:rPr lang="el-GR" sz="1300" dirty="0" smtClean="0"/>
              <a:t>Αεροδρόμιο Αθηνών</a:t>
            </a:r>
            <a:r>
              <a:rPr lang="el-GR" sz="1300" b="0" dirty="0" smtClean="0"/>
              <a:t>: Προβλέπεται απαγόρευση χρήσης της συχνότητας 2.6GHz σε ακτίνα 30km από το αεροδρόμιο για αποφυγή παρεμβολών. Πρακτικά, τα 2.6GHz είναι αδύντατο να χρησιμοποιηθούν στο κέντρο της Αθήνας – ο Ofcom στο Λονδίνο με 5 αεροδρόμια και το πιό πολυσύχναστο το πλανήτη με 5 τερματικά, περιόρισε την ακτίνα στα 3 km χωρίς άλλες συνέπειες.</a:t>
            </a:r>
          </a:p>
          <a:p>
            <a:r>
              <a:rPr lang="el-GR" sz="1300" dirty="0" smtClean="0"/>
              <a:t>Σύνορα</a:t>
            </a:r>
            <a:r>
              <a:rPr lang="el-GR" sz="1300" b="0" dirty="0" smtClean="0"/>
              <a:t>: Χώρες όπως η Τουρκία και η Αλβανία δεν έχουν ακολουθήσει την μετάβαση στην ψηφιακή τηλεόραση δημιουργώντας παρεμβολές στο φάσμα των  800MHz που πρόσφατα δημοπρατήθηκε. Το πρόβλημα αφορά κυρίως τα νησιά βορείου Αιγαίου.</a:t>
            </a:r>
          </a:p>
          <a:p>
            <a:r>
              <a:rPr lang="el-GR" sz="1300" dirty="0" smtClean="0"/>
              <a:t>Digea</a:t>
            </a:r>
            <a:r>
              <a:rPr lang="el-GR" sz="1300" b="0" dirty="0" smtClean="0"/>
              <a:t>: Παρεμβολές από το δίκτυο ψηφιακής τηλεόρασης στα 800 MHz. </a:t>
            </a:r>
          </a:p>
          <a:p>
            <a:r>
              <a:rPr lang="el-GR" sz="1300" dirty="0" smtClean="0"/>
              <a:t>Άλλα κεραιοσυστήματα</a:t>
            </a:r>
            <a:r>
              <a:rPr lang="el-GR" sz="1300" b="0" dirty="0" smtClean="0"/>
              <a:t>: Δεν υπάρχει συνέπεια από το δημόσιο στην τήρηση αυστηρών κανόνων εκπομπής και αδειοδοτήσεων για όλα τα κεραιοσυστήματα (ραδιόφωνο, Digea, κτλ).</a:t>
            </a:r>
          </a:p>
        </p:txBody>
      </p:sp>
      <p:sp>
        <p:nvSpPr>
          <p:cNvPr id="4" name="TextBox 4"/>
          <p:cNvSpPr txBox="1">
            <a:spLocks noChangeArrowheads="1"/>
          </p:cNvSpPr>
          <p:nvPr/>
        </p:nvSpPr>
        <p:spPr bwMode="auto">
          <a:xfrm>
            <a:off x="56041" y="1167825"/>
            <a:ext cx="88582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Το φάσμα που αδειοδοτείται δεν είναι καθαρό από άλλες χρήσεις, με αποτέλεσμα παρεμβολές στις τηλεπικοινωνίες.</a:t>
            </a:r>
            <a:endParaRPr lang="el-GR" sz="16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 xmlns:p14="http://schemas.microsoft.com/office/powerpoint/2010/main" val="37594868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65" y="97932"/>
            <a:ext cx="6932135" cy="868362"/>
          </a:xfrm>
        </p:spPr>
        <p:txBody>
          <a:bodyPr>
            <a:normAutofit/>
          </a:bodyPr>
          <a:lstStyle/>
          <a:p>
            <a:r>
              <a:rPr lang="el-GR" sz="2200" dirty="0" smtClean="0">
                <a:solidFill>
                  <a:schemeClr val="accent1">
                    <a:lumMod val="75000"/>
                  </a:schemeClr>
                </a:solidFill>
                <a:latin typeface="+mn-lt"/>
                <a:ea typeface="+mn-ea"/>
                <a:cs typeface="+mn-cs"/>
              </a:rPr>
              <a:t>Φορολογικά εμπόδια στην ανάπτυξη των κινητών επικοινωνιών</a:t>
            </a:r>
            <a:endParaRPr lang="en-US" sz="2200" dirty="0">
              <a:solidFill>
                <a:schemeClr val="accent1">
                  <a:lumMod val="75000"/>
                </a:schemeClr>
              </a:solidFill>
              <a:latin typeface="+mn-lt"/>
              <a:ea typeface="+mn-ea"/>
              <a:cs typeface="+mn-cs"/>
            </a:endParaRPr>
          </a:p>
        </p:txBody>
      </p:sp>
      <p:sp>
        <p:nvSpPr>
          <p:cNvPr id="10" name="TextBox 4"/>
          <p:cNvSpPr txBox="1">
            <a:spLocks noChangeArrowheads="1"/>
          </p:cNvSpPr>
          <p:nvPr/>
        </p:nvSpPr>
        <p:spPr bwMode="auto">
          <a:xfrm>
            <a:off x="56041" y="1229722"/>
            <a:ext cx="88582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l-GR" sz="1600" dirty="0" smtClean="0">
                <a:solidFill>
                  <a:schemeClr val="tx1">
                    <a:lumMod val="65000"/>
                    <a:lumOff val="35000"/>
                  </a:schemeClr>
                </a:solidFill>
                <a:latin typeface="+mn-lt"/>
                <a:cs typeface="Arial" panose="020B0604020202020204" pitchFamily="34" charset="0"/>
              </a:rPr>
              <a:t>Βασικός παράγοντας για την καθυστέρηση της υιοθέτησης νέων τεχνολογιών και υπηρεσιών από τους καταναλωτές είναι το υπερβολικό φορολογικό βάρος στις κινητές επικοινωνίες, που είναι το 2</a:t>
            </a:r>
            <a:r>
              <a:rPr lang="el-GR" sz="1600" baseline="30000" dirty="0" smtClean="0">
                <a:solidFill>
                  <a:schemeClr val="tx1">
                    <a:lumMod val="65000"/>
                    <a:lumOff val="35000"/>
                  </a:schemeClr>
                </a:solidFill>
                <a:latin typeface="+mn-lt"/>
                <a:cs typeface="Arial" panose="020B0604020202020204" pitchFamily="34" charset="0"/>
              </a:rPr>
              <a:t>ο</a:t>
            </a:r>
            <a:r>
              <a:rPr lang="el-GR" sz="1600" dirty="0" smtClean="0">
                <a:solidFill>
                  <a:schemeClr val="tx1">
                    <a:lumMod val="65000"/>
                    <a:lumOff val="35000"/>
                  </a:schemeClr>
                </a:solidFill>
                <a:latin typeface="+mn-lt"/>
                <a:cs typeface="Arial" panose="020B0604020202020204" pitchFamily="34" charset="0"/>
              </a:rPr>
              <a:t> υψηλότερο στην ΕΕ-28 </a:t>
            </a:r>
            <a:endParaRPr lang="el-GR" sz="1600" dirty="0">
              <a:solidFill>
                <a:schemeClr val="tx1">
                  <a:lumMod val="65000"/>
                  <a:lumOff val="35000"/>
                </a:schemeClr>
              </a:solidFill>
              <a:latin typeface="+mn-lt"/>
              <a:cs typeface="Arial" panose="020B0604020202020204" pitchFamily="34" charset="0"/>
            </a:endParaRPr>
          </a:p>
        </p:txBody>
      </p:sp>
      <p:graphicFrame>
        <p:nvGraphicFramePr>
          <p:cNvPr id="7" name="Chart 6"/>
          <p:cNvGraphicFramePr/>
          <p:nvPr/>
        </p:nvGraphicFramePr>
        <p:xfrm>
          <a:off x="533400" y="2286000"/>
          <a:ext cx="7477125" cy="3495675"/>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7"/>
          <p:cNvSpPr>
            <a:spLocks noChangeArrowheads="1"/>
          </p:cNvSpPr>
          <p:nvPr/>
        </p:nvSpPr>
        <p:spPr bwMode="auto">
          <a:xfrm>
            <a:off x="4114800" y="6357938"/>
            <a:ext cx="3886200" cy="3476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a:t>
            </a:r>
            <a:r>
              <a:rPr lang="en-US" sz="1000" i="1" dirty="0" smtClean="0">
                <a:solidFill>
                  <a:schemeClr val="bg1"/>
                </a:solidFill>
                <a:cs typeface="Arial" panose="020B0604020202020204" pitchFamily="34" charset="0"/>
              </a:rPr>
              <a:t>AT Kearney, </a:t>
            </a:r>
            <a:r>
              <a:rPr lang="en-US" sz="1000" i="1" dirty="0" err="1" smtClean="0">
                <a:solidFill>
                  <a:schemeClr val="bg1"/>
                </a:solidFill>
                <a:cs typeface="Arial" panose="020B0604020202020204" pitchFamily="34" charset="0"/>
              </a:rPr>
              <a:t>Eurostat</a:t>
            </a:r>
            <a:endParaRPr lang="en-US" sz="1000" i="1" dirty="0" smtClean="0">
              <a:solidFill>
                <a:schemeClr val="bg1"/>
              </a:solidFill>
              <a:cs typeface="Arial" panose="020B0604020202020204" pitchFamily="34" charset="0"/>
            </a:endParaRPr>
          </a:p>
        </p:txBody>
      </p:sp>
    </p:spTree>
    <p:extLst>
      <p:ext uri="{BB962C8B-B14F-4D97-AF65-F5344CB8AC3E}">
        <p14:creationId xmlns="" xmlns:p14="http://schemas.microsoft.com/office/powerpoint/2010/main" val="21363275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4135" y="97932"/>
            <a:ext cx="7770335" cy="868362"/>
          </a:xfrm>
        </p:spPr>
        <p:txBody>
          <a:bodyPr>
            <a:normAutofit/>
          </a:bodyPr>
          <a:lstStyle/>
          <a:p>
            <a:r>
              <a:rPr lang="el-GR" sz="2200" dirty="0" smtClean="0">
                <a:solidFill>
                  <a:schemeClr val="accent1">
                    <a:lumMod val="75000"/>
                  </a:schemeClr>
                </a:solidFill>
                <a:latin typeface="+mn-lt"/>
                <a:ea typeface="+mn-ea"/>
                <a:cs typeface="+mn-cs"/>
              </a:rPr>
              <a:t>Δημοσιονομικό όφελος από τη μείωση του ειδικού τέλους</a:t>
            </a:r>
            <a:endParaRPr lang="en-US" sz="2200" dirty="0" smtClean="0">
              <a:solidFill>
                <a:schemeClr val="accent1">
                  <a:lumMod val="75000"/>
                </a:schemeClr>
              </a:solidFill>
              <a:latin typeface="+mn-lt"/>
              <a:ea typeface="+mn-ea"/>
              <a:cs typeface="+mn-cs"/>
            </a:endParaRPr>
          </a:p>
        </p:txBody>
      </p:sp>
      <p:sp>
        <p:nvSpPr>
          <p:cNvPr id="7" name="TextBox 4"/>
          <p:cNvSpPr txBox="1">
            <a:spLocks noChangeArrowheads="1"/>
          </p:cNvSpPr>
          <p:nvPr/>
        </p:nvSpPr>
        <p:spPr bwMode="auto">
          <a:xfrm>
            <a:off x="487773" y="1089014"/>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Τα συνολικά δημόσια έσοδα αυξάνονται κατά €</a:t>
            </a:r>
            <a:r>
              <a:rPr lang="el-GR" sz="1600" dirty="0" smtClean="0">
                <a:solidFill>
                  <a:schemeClr val="tx1">
                    <a:lumMod val="65000"/>
                    <a:lumOff val="35000"/>
                  </a:schemeClr>
                </a:solidFill>
                <a:latin typeface="+mn-lt"/>
                <a:cs typeface="Arial" panose="020B0604020202020204" pitchFamily="34" charset="0"/>
              </a:rPr>
              <a:t>13 </a:t>
            </a:r>
            <a:r>
              <a:rPr lang="el-GR" sz="1600" dirty="0" smtClean="0">
                <a:solidFill>
                  <a:schemeClr val="tx1">
                    <a:lumMod val="65000"/>
                    <a:lumOff val="35000"/>
                  </a:schemeClr>
                </a:solidFill>
                <a:latin typeface="+mn-lt"/>
                <a:cs typeface="Arial" panose="020B0604020202020204" pitchFamily="34" charset="0"/>
              </a:rPr>
              <a:t>εκ. εάν το ειδικό τέλος μειωθεί κατά 50% από το σημερινό του επίπεδο. </a:t>
            </a:r>
          </a:p>
        </p:txBody>
      </p:sp>
      <p:graphicFrame>
        <p:nvGraphicFramePr>
          <p:cNvPr id="10" name="Table 9"/>
          <p:cNvGraphicFramePr>
            <a:graphicFrameLocks noGrp="1"/>
          </p:cNvGraphicFramePr>
          <p:nvPr/>
        </p:nvGraphicFramePr>
        <p:xfrm>
          <a:off x="609600" y="1676400"/>
          <a:ext cx="7848598" cy="4048506"/>
        </p:xfrm>
        <a:graphic>
          <a:graphicData uri="http://schemas.openxmlformats.org/drawingml/2006/table">
            <a:tbl>
              <a:tblPr/>
              <a:tblGrid>
                <a:gridCol w="2165130"/>
                <a:gridCol w="811924"/>
                <a:gridCol w="811924"/>
                <a:gridCol w="811924"/>
                <a:gridCol w="811924"/>
                <a:gridCol w="811924"/>
                <a:gridCol w="811924"/>
                <a:gridCol w="811924"/>
              </a:tblGrid>
              <a:tr h="190500">
                <a:tc>
                  <a:txBody>
                    <a:bodyPr/>
                    <a:lstStyle/>
                    <a:p>
                      <a:pPr marL="0" marR="0">
                        <a:lnSpc>
                          <a:spcPct val="115000"/>
                        </a:lnSpc>
                        <a:spcBef>
                          <a:spcPts val="0"/>
                        </a:spcBef>
                        <a:spcAft>
                          <a:spcPts val="0"/>
                        </a:spcAft>
                      </a:pPr>
                      <a:r>
                        <a:rPr lang="el-GR" sz="1100" dirty="0">
                          <a:solidFill>
                            <a:srgbClr val="FFFFFF"/>
                          </a:solidFill>
                          <a:latin typeface="Calibri"/>
                          <a:ea typeface="Times New Roman"/>
                          <a:cs typeface="Times New Roman"/>
                        </a:rPr>
                        <a:t> </a:t>
                      </a:r>
                      <a:endParaRPr lang="en-US" sz="1100" dirty="0">
                        <a:latin typeface="Calibri"/>
                        <a:ea typeface="Calibri"/>
                        <a:cs typeface="Times New Roman"/>
                      </a:endParaRPr>
                    </a:p>
                  </a:txBody>
                  <a:tcPr marL="68580" marR="68580" marT="0" marB="0" anchor="b">
                    <a:lnL>
                      <a:noFill/>
                    </a:lnL>
                    <a:lnR>
                      <a:noFill/>
                    </a:lnR>
                    <a:lnT>
                      <a:noFill/>
                    </a:lnT>
                    <a:lnB>
                      <a:noFill/>
                    </a:lnB>
                    <a:solidFill>
                      <a:srgbClr val="0070C0"/>
                    </a:solidFill>
                  </a:tcPr>
                </a:tc>
                <a:tc gridSpan="7">
                  <a:txBody>
                    <a:bodyPr/>
                    <a:lstStyle/>
                    <a:p>
                      <a:pPr marL="0" marR="0" algn="ctr">
                        <a:lnSpc>
                          <a:spcPct val="115000"/>
                        </a:lnSpc>
                        <a:spcBef>
                          <a:spcPts val="0"/>
                        </a:spcBef>
                        <a:spcAft>
                          <a:spcPts val="0"/>
                        </a:spcAft>
                      </a:pPr>
                      <a:r>
                        <a:rPr lang="el-GR" sz="1100">
                          <a:solidFill>
                            <a:srgbClr val="FFFFFF"/>
                          </a:solidFill>
                          <a:latin typeface="Calibri"/>
                          <a:ea typeface="Times New Roman"/>
                          <a:cs typeface="Times New Roman"/>
                        </a:rPr>
                        <a:t>Μεταβολή ειδικού τέλους από σημερινό επίπεδο</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l-GR" sz="1100" dirty="0">
                          <a:solidFill>
                            <a:srgbClr val="FFFFFF"/>
                          </a:solidFill>
                          <a:latin typeface="Calibri"/>
                          <a:ea typeface="Times New Roman"/>
                          <a:cs typeface="Times New Roman"/>
                        </a:rPr>
                        <a:t>Ποσά σε εκ. €</a:t>
                      </a:r>
                      <a:endParaRPr lang="en-US" sz="1100" dirty="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-100%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-50%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-40%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-30%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-20%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-10%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c>
                  <a:txBody>
                    <a:bodyPr/>
                    <a:lstStyle/>
                    <a:p>
                      <a:pPr marL="0" marR="0" algn="r">
                        <a:lnSpc>
                          <a:spcPct val="115000"/>
                        </a:lnSpc>
                        <a:spcBef>
                          <a:spcPts val="0"/>
                        </a:spcBef>
                        <a:spcAft>
                          <a:spcPts val="0"/>
                        </a:spcAft>
                      </a:pPr>
                      <a:r>
                        <a:rPr lang="el-GR" sz="1100">
                          <a:solidFill>
                            <a:srgbClr val="FFFFFF"/>
                          </a:solidFill>
                          <a:latin typeface="Calibri"/>
                          <a:ea typeface="Times New Roman"/>
                          <a:cs typeface="Times New Roman"/>
                        </a:rPr>
                        <a:t>0%</a:t>
                      </a:r>
                      <a:endParaRPr lang="en-US" sz="1100">
                        <a:latin typeface="Calibri"/>
                        <a:ea typeface="Calibri"/>
                        <a:cs typeface="Times New Roman"/>
                      </a:endParaRPr>
                    </a:p>
                  </a:txBody>
                  <a:tcPr marL="68580" marR="68580" marT="0" marB="0" anchor="b">
                    <a:lnL>
                      <a:noFill/>
                    </a:lnL>
                    <a:lnR>
                      <a:noFill/>
                    </a:lnR>
                    <a:lnT>
                      <a:noFill/>
                    </a:lnT>
                    <a:lnB>
                      <a:noFill/>
                    </a:lnB>
                    <a:solidFill>
                      <a:srgbClr val="0070C0"/>
                    </a:solidFill>
                  </a:tcPr>
                </a:tc>
              </a:tr>
              <a:tr h="190500">
                <a:tc>
                  <a:txBody>
                    <a:bodyPr/>
                    <a:lstStyle/>
                    <a:p>
                      <a:pPr marL="0" marR="0">
                        <a:lnSpc>
                          <a:spcPct val="115000"/>
                        </a:lnSpc>
                        <a:spcBef>
                          <a:spcPts val="0"/>
                        </a:spcBef>
                        <a:spcAft>
                          <a:spcPts val="0"/>
                        </a:spcAft>
                      </a:pPr>
                      <a:r>
                        <a:rPr lang="el-GR" sz="1100" dirty="0">
                          <a:solidFill>
                            <a:srgbClr val="000000"/>
                          </a:solidFill>
                          <a:latin typeface="Calibri"/>
                          <a:ea typeface="Times New Roman"/>
                          <a:cs typeface="Times New Roman"/>
                        </a:rPr>
                        <a:t>ΦΠΑ</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631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606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602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598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594</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Ειδικό τέλος</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142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222</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dirty="0">
                          <a:solidFill>
                            <a:srgbClr val="000000"/>
                          </a:solidFill>
                          <a:latin typeface="Calibri"/>
                          <a:ea typeface="Times New Roman"/>
                          <a:cs typeface="Times New Roman"/>
                        </a:rPr>
                        <a:t>Ασφαλιστικές εισφορές παρόχων (εργαζ. &amp; εργοδ)</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77</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Ασφαλιστικές εισφορές προμηθευτών και εμπόρων (εργαζ. &amp; εργοδ)</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152</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141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139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131</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dirty="0">
                          <a:solidFill>
                            <a:srgbClr val="000000"/>
                          </a:solidFill>
                          <a:latin typeface="Calibri"/>
                          <a:ea typeface="Times New Roman"/>
                          <a:cs typeface="Times New Roman"/>
                        </a:rPr>
                        <a:t>Φόρος εισοδήματος παρόχων (εταιρειών και εργαζομένων</a:t>
                      </a:r>
                      <a:r>
                        <a:rPr lang="el-GR" sz="1100" dirty="0" smtClean="0">
                          <a:solidFill>
                            <a:srgbClr val="000000"/>
                          </a:solidFill>
                          <a:latin typeface="Calibri"/>
                          <a:ea typeface="Times New Roman"/>
                          <a:cs typeface="Times New Roman"/>
                        </a:rPr>
                        <a:t>)</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151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102</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Φόρος εισοδήματος προμηθευτών και εμπόρων (εταιρειών και εργαζομένων)</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167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132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125</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117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103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96</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Λοιποί φόροι και τέλη</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20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18</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17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17</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Αδειες φάσματος</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0</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Σύνολο</a:t>
                      </a:r>
                      <a:endParaRPr lang="en-US" sz="1100">
                        <a:latin typeface="Calibri"/>
                        <a:ea typeface="Calibri"/>
                        <a:cs typeface="Times New Roman"/>
                      </a:endParaRPr>
                    </a:p>
                  </a:txBody>
                  <a:tcPr marL="68580" marR="6858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1.211</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1.236</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1.238</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1.240</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1.240</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dirty="0">
                          <a:solidFill>
                            <a:srgbClr val="000000"/>
                          </a:solidFill>
                          <a:latin typeface="Calibri"/>
                        </a:rPr>
                        <a:t>1.240</a:t>
                      </a:r>
                    </a:p>
                  </a:txBody>
                  <a:tcPr marL="0" marR="0" marT="0" marB="0" anchor="b">
                    <a:lnL>
                      <a:noFill/>
                    </a:lnL>
                    <a:lnR>
                      <a:noFill/>
                    </a:lnR>
                    <a:lnT>
                      <a:noFill/>
                    </a:lnT>
                    <a:lnB>
                      <a:noFill/>
                    </a:lnB>
                    <a:solidFill>
                      <a:srgbClr val="D8D8D8"/>
                    </a:solidFill>
                  </a:tcPr>
                </a:tc>
                <a:tc>
                  <a:txBody>
                    <a:bodyPr/>
                    <a:lstStyle/>
                    <a:p>
                      <a:pPr algn="r" fontAlgn="b"/>
                      <a:r>
                        <a:rPr lang="en-US" sz="1100" b="0" i="0" u="none" strike="noStrike">
                          <a:solidFill>
                            <a:srgbClr val="000000"/>
                          </a:solidFill>
                          <a:latin typeface="Calibri"/>
                        </a:rPr>
                        <a:t>1.239</a:t>
                      </a:r>
                    </a:p>
                  </a:txBody>
                  <a:tcPr marL="0" marR="0" marT="0" marB="0" anchor="b">
                    <a:lnL>
                      <a:noFill/>
                    </a:lnL>
                    <a:lnR>
                      <a:noFill/>
                    </a:lnR>
                    <a:lnT>
                      <a:noFill/>
                    </a:lnT>
                    <a:lnB>
                      <a:noFill/>
                    </a:lnB>
                    <a:solidFill>
                      <a:srgbClr val="D8D8D8"/>
                    </a:solidFill>
                  </a:tcPr>
                </a:tc>
              </a:tr>
              <a:tr h="190500">
                <a:tc>
                  <a:txBody>
                    <a:bodyPr/>
                    <a:lstStyle/>
                    <a:p>
                      <a:pPr marL="0" marR="0">
                        <a:lnSpc>
                          <a:spcPct val="115000"/>
                        </a:lnSpc>
                        <a:spcBef>
                          <a:spcPts val="0"/>
                        </a:spcBef>
                        <a:spcAft>
                          <a:spcPts val="0"/>
                        </a:spcAft>
                      </a:pPr>
                      <a:r>
                        <a:rPr lang="el-GR" sz="1100">
                          <a:solidFill>
                            <a:srgbClr val="000000"/>
                          </a:solidFill>
                          <a:latin typeface="Calibri"/>
                          <a:ea typeface="Times New Roman"/>
                          <a:cs typeface="Times New Roman"/>
                        </a:rPr>
                        <a:t>Πολλαπλασιαστικά αποτελέσματα στα δημόσια έσοδα</a:t>
                      </a:r>
                      <a:endParaRPr lang="en-US" sz="1100">
                        <a:latin typeface="Calibri"/>
                        <a:ea typeface="Calibri"/>
                        <a:cs typeface="Times New Roman"/>
                      </a:endParaRPr>
                    </a:p>
                  </a:txBody>
                  <a:tcPr marL="68580" marR="6858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882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879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877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874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latin typeface="Calibri"/>
                        </a:rPr>
                        <a:t>870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latin typeface="Calibri"/>
                        </a:rPr>
                        <a:t>867</a:t>
                      </a:r>
                    </a:p>
                  </a:txBody>
                  <a:tcPr marL="0" marR="0" marT="0" marB="0" anchor="b">
                    <a:lnL>
                      <a:noFill/>
                    </a:lnL>
                    <a:lnR>
                      <a:noFill/>
                    </a:lnR>
                    <a:lnT>
                      <a:noFill/>
                    </a:lnT>
                    <a:lnB>
                      <a:noFill/>
                    </a:lnB>
                  </a:tcPr>
                </a:tc>
              </a:tr>
              <a:tr h="190500">
                <a:tc>
                  <a:txBody>
                    <a:bodyPr/>
                    <a:lstStyle/>
                    <a:p>
                      <a:pPr marL="0" marR="0">
                        <a:lnSpc>
                          <a:spcPct val="115000"/>
                        </a:lnSpc>
                        <a:spcBef>
                          <a:spcPts val="0"/>
                        </a:spcBef>
                        <a:spcAft>
                          <a:spcPts val="0"/>
                        </a:spcAft>
                      </a:pPr>
                      <a:r>
                        <a:rPr lang="el-GR" sz="1100" b="1">
                          <a:solidFill>
                            <a:srgbClr val="000000"/>
                          </a:solidFill>
                          <a:latin typeface="Calibri"/>
                          <a:ea typeface="Times New Roman"/>
                          <a:cs typeface="Times New Roman"/>
                        </a:rPr>
                        <a:t>Γενικό σύνολο με πολλαπλασιαστικά αποτελέσματα</a:t>
                      </a:r>
                      <a:endParaRPr lang="en-US" sz="1100">
                        <a:latin typeface="Calibri"/>
                        <a:ea typeface="Calibri"/>
                        <a:cs typeface="Times New Roman"/>
                      </a:endParaRPr>
                    </a:p>
                  </a:txBody>
                  <a:tcPr marL="68580" marR="6858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2.100</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2.118</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2.118</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2.117</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2.114</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a:solidFill>
                            <a:srgbClr val="000000"/>
                          </a:solidFill>
                          <a:latin typeface="Calibri"/>
                        </a:rPr>
                        <a:t>2.110</a:t>
                      </a:r>
                    </a:p>
                  </a:txBody>
                  <a:tcPr marL="0" marR="0" marT="0" marB="0" anchor="b">
                    <a:lnL>
                      <a:noFill/>
                    </a:lnL>
                    <a:lnR>
                      <a:noFill/>
                    </a:lnR>
                    <a:lnT>
                      <a:noFill/>
                    </a:lnT>
                    <a:lnB>
                      <a:noFill/>
                    </a:lnB>
                    <a:solidFill>
                      <a:srgbClr val="A5A5A5"/>
                    </a:solidFill>
                  </a:tcPr>
                </a:tc>
                <a:tc>
                  <a:txBody>
                    <a:bodyPr/>
                    <a:lstStyle/>
                    <a:p>
                      <a:pPr algn="r" fontAlgn="b"/>
                      <a:r>
                        <a:rPr lang="en-US" sz="1100" b="1" i="0" u="none" strike="noStrike" dirty="0">
                          <a:solidFill>
                            <a:srgbClr val="000000"/>
                          </a:solidFill>
                          <a:latin typeface="Calibri"/>
                        </a:rPr>
                        <a:t>2.105</a:t>
                      </a:r>
                    </a:p>
                  </a:txBody>
                  <a:tcPr marL="0" marR="0" marT="0" marB="0" anchor="b">
                    <a:lnL>
                      <a:noFill/>
                    </a:lnL>
                    <a:lnR>
                      <a:noFill/>
                    </a:lnR>
                    <a:lnT>
                      <a:noFill/>
                    </a:lnT>
                    <a:lnB>
                      <a:noFill/>
                    </a:lnB>
                    <a:solidFill>
                      <a:srgbClr val="A5A5A5"/>
                    </a:solidFill>
                  </a:tcPr>
                </a:tc>
              </a:tr>
            </a:tbl>
          </a:graphicData>
        </a:graphic>
      </p:graphicFrame>
    </p:spTree>
    <p:extLst>
      <p:ext uri="{BB962C8B-B14F-4D97-AF65-F5344CB8AC3E}">
        <p14:creationId xmlns="" xmlns:p14="http://schemas.microsoft.com/office/powerpoint/2010/main" val="21363275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spcBef>
                <a:spcPct val="0"/>
              </a:spcBef>
              <a:defRPr/>
            </a:pPr>
            <a:r>
              <a:rPr lang="el-GR" sz="2000" b="1" dirty="0" smtClean="0">
                <a:solidFill>
                  <a:schemeClr val="accent1">
                    <a:lumMod val="75000"/>
                  </a:schemeClr>
                </a:solidFill>
                <a:ea typeface="Tahoma" pitchFamily="34" charset="0"/>
                <a:cs typeface="Tahoma" pitchFamily="34" charset="0"/>
              </a:rPr>
              <a:t>Σενάρια Ανάπτυξης και Προϋποθέσεις:</a:t>
            </a:r>
          </a:p>
          <a:p>
            <a:pPr lvl="0">
              <a:spcBef>
                <a:spcPct val="0"/>
              </a:spcBef>
              <a:defRPr/>
            </a:pPr>
            <a:r>
              <a:rPr lang="el-GR" sz="2000" b="1" dirty="0" smtClean="0">
                <a:solidFill>
                  <a:schemeClr val="tx1">
                    <a:lumMod val="75000"/>
                    <a:lumOff val="25000"/>
                  </a:schemeClr>
                </a:solidFill>
                <a:ea typeface="Tahoma" pitchFamily="34" charset="0"/>
                <a:cs typeface="Tahoma" pitchFamily="34" charset="0"/>
              </a:rPr>
              <a:t>Η Συμβολή του Κλάδου στο Μέλλον Εξαρτάται από την Άρση των Εμποδίων </a:t>
            </a:r>
            <a:endParaRPr lang="en-US" sz="2000" b="1" dirty="0">
              <a:solidFill>
                <a:schemeClr val="tx1">
                  <a:lumMod val="75000"/>
                  <a:lumOff val="25000"/>
                </a:schemeClr>
              </a:solidFill>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384607201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AutoShape 7"/>
          <p:cNvSpPr>
            <a:spLocks noChangeArrowheads="1"/>
          </p:cNvSpPr>
          <p:nvPr/>
        </p:nvSpPr>
        <p:spPr bwMode="auto">
          <a:xfrm>
            <a:off x="533400" y="2070100"/>
            <a:ext cx="7467600" cy="3111500"/>
          </a:xfrm>
          <a:prstGeom prst="roundRect">
            <a:avLst>
              <a:gd name="adj" fmla="val 0"/>
            </a:avLst>
          </a:prstGeom>
          <a:noFill/>
          <a:ln w="25400">
            <a:noFill/>
            <a:round/>
            <a:headEnd/>
            <a:tailEnd/>
          </a:ln>
        </p:spPr>
        <p:txBody>
          <a:bodyPr lIns="90000" tIns="90000" rIns="46800"/>
          <a:lstStyle/>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Θεσμικό - αδειοδοτικό πλαίσιο </a:t>
            </a:r>
            <a:r>
              <a:rPr lang="el-GR" sz="1600" b="1" dirty="0" smtClean="0">
                <a:solidFill>
                  <a:schemeClr val="tx1">
                    <a:lumMod val="85000"/>
                    <a:lumOff val="15000"/>
                  </a:schemeClr>
                </a:solidFill>
                <a:sym typeface="Wingdings" pitchFamily="2" charset="2"/>
              </a:rPr>
              <a:t>που λειτουργεί και εφαρμόζεται αποτελεσματικά.</a:t>
            </a:r>
          </a:p>
          <a:p>
            <a:pPr marL="182880" lvl="1" indent="-182880">
              <a:lnSpc>
                <a:spcPct val="150000"/>
              </a:lnSpc>
              <a:buClr>
                <a:srgbClr val="0070C0"/>
              </a:buClr>
              <a:buFont typeface="Arial" pitchFamily="34" charset="0"/>
              <a:buChar char="•"/>
            </a:pPr>
            <a:endParaRPr lang="el-GR" sz="1600" b="1" dirty="0" smtClean="0">
              <a:solidFill>
                <a:schemeClr val="tx1">
                  <a:lumMod val="85000"/>
                  <a:lumOff val="15000"/>
                </a:schemeClr>
              </a:solidFill>
              <a:sym typeface="Wingdings" pitchFamily="2" charset="2"/>
            </a:endParaRPr>
          </a:p>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Άρση των αντικινήτρων χρήσης </a:t>
            </a:r>
            <a:r>
              <a:rPr lang="el-GR" sz="1600" b="1" dirty="0" smtClean="0">
                <a:solidFill>
                  <a:schemeClr val="tx1">
                    <a:lumMod val="85000"/>
                    <a:lumOff val="15000"/>
                  </a:schemeClr>
                </a:solidFill>
                <a:sym typeface="Wingdings" pitchFamily="2" charset="2"/>
              </a:rPr>
              <a:t>κινητών υπηρεσιών με κατάργηση του ειδικού τέλους. </a:t>
            </a:r>
          </a:p>
          <a:p>
            <a:pPr marL="0" lvl="1">
              <a:lnSpc>
                <a:spcPct val="150000"/>
              </a:lnSpc>
              <a:buClr>
                <a:srgbClr val="0070C0"/>
              </a:buClr>
            </a:pPr>
            <a:endParaRPr lang="el-GR" sz="1600" b="1" dirty="0" smtClean="0">
              <a:solidFill>
                <a:schemeClr val="tx1">
                  <a:lumMod val="85000"/>
                  <a:lumOff val="15000"/>
                </a:schemeClr>
              </a:solidFill>
              <a:sym typeface="Wingdings" pitchFamily="2" charset="2"/>
            </a:endParaRPr>
          </a:p>
          <a:p>
            <a:pPr marL="182880" lvl="1" indent="-182880">
              <a:lnSpc>
                <a:spcPct val="150000"/>
              </a:lnSpc>
              <a:buClr>
                <a:srgbClr val="0070C0"/>
              </a:buClr>
              <a:buFont typeface="Arial" pitchFamily="34" charset="0"/>
              <a:buChar char="•"/>
            </a:pPr>
            <a:r>
              <a:rPr lang="el-GR" sz="1600" b="1" dirty="0" smtClean="0">
                <a:solidFill>
                  <a:srgbClr val="0070C0"/>
                </a:solidFill>
                <a:sym typeface="Wingdings" pitchFamily="2" charset="2"/>
              </a:rPr>
              <a:t>Μακρόπνοη στρατηγική ανάπτυξης των επενδύσεων </a:t>
            </a:r>
            <a:r>
              <a:rPr lang="el-GR" sz="1600" b="1" dirty="0" smtClean="0">
                <a:solidFill>
                  <a:schemeClr val="tx1">
                    <a:lumMod val="85000"/>
                    <a:lumOff val="15000"/>
                  </a:schemeClr>
                </a:solidFill>
                <a:sym typeface="Wingdings" pitchFamily="2" charset="2"/>
              </a:rPr>
              <a:t>στην Ελλάδα που θα αποκαταστήσει το ρόλο </a:t>
            </a:r>
            <a:r>
              <a:rPr lang="el-GR" sz="1600" b="1" dirty="0">
                <a:solidFill>
                  <a:schemeClr val="tx1">
                    <a:lumMod val="85000"/>
                    <a:lumOff val="15000"/>
                  </a:schemeClr>
                </a:solidFill>
                <a:sym typeface="Wingdings" pitchFamily="2" charset="2"/>
              </a:rPr>
              <a:t>που επιτελεί η Ψηφιακή Οικονομία</a:t>
            </a:r>
            <a:r>
              <a:rPr lang="el-GR" sz="1600" b="1" dirty="0" smtClean="0">
                <a:solidFill>
                  <a:schemeClr val="tx1">
                    <a:lumMod val="85000"/>
                    <a:lumOff val="15000"/>
                  </a:schemeClr>
                </a:solidFill>
                <a:sym typeface="Wingdings" pitchFamily="2" charset="2"/>
              </a:rPr>
              <a:t>.</a:t>
            </a:r>
            <a:endParaRPr lang="el-GR" sz="1600" b="1" dirty="0" smtClean="0">
              <a:solidFill>
                <a:schemeClr val="tx1">
                  <a:lumMod val="65000"/>
                  <a:lumOff val="35000"/>
                </a:schemeClr>
              </a:solidFill>
              <a:sym typeface="Wingdings" pitchFamily="2" charset="2"/>
            </a:endParaRPr>
          </a:p>
        </p:txBody>
      </p:sp>
      <p:sp>
        <p:nvSpPr>
          <p:cNvPr id="5" name="Title 1"/>
          <p:cNvSpPr txBox="1">
            <a:spLocks/>
          </p:cNvSpPr>
          <p:nvPr/>
        </p:nvSpPr>
        <p:spPr>
          <a:xfrm>
            <a:off x="228600" y="152400"/>
            <a:ext cx="6934200" cy="83820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l-GR" sz="2200" b="1" dirty="0" smtClean="0">
                <a:solidFill>
                  <a:schemeClr val="accent1">
                    <a:lumMod val="75000"/>
                  </a:schemeClr>
                </a:solidFill>
              </a:rPr>
              <a:t>Ανάπτυξη κινητών επικοινωνιών και στην Ελλάδα, υπό προϋποθέσεις</a:t>
            </a:r>
            <a:endParaRPr lang="el-GR" sz="2200" b="1" dirty="0">
              <a:solidFill>
                <a:schemeClr val="accent1">
                  <a:lumMod val="75000"/>
                </a:schemeClr>
              </a:solidFill>
            </a:endParaRPr>
          </a:p>
        </p:txBody>
      </p:sp>
      <p:sp>
        <p:nvSpPr>
          <p:cNvPr id="4" name="TextBox 4"/>
          <p:cNvSpPr txBox="1">
            <a:spLocks noChangeArrowheads="1"/>
          </p:cNvSpPr>
          <p:nvPr/>
        </p:nvSpPr>
        <p:spPr bwMode="auto">
          <a:xfrm>
            <a:off x="487773" y="1089014"/>
            <a:ext cx="86439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αξιοποίηση των ωφελειών από τα δίκτυα νέας γενιάς προϋποθέτει την επίλυση των στρεβλώσεων από το  ρυθμιστικό πλαίσιο για τους σταθμούς βάσης και την ελάφρυνση των καταναλωτών από την υπερβολική φορολογία της χρήσης κινητών.</a:t>
            </a:r>
          </a:p>
        </p:txBody>
      </p:sp>
    </p:spTree>
    <p:extLst>
      <p:ext uri="{BB962C8B-B14F-4D97-AF65-F5344CB8AC3E}">
        <p14:creationId xmlns="" xmlns:p14="http://schemas.microsoft.com/office/powerpoint/2010/main" val="1771272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265" y="97932"/>
            <a:ext cx="7770335" cy="868362"/>
          </a:xfrm>
        </p:spPr>
        <p:txBody>
          <a:bodyPr>
            <a:normAutofit/>
          </a:bodyPr>
          <a:lstStyle/>
          <a:p>
            <a:r>
              <a:rPr lang="el-GR" sz="2200" dirty="0" smtClean="0">
                <a:solidFill>
                  <a:schemeClr val="accent1">
                    <a:lumMod val="75000"/>
                  </a:schemeClr>
                </a:solidFill>
                <a:latin typeface="+mn-lt"/>
                <a:ea typeface="+mn-ea"/>
                <a:cs typeface="+mn-cs"/>
              </a:rPr>
              <a:t>Σενάρια ανάπτυξης και διείσδυσης δικτύων νέας γενιάς</a:t>
            </a:r>
            <a:endParaRPr lang="en-US" sz="2200" dirty="0">
              <a:solidFill>
                <a:schemeClr val="accent1">
                  <a:lumMod val="75000"/>
                </a:schemeClr>
              </a:solidFill>
              <a:latin typeface="+mn-lt"/>
              <a:ea typeface="+mn-ea"/>
              <a:cs typeface="+mn-cs"/>
            </a:endParaRPr>
          </a:p>
        </p:txBody>
      </p:sp>
      <p:sp>
        <p:nvSpPr>
          <p:cNvPr id="13" name="Content Placeholder 2"/>
          <p:cNvSpPr txBox="1">
            <a:spLocks/>
          </p:cNvSpPr>
          <p:nvPr/>
        </p:nvSpPr>
        <p:spPr>
          <a:xfrm>
            <a:off x="4876800" y="1828800"/>
            <a:ext cx="4149937" cy="3962399"/>
          </a:xfrm>
          <a:prstGeom prst="rect">
            <a:avLst/>
          </a:prstGeom>
        </p:spPr>
        <p:txBody>
          <a:bodyPr vert="horz" lIns="91440" tIns="45720" rIns="91440" bIns="45720" rtlCol="0">
            <a:normAutofit fontScale="85000" lnSpcReduction="10000"/>
          </a:bodyPr>
          <a:lstStyle/>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Α </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Συνέχιση του ίδιου ρυθμιστικού και φορολογικού πλαισίου</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την αυξανόμενη απόκλιση: Η διείσδυση δεδομένων στην Ελλάδα συνεχίσει με τον ίδιο ρυθμό μεταβολής όπως και το 2014 (27,8% αύξηση ετησίως ανά συνδρομητή) </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Β – Περιορισμένες βελτιώσεις στο ρυθμιστικό και φορολογικό πλαίσιο</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 σταθερή απόκλιση: Η διείσδυση δεδομένων στην Ελλάδα συγκλίνει με την Ευρώπη στον προβλεπόμενο* ρυθμό μεταβολής (35,2%)</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Γ </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Κατάργηση ειδικού τέλους, ελκυστικό για τους επενδυτές ρυθμιστικό πλαίσιο, ανταπόκριση της δημόσιας διοίκησης στην αδειοδότηση των ΣΒ</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με αποτέλεσμα τη σύγκλιση: Η διείσδυση δεδομένων στην Ελλάδα συγκλίνει με την Ευρώπη στο προβλεπόμενο* επίπεδο χρήσης (15,4 GB ανά συνδρομητή ανά έτος το 2019)</a:t>
            </a:r>
          </a:p>
        </p:txBody>
      </p:sp>
      <p:sp>
        <p:nvSpPr>
          <p:cNvPr id="7" name="TextBox 4"/>
          <p:cNvSpPr txBox="1">
            <a:spLocks noChangeArrowheads="1"/>
          </p:cNvSpPr>
          <p:nvPr/>
        </p:nvSpPr>
        <p:spPr bwMode="auto">
          <a:xfrm>
            <a:off x="487773" y="1089014"/>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ανάπτυξη των κινητών επικοινωνιών στο μέλλον εξετάζεται σε τρία σενάρια σύγκλισης με την Ευρώπη ανάλογα με την υποστήριξη της πολιτείας στο φορολογικό και ρυθμιστικό πλαίσιο. </a:t>
            </a:r>
          </a:p>
        </p:txBody>
      </p:sp>
      <p:sp>
        <p:nvSpPr>
          <p:cNvPr id="9" name="AutoShape 7"/>
          <p:cNvSpPr>
            <a:spLocks noChangeArrowheads="1"/>
          </p:cNvSpPr>
          <p:nvPr/>
        </p:nvSpPr>
        <p:spPr bwMode="auto">
          <a:xfrm>
            <a:off x="4114800" y="6400800"/>
            <a:ext cx="3886200" cy="3476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 Πηγή: </a:t>
            </a:r>
            <a:r>
              <a:rPr lang="en-US" sz="1000" i="1" dirty="0" err="1" smtClean="0">
                <a:solidFill>
                  <a:schemeClr val="bg1"/>
                </a:solidFill>
                <a:cs typeface="Arial" panose="020B0604020202020204" pitchFamily="34" charset="0"/>
              </a:rPr>
              <a:t>Analysys</a:t>
            </a:r>
            <a:r>
              <a:rPr lang="en-US" sz="1000" i="1" dirty="0" smtClean="0">
                <a:solidFill>
                  <a:schemeClr val="bg1"/>
                </a:solidFill>
                <a:cs typeface="Arial" panose="020B0604020202020204" pitchFamily="34" charset="0"/>
              </a:rPr>
              <a:t> Mason, 2014</a:t>
            </a:r>
          </a:p>
        </p:txBody>
      </p:sp>
      <p:graphicFrame>
        <p:nvGraphicFramePr>
          <p:cNvPr id="10" name="Chart 9"/>
          <p:cNvGraphicFramePr/>
          <p:nvPr/>
        </p:nvGraphicFramePr>
        <p:xfrm>
          <a:off x="304800" y="2133600"/>
          <a:ext cx="4305300" cy="323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1363275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65" y="97932"/>
            <a:ext cx="7770335" cy="868362"/>
          </a:xfrm>
        </p:spPr>
        <p:txBody>
          <a:bodyPr>
            <a:normAutofit/>
          </a:bodyPr>
          <a:lstStyle/>
          <a:p>
            <a:r>
              <a:rPr lang="el-GR" sz="2200" dirty="0" smtClean="0">
                <a:solidFill>
                  <a:schemeClr val="accent1">
                    <a:lumMod val="75000"/>
                  </a:schemeClr>
                </a:solidFill>
                <a:latin typeface="+mn-lt"/>
                <a:ea typeface="+mn-ea"/>
                <a:cs typeface="+mn-cs"/>
              </a:rPr>
              <a:t>Οφέλη από τη σύγκλιση και την ανάπτυξη δικτύων νέας γενιάς</a:t>
            </a:r>
            <a:endParaRPr lang="en-US" sz="2200" dirty="0">
              <a:solidFill>
                <a:schemeClr val="accent1">
                  <a:lumMod val="75000"/>
                </a:schemeClr>
              </a:solidFill>
              <a:latin typeface="+mn-lt"/>
              <a:ea typeface="+mn-ea"/>
              <a:cs typeface="+mn-cs"/>
            </a:endParaRPr>
          </a:p>
        </p:txBody>
      </p:sp>
      <p:sp>
        <p:nvSpPr>
          <p:cNvPr id="7" name="TextBox 4"/>
          <p:cNvSpPr txBox="1">
            <a:spLocks noChangeArrowheads="1"/>
          </p:cNvSpPr>
          <p:nvPr/>
        </p:nvSpPr>
        <p:spPr bwMode="auto">
          <a:xfrm>
            <a:off x="487773" y="990600"/>
            <a:ext cx="86439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Με κάθε διπλασιασμό της χρήσης δεδομένων, ο ρυθμός μεταβολής του κατα κεφαλήν ΑΕΠ αυξάνεται κατά 0,5%*. </a:t>
            </a:r>
            <a:r>
              <a:rPr lang="el-GR" sz="1600" b="1" dirty="0" smtClean="0">
                <a:solidFill>
                  <a:schemeClr val="tx1">
                    <a:lumMod val="65000"/>
                    <a:lumOff val="35000"/>
                  </a:schemeClr>
                </a:solidFill>
                <a:latin typeface="+mn-lt"/>
                <a:cs typeface="Arial" panose="020B0604020202020204" pitchFamily="34" charset="0"/>
              </a:rPr>
              <a:t>Αν η Ελλάδα συγκλίνει με την Ευρώπη στη διείσδυση της χρήσης δεδομένων, η επίδραση στο ΑΕΠ θα ανέλθει σε 1,9% έως το 2019. </a:t>
            </a:r>
          </a:p>
        </p:txBody>
      </p:sp>
      <p:sp>
        <p:nvSpPr>
          <p:cNvPr id="6" name="AutoShape 7"/>
          <p:cNvSpPr>
            <a:spLocks noChangeArrowheads="1"/>
          </p:cNvSpPr>
          <p:nvPr/>
        </p:nvSpPr>
        <p:spPr bwMode="auto">
          <a:xfrm>
            <a:off x="4114800" y="6324600"/>
            <a:ext cx="3886200" cy="3476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 Πηγή: </a:t>
            </a:r>
            <a:r>
              <a:rPr lang="en-US" sz="1000" i="1" dirty="0" smtClean="0">
                <a:solidFill>
                  <a:schemeClr val="bg1"/>
                </a:solidFill>
                <a:cs typeface="Arial" panose="020B0604020202020204" pitchFamily="34" charset="0"/>
              </a:rPr>
              <a:t>Deloitte</a:t>
            </a:r>
          </a:p>
        </p:txBody>
      </p:sp>
      <p:sp>
        <p:nvSpPr>
          <p:cNvPr id="9" name="Content Placeholder 2"/>
          <p:cNvSpPr txBox="1">
            <a:spLocks/>
          </p:cNvSpPr>
          <p:nvPr/>
        </p:nvSpPr>
        <p:spPr>
          <a:xfrm>
            <a:off x="533400" y="4495800"/>
            <a:ext cx="8458200" cy="1295400"/>
          </a:xfrm>
          <a:prstGeom prst="rect">
            <a:avLst/>
          </a:prstGeom>
        </p:spPr>
        <p:txBody>
          <a:bodyPr vert="horz" lIns="91440" tIns="45720" rIns="91440" bIns="45720" rtlCol="0">
            <a:normAutofit/>
          </a:bodyPr>
          <a:lstStyle/>
          <a:p>
            <a:pPr>
              <a:lnSpc>
                <a:spcPct val="150000"/>
              </a:lnSpc>
              <a:buClr>
                <a:srgbClr val="0070C0"/>
              </a:buCl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Τα οφέλη από την ανάπτυξη του κινητού διαδικτύου προέρχονται από τρεις πηγές: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βελτίωση της παροχής υπηρεσιών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υψηλότερη παραγωγικότητα σε επιλεγμένες κατηγορίες εργασίας (μεταφορές, υγεία, εκπαίδευση, κ.α.) και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την αξία που αποκτούν οι χρήστες διαδικτύου μέσω κινητών συσκευών. </a:t>
            </a:r>
          </a:p>
        </p:txBody>
      </p:sp>
      <p:graphicFrame>
        <p:nvGraphicFramePr>
          <p:cNvPr id="10" name="Chart 9"/>
          <p:cNvGraphicFramePr/>
          <p:nvPr/>
        </p:nvGraphicFramePr>
        <p:xfrm>
          <a:off x="457200" y="1752600"/>
          <a:ext cx="4314825"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4876800" y="1828800"/>
          <a:ext cx="4162425"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13632755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65" y="97932"/>
            <a:ext cx="7770335" cy="868362"/>
          </a:xfrm>
        </p:spPr>
        <p:txBody>
          <a:bodyPr>
            <a:normAutofit/>
          </a:bodyPr>
          <a:lstStyle/>
          <a:p>
            <a:r>
              <a:rPr lang="el-GR" sz="2200" dirty="0" smtClean="0">
                <a:solidFill>
                  <a:schemeClr val="accent1">
                    <a:lumMod val="75000"/>
                  </a:schemeClr>
                </a:solidFill>
                <a:latin typeface="+mn-lt"/>
                <a:ea typeface="+mn-ea"/>
                <a:cs typeface="+mn-cs"/>
              </a:rPr>
              <a:t>Μελλοντικά οφέλη από την ανάπτυξη δικτύων νέας γενιάς</a:t>
            </a:r>
            <a:endParaRPr lang="en-US" sz="2200" dirty="0">
              <a:solidFill>
                <a:schemeClr val="accent1">
                  <a:lumMod val="75000"/>
                </a:schemeClr>
              </a:solidFill>
              <a:latin typeface="+mn-lt"/>
              <a:ea typeface="+mn-ea"/>
              <a:cs typeface="+mn-cs"/>
            </a:endParaRPr>
          </a:p>
        </p:txBody>
      </p:sp>
      <p:sp>
        <p:nvSpPr>
          <p:cNvPr id="13" name="Content Placeholder 2"/>
          <p:cNvSpPr txBox="1">
            <a:spLocks/>
          </p:cNvSpPr>
          <p:nvPr/>
        </p:nvSpPr>
        <p:spPr>
          <a:xfrm>
            <a:off x="990600" y="1905000"/>
            <a:ext cx="3962400" cy="4038600"/>
          </a:xfrm>
          <a:prstGeom prst="rect">
            <a:avLst/>
          </a:prstGeom>
        </p:spPr>
        <p:txBody>
          <a:bodyPr vert="horz" lIns="91440" tIns="45720" rIns="91440" bIns="45720" rtlCol="0">
            <a:normAutofit fontScale="85000" lnSpcReduction="20000"/>
          </a:bodyPr>
          <a:lstStyle/>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Άμεση ενημέρωση δικτύου πωλητών για αποθέματα, τιμές, νέους πελάτες</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Παρακολούθηση στόλου οχημάτων </a:t>
            </a:r>
            <a:r>
              <a:rPr lang="en-GB"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logistics</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εντοπισμός προβλημάτων, ενημέρωση οδηγών για νέα δρομολόγια</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Δυνατότητες επικοινωνίας, συντονισμού συναντήσεων και συνεργασίας εργαζομένων σε κίνηση</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Ψυχαγωγία και ενημέρωση καταναλωτών μέσω κινητών εφαρμογών</a:t>
            </a:r>
          </a:p>
          <a:p>
            <a:pPr marL="171450" indent="-171450">
              <a:lnSpc>
                <a:spcPct val="150000"/>
              </a:lnSpc>
              <a:buClr>
                <a:srgbClr val="0070C0"/>
              </a:buClr>
              <a:buFont typeface="Arial" panose="020B0604020202020204" pitchFamily="34" charset="0"/>
              <a:buChar char="•"/>
            </a:pPr>
            <a:r>
              <a:rPr lang="en-US"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Online </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εμπόριο, όφελος καταναλωτή από άμεση δυνατότητα για σύγκριση τιμών στο δρόμο</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Πληρωμές μέσω κινητών συσκευών και εφαρμογών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Διαχείριση και παρακολούθηση χρόνιων ασθενειών εξ’ αποστάσεως</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Εκπαίδευση </a:t>
            </a:r>
            <a:r>
              <a:rPr lang="en-GB"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on-line</a:t>
            </a:r>
            <a:endPar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Ανάπτυξη δημόσιων υπηρεσιών προς τους πολίτες μέσω κινητών εφαρμογών και υποκατάσταση γραφειοκρατικών διαδικασιών (π.χ. πληροφορίες, αιτήσεις, πληρωμές φόρων)</a:t>
            </a:r>
          </a:p>
        </p:txBody>
      </p:sp>
      <p:sp>
        <p:nvSpPr>
          <p:cNvPr id="7" name="TextBox 4"/>
          <p:cNvSpPr txBox="1">
            <a:spLocks noChangeArrowheads="1"/>
          </p:cNvSpPr>
          <p:nvPr/>
        </p:nvSpPr>
        <p:spPr bwMode="auto">
          <a:xfrm>
            <a:off x="487773" y="1089014"/>
            <a:ext cx="86439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Εάν επιτευχθεί το σενάριο σύγκλισης, θα υπάρξουν σημαντικά οικονομικά οφέλη.</a:t>
            </a:r>
          </a:p>
        </p:txBody>
      </p:sp>
      <p:sp>
        <p:nvSpPr>
          <p:cNvPr id="10" name="Content Placeholder 2"/>
          <p:cNvSpPr txBox="1">
            <a:spLocks/>
          </p:cNvSpPr>
          <p:nvPr/>
        </p:nvSpPr>
        <p:spPr>
          <a:xfrm>
            <a:off x="5105400" y="1905000"/>
            <a:ext cx="3657600" cy="4038600"/>
          </a:xfrm>
          <a:prstGeom prst="rect">
            <a:avLst/>
          </a:prstGeom>
        </p:spPr>
        <p:txBody>
          <a:bodyPr vert="horz" lIns="91440" tIns="45720" rIns="91440" bIns="45720" rtlCol="0">
            <a:normAutofit fontScale="85000" lnSpcReduction="20000"/>
          </a:bodyPr>
          <a:lstStyle/>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Παγκόσμια Τράπεζα: για κάθε 10% αύξηση διείσδυσης της κινητής τηλεφωνίας επιτυγχάνεται αύξηση του ΑΕΠ κατά 0,6% σε ανεπτυγμένες χώρες, ενώ για κάθε 10 ποσοστιαίες μονάδες διείσδυσης των ευρυζωνικών δικτύων επιτυγχάνεται αύξηση του ΑΕΠ κατά 1,21%.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Deloitte: για κάθε 10% αύξηση της διείσδυσης της κινητής τηλεφωνίας το ΑΕΠ αυξάνεται κατά 0,6%, για κάθε 10% αύξηση της διείσδυσης της χρήσης δικτύων 3G (με υποκατάσταση δικτύων 2G), το ΑΕΠ αυξάνεται κατά 0,15% και με κάθε διπλασιασμό της χρήσης δεδομένων, το ΑΕΠ αυξάνεται κατά 0,5% </a:t>
            </a:r>
          </a:p>
          <a:p>
            <a:pPr marL="171450" indent="-171450">
              <a:lnSpc>
                <a:spcPct val="150000"/>
              </a:lnSpc>
              <a:buClr>
                <a:srgbClr val="0070C0"/>
              </a:buClr>
              <a:buFont typeface="Arial" panose="020B0604020202020204" pitchFamily="34" charset="0"/>
              <a:buChar char="•"/>
            </a:pP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McKinsey: τα οφέλη από την ανάπτυξη του κινητού διαδικτύου είναι ακόμα στην  αρχή και μέχρι μέχρι το 2025, τα οφέλη για το παγκόσμιο ΑΕΠ από την τεχνολογία αυτή θα ανέλθουν από $3,7 τρισ έως $10,8 τρισ ετησίως. </a:t>
            </a:r>
          </a:p>
        </p:txBody>
      </p:sp>
      <p:sp>
        <p:nvSpPr>
          <p:cNvPr id="11" name="TextBox 4"/>
          <p:cNvSpPr txBox="1">
            <a:spLocks noChangeArrowheads="1"/>
          </p:cNvSpPr>
          <p:nvPr/>
        </p:nvSpPr>
        <p:spPr bwMode="auto">
          <a:xfrm>
            <a:off x="533400" y="1600200"/>
            <a:ext cx="1600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b="1" dirty="0" smtClean="0">
                <a:solidFill>
                  <a:schemeClr val="tx1">
                    <a:lumMod val="65000"/>
                    <a:lumOff val="35000"/>
                  </a:schemeClr>
                </a:solidFill>
                <a:latin typeface="+mn-lt"/>
                <a:cs typeface="Arial" panose="020B0604020202020204" pitchFamily="34" charset="0"/>
              </a:rPr>
              <a:t>Ποιοτικά οφέλη</a:t>
            </a:r>
          </a:p>
        </p:txBody>
      </p:sp>
      <p:sp>
        <p:nvSpPr>
          <p:cNvPr id="14" name="TextBox 4"/>
          <p:cNvSpPr txBox="1">
            <a:spLocks noChangeArrowheads="1"/>
          </p:cNvSpPr>
          <p:nvPr/>
        </p:nvSpPr>
        <p:spPr bwMode="auto">
          <a:xfrm>
            <a:off x="5105400" y="1600200"/>
            <a:ext cx="3429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b="1" dirty="0" smtClean="0">
                <a:solidFill>
                  <a:schemeClr val="tx1">
                    <a:lumMod val="65000"/>
                    <a:lumOff val="35000"/>
                  </a:schemeClr>
                </a:solidFill>
                <a:latin typeface="+mn-lt"/>
                <a:cs typeface="Arial" panose="020B0604020202020204" pitchFamily="34" charset="0"/>
              </a:rPr>
              <a:t>Ποσοτικοποίηση ωφελειών</a:t>
            </a:r>
          </a:p>
        </p:txBody>
      </p:sp>
      <p:cxnSp>
        <p:nvCxnSpPr>
          <p:cNvPr id="19" name="Straight Connector 18"/>
          <p:cNvCxnSpPr/>
          <p:nvPr/>
        </p:nvCxnSpPr>
        <p:spPr>
          <a:xfrm>
            <a:off x="4953000" y="1752600"/>
            <a:ext cx="0" cy="419100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57200" y="28956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2400" y="3962400"/>
            <a:ext cx="1066800" cy="276999"/>
          </a:xfrm>
          <a:prstGeom prst="rect">
            <a:avLst/>
          </a:prstGeom>
          <a:noFill/>
        </p:spPr>
        <p:txBody>
          <a:bodyPr wrap="square" rtlCol="0">
            <a:spAutoFit/>
          </a:bodyPr>
          <a:lstStyle/>
          <a:p>
            <a:r>
              <a:rPr lang="el-GR" sz="1200" dirty="0" smtClean="0"/>
              <a:t>2010 - 2020</a:t>
            </a:r>
            <a:endParaRPr lang="en-US" sz="1200" dirty="0"/>
          </a:p>
        </p:txBody>
      </p:sp>
      <p:sp>
        <p:nvSpPr>
          <p:cNvPr id="22" name="TextBox 21"/>
          <p:cNvSpPr txBox="1"/>
          <p:nvPr/>
        </p:nvSpPr>
        <p:spPr>
          <a:xfrm>
            <a:off x="152400" y="2438400"/>
            <a:ext cx="990600" cy="276999"/>
          </a:xfrm>
          <a:prstGeom prst="rect">
            <a:avLst/>
          </a:prstGeom>
          <a:noFill/>
        </p:spPr>
        <p:txBody>
          <a:bodyPr wrap="square" rtlCol="0">
            <a:spAutoFit/>
          </a:bodyPr>
          <a:lstStyle/>
          <a:p>
            <a:r>
              <a:rPr lang="el-GR" sz="1200" dirty="0" smtClean="0"/>
              <a:t>1990 - 2010</a:t>
            </a:r>
            <a:endParaRPr lang="en-US" sz="1200" dirty="0"/>
          </a:p>
        </p:txBody>
      </p:sp>
    </p:spTree>
    <p:extLst>
      <p:ext uri="{BB962C8B-B14F-4D97-AF65-F5344CB8AC3E}">
        <p14:creationId xmlns="" xmlns:p14="http://schemas.microsoft.com/office/powerpoint/2010/main" val="21363275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Επιτελική σύνοψη</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839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Ο κλάδος αντιμετωπίζει τον </a:t>
            </a:r>
            <a:r>
              <a:rPr lang="el-GR" sz="1600" b="1" dirty="0" smtClean="0">
                <a:solidFill>
                  <a:schemeClr val="tx1">
                    <a:lumMod val="65000"/>
                    <a:lumOff val="35000"/>
                  </a:schemeClr>
                </a:solidFill>
                <a:latin typeface="+mn-lt"/>
                <a:cs typeface="Arial" panose="020B0604020202020204" pitchFamily="34" charset="0"/>
              </a:rPr>
              <a:t>7</a:t>
            </a:r>
            <a:r>
              <a:rPr lang="el-GR" sz="1600" b="1" baseline="30000" dirty="0" smtClean="0">
                <a:solidFill>
                  <a:schemeClr val="tx1">
                    <a:lumMod val="65000"/>
                    <a:lumOff val="35000"/>
                  </a:schemeClr>
                </a:solidFill>
                <a:latin typeface="+mn-lt"/>
                <a:cs typeface="Arial" panose="020B0604020202020204" pitchFamily="34" charset="0"/>
              </a:rPr>
              <a:t>ο</a:t>
            </a:r>
            <a:r>
              <a:rPr lang="el-GR" sz="1600" b="1" dirty="0" smtClean="0">
                <a:solidFill>
                  <a:schemeClr val="tx1">
                    <a:lumMod val="65000"/>
                    <a:lumOff val="35000"/>
                  </a:schemeClr>
                </a:solidFill>
                <a:latin typeface="+mn-lt"/>
                <a:cs typeface="Arial" panose="020B0604020202020204" pitchFamily="34" charset="0"/>
              </a:rPr>
              <a:t> χρόνο ύφεσης, αλλά εμφανίζονται τάσεις σταθεροποίησης</a:t>
            </a:r>
            <a:r>
              <a:rPr lang="el-GR" sz="1600" dirty="0" smtClean="0">
                <a:solidFill>
                  <a:schemeClr val="tx1">
                    <a:lumMod val="65000"/>
                    <a:lumOff val="35000"/>
                  </a:schemeClr>
                </a:solidFill>
                <a:latin typeface="+mn-lt"/>
                <a:cs typeface="Arial" panose="020B0604020202020204" pitchFamily="34" charset="0"/>
              </a:rPr>
              <a:t>, με τη χρήση των υπηρεσιών να αυξάνεται. Παρά τη μείωση των εσόδων, </a:t>
            </a:r>
            <a:r>
              <a:rPr lang="el-GR" sz="1600" b="1" dirty="0" smtClean="0">
                <a:solidFill>
                  <a:schemeClr val="tx1">
                    <a:lumMod val="65000"/>
                    <a:lumOff val="35000"/>
                  </a:schemeClr>
                </a:solidFill>
                <a:latin typeface="+mn-lt"/>
                <a:cs typeface="Arial" panose="020B0604020202020204" pitchFamily="34" charset="0"/>
              </a:rPr>
              <a:t>οι επενδύσεις το 2014 αυξάνονται</a:t>
            </a:r>
            <a:r>
              <a:rPr lang="el-GR" sz="1600" dirty="0" smtClean="0">
                <a:solidFill>
                  <a:schemeClr val="tx1">
                    <a:lumMod val="65000"/>
                    <a:lumOff val="35000"/>
                  </a:schemeClr>
                </a:solidFill>
                <a:latin typeface="+mn-lt"/>
                <a:cs typeface="Arial" panose="020B0604020202020204" pitchFamily="34" charset="0"/>
              </a:rPr>
              <a:t>.</a:t>
            </a:r>
            <a:endParaRPr lang="en-US" sz="1600" dirty="0">
              <a:solidFill>
                <a:schemeClr val="tx1">
                  <a:lumMod val="65000"/>
                  <a:lumOff val="35000"/>
                </a:schemeClr>
              </a:solidFill>
              <a:latin typeface="+mn-lt"/>
              <a:cs typeface="Arial" panose="020B0604020202020204" pitchFamily="34" charset="0"/>
            </a:endParaRPr>
          </a:p>
        </p:txBody>
      </p:sp>
      <p:sp>
        <p:nvSpPr>
          <p:cNvPr id="25" name="AutoShape 7"/>
          <p:cNvSpPr>
            <a:spLocks noChangeArrowheads="1"/>
          </p:cNvSpPr>
          <p:nvPr/>
        </p:nvSpPr>
        <p:spPr bwMode="auto">
          <a:xfrm>
            <a:off x="5029200" y="1676400"/>
            <a:ext cx="3581400" cy="388620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latin typeface="+mn-lt"/>
                <a:cs typeface="Arial" panose="020B0604020202020204" pitchFamily="34" charset="0"/>
              </a:rPr>
              <a:t>Τα έσοδα έχουν επηρεαστεί αρνητικά από την </a:t>
            </a:r>
            <a:r>
              <a:rPr lang="el-GR" sz="1400" b="1" dirty="0" smtClean="0">
                <a:latin typeface="+mn-lt"/>
                <a:cs typeface="Arial" panose="020B0604020202020204" pitchFamily="34" charset="0"/>
              </a:rPr>
              <a:t>οικονομική κρίση, ρυθμιστικές αλλαγές στα τέλη τερματισμού και την υπερφορολόγηση των υπηρεσιών</a:t>
            </a:r>
            <a:r>
              <a:rPr lang="el-GR" sz="1400" dirty="0" smtClean="0">
                <a:latin typeface="+mn-lt"/>
                <a:cs typeface="Arial" panose="020B0604020202020204" pitchFamily="34" charset="0"/>
              </a:rPr>
              <a:t>. </a:t>
            </a:r>
          </a:p>
          <a:p>
            <a:pPr lvl="1">
              <a:lnSpc>
                <a:spcPct val="120000"/>
              </a:lnSpc>
              <a:buClr>
                <a:srgbClr val="0E2947"/>
              </a:buClr>
              <a:buFontTx/>
              <a:buChar char="•"/>
            </a:pPr>
            <a:r>
              <a:rPr lang="el-GR" sz="1400" b="1" dirty="0" smtClean="0">
                <a:latin typeface="+mn-lt"/>
                <a:cs typeface="Arial" panose="020B0604020202020204" pitchFamily="34" charset="0"/>
              </a:rPr>
              <a:t>Τα έσοδα από δεδομένα αυξήθηκαν </a:t>
            </a:r>
            <a:r>
              <a:rPr lang="el-GR" sz="1400" b="1" dirty="0" smtClean="0">
                <a:latin typeface="+mn-lt"/>
                <a:cs typeface="Arial" panose="020B0604020202020204" pitchFamily="34" charset="0"/>
              </a:rPr>
              <a:t>το </a:t>
            </a:r>
            <a:r>
              <a:rPr lang="el-GR" sz="1400" b="1" dirty="0" smtClean="0">
                <a:latin typeface="+mn-lt"/>
                <a:cs typeface="Arial" panose="020B0604020202020204" pitchFamily="34" charset="0"/>
              </a:rPr>
              <a:t>2013</a:t>
            </a:r>
            <a:r>
              <a:rPr lang="el-GR" sz="1400" dirty="0" smtClean="0">
                <a:latin typeface="+mn-lt"/>
                <a:cs typeface="Arial" panose="020B0604020202020204" pitchFamily="34" charset="0"/>
              </a:rPr>
              <a:t>, ενώ αποτελούν το </a:t>
            </a:r>
            <a:r>
              <a:rPr lang="el-GR" sz="1400" dirty="0" smtClean="0">
                <a:latin typeface="+mn-lt"/>
                <a:cs typeface="Arial" panose="020B0604020202020204" pitchFamily="34" charset="0"/>
              </a:rPr>
              <a:t>10% </a:t>
            </a:r>
            <a:r>
              <a:rPr lang="el-GR" sz="1400" dirty="0" smtClean="0">
                <a:latin typeface="+mn-lt"/>
                <a:cs typeface="Arial" panose="020B0604020202020204" pitchFamily="34" charset="0"/>
              </a:rPr>
              <a:t>των εσόδων από υπηρεσίες, </a:t>
            </a:r>
            <a:r>
              <a:rPr lang="el-GR" sz="1400" b="1" dirty="0" smtClean="0">
                <a:latin typeface="+mn-lt"/>
                <a:cs typeface="Arial" panose="020B0604020202020204" pitchFamily="34" charset="0"/>
              </a:rPr>
              <a:t>αλλά </a:t>
            </a:r>
            <a:r>
              <a:rPr lang="el-GR" sz="1400" b="1" dirty="0" smtClean="0">
                <a:latin typeface="+mn-lt"/>
                <a:cs typeface="Arial" panose="020B0604020202020204" pitchFamily="34" charset="0"/>
              </a:rPr>
              <a:t>μειώθηκαν το 2014 </a:t>
            </a:r>
            <a:r>
              <a:rPr lang="el-GR" sz="1400" dirty="0" smtClean="0">
                <a:latin typeface="+mn-lt"/>
                <a:cs typeface="Arial" panose="020B0604020202020204" pitchFamily="34" charset="0"/>
              </a:rPr>
              <a:t>και υπολείπονται </a:t>
            </a:r>
            <a:r>
              <a:rPr lang="el-GR" sz="1400" dirty="0" smtClean="0">
                <a:latin typeface="+mn-lt"/>
                <a:cs typeface="Arial" panose="020B0604020202020204" pitchFamily="34" charset="0"/>
              </a:rPr>
              <a:t>κατά πολύ συγκριτικά με την Ευρώπη.</a:t>
            </a:r>
          </a:p>
          <a:p>
            <a:pPr lvl="1">
              <a:lnSpc>
                <a:spcPct val="120000"/>
              </a:lnSpc>
              <a:buClr>
                <a:srgbClr val="0E2947"/>
              </a:buClr>
              <a:buFontTx/>
              <a:buChar char="•"/>
            </a:pPr>
            <a:r>
              <a:rPr lang="el-GR" sz="1400" dirty="0" smtClean="0">
                <a:latin typeface="+mn-lt"/>
                <a:cs typeface="Arial" panose="020B0604020202020204" pitchFamily="34" charset="0"/>
              </a:rPr>
              <a:t>Το </a:t>
            </a:r>
            <a:r>
              <a:rPr lang="en-GB" sz="1400" b="1" dirty="0" smtClean="0">
                <a:latin typeface="+mn-lt"/>
                <a:cs typeface="Arial" panose="020B0604020202020204" pitchFamily="34" charset="0"/>
              </a:rPr>
              <a:t>ARPU</a:t>
            </a:r>
            <a:r>
              <a:rPr lang="en-CA" sz="1400" b="1" dirty="0" smtClean="0">
                <a:latin typeface="+mn-lt"/>
                <a:cs typeface="Arial" panose="020B0604020202020204" pitchFamily="34" charset="0"/>
              </a:rPr>
              <a:t> </a:t>
            </a:r>
            <a:r>
              <a:rPr lang="el-GR" sz="1400" b="1" dirty="0" smtClean="0">
                <a:latin typeface="+mn-lt"/>
                <a:cs typeface="Arial" panose="020B0604020202020204" pitchFamily="34" charset="0"/>
              </a:rPr>
              <a:t>μειώνεται </a:t>
            </a:r>
            <a:r>
              <a:rPr lang="el-GR" sz="1400" dirty="0" smtClean="0">
                <a:latin typeface="+mn-lt"/>
                <a:cs typeface="Arial" panose="020B0604020202020204" pitchFamily="34" charset="0"/>
              </a:rPr>
              <a:t>σταθερά τα τελευταία έτη και το 2014 προσέγγισε τα €10 ανά χρήστη.</a:t>
            </a:r>
          </a:p>
          <a:p>
            <a:pPr lvl="1">
              <a:lnSpc>
                <a:spcPct val="120000"/>
              </a:lnSpc>
              <a:buClr>
                <a:srgbClr val="0E2947"/>
              </a:buClr>
              <a:buFontTx/>
              <a:buChar char="•"/>
            </a:pPr>
            <a:r>
              <a:rPr lang="el-GR" sz="1400" dirty="0" smtClean="0">
                <a:latin typeface="+mn-lt"/>
                <a:cs typeface="Arial" panose="020B0604020202020204" pitchFamily="34" charset="0"/>
              </a:rPr>
              <a:t>Ο κλάδος το 2014 </a:t>
            </a:r>
            <a:r>
              <a:rPr lang="el-GR" sz="1400" b="1" dirty="0" smtClean="0">
                <a:latin typeface="+mn-lt"/>
                <a:cs typeface="Arial" panose="020B0604020202020204" pitchFamily="34" charset="0"/>
              </a:rPr>
              <a:t>επένδυσε το </a:t>
            </a:r>
            <a:r>
              <a:rPr lang="el-GR" sz="1400" b="1" dirty="0" smtClean="0">
                <a:latin typeface="+mn-lt"/>
                <a:cs typeface="Arial" panose="020B0604020202020204" pitchFamily="34" charset="0"/>
              </a:rPr>
              <a:t>1</a:t>
            </a:r>
            <a:r>
              <a:rPr lang="en-US" sz="1400" b="1" dirty="0" smtClean="0">
                <a:latin typeface="+mn-lt"/>
                <a:cs typeface="Arial" panose="020B0604020202020204" pitchFamily="34" charset="0"/>
              </a:rPr>
              <a:t>6</a:t>
            </a:r>
            <a:r>
              <a:rPr lang="el-GR" sz="1400" b="1" dirty="0" smtClean="0">
                <a:latin typeface="+mn-lt"/>
                <a:cs typeface="Arial" panose="020B0604020202020204" pitchFamily="34" charset="0"/>
              </a:rPr>
              <a:t>% </a:t>
            </a:r>
            <a:r>
              <a:rPr lang="el-GR" sz="1400" b="1" dirty="0" smtClean="0">
                <a:latin typeface="+mn-lt"/>
                <a:cs typeface="Arial" panose="020B0604020202020204" pitchFamily="34" charset="0"/>
              </a:rPr>
              <a:t>των εσόδων από υπηρεσίες και το </a:t>
            </a:r>
            <a:r>
              <a:rPr lang="en-US" sz="1400" b="1" dirty="0" smtClean="0">
                <a:latin typeface="+mn-lt"/>
                <a:cs typeface="Arial" panose="020B0604020202020204" pitchFamily="34" charset="0"/>
              </a:rPr>
              <a:t>4</a:t>
            </a:r>
            <a:r>
              <a:rPr lang="el-GR" sz="1400" b="1" dirty="0" smtClean="0">
                <a:latin typeface="+mn-lt"/>
                <a:cs typeface="Arial" panose="020B0604020202020204" pitchFamily="34" charset="0"/>
              </a:rPr>
              <a:t>2</a:t>
            </a:r>
            <a:r>
              <a:rPr lang="el-GR" sz="1400" b="1" dirty="0" smtClean="0">
                <a:latin typeface="+mn-lt"/>
                <a:cs typeface="Arial" panose="020B0604020202020204" pitchFamily="34" charset="0"/>
              </a:rPr>
              <a:t>% του </a:t>
            </a:r>
            <a:r>
              <a:rPr lang="en-GB" sz="1400" b="1" dirty="0" smtClean="0">
                <a:latin typeface="+mn-lt"/>
                <a:cs typeface="Arial" panose="020B0604020202020204" pitchFamily="34" charset="0"/>
              </a:rPr>
              <a:t>EBITDA</a:t>
            </a:r>
            <a:endParaRPr lang="el-GR" sz="1400" b="1" dirty="0">
              <a:latin typeface="+mn-lt"/>
              <a:cs typeface="Arial" panose="020B0604020202020204" pitchFamily="34" charset="0"/>
            </a:endParaRPr>
          </a:p>
        </p:txBody>
      </p:sp>
      <p:sp>
        <p:nvSpPr>
          <p:cNvPr id="27" name="Rectangle 26"/>
          <p:cNvSpPr/>
          <p:nvPr/>
        </p:nvSpPr>
        <p:spPr>
          <a:xfrm>
            <a:off x="381000" y="1524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Έσοδα από υπηρεσίες</a:t>
            </a:r>
            <a:endParaRPr lang="en-US" sz="1200" dirty="0"/>
          </a:p>
        </p:txBody>
      </p:sp>
      <p:sp>
        <p:nvSpPr>
          <p:cNvPr id="29" name="Down Arrow 28"/>
          <p:cNvSpPr/>
          <p:nvPr/>
        </p:nvSpPr>
        <p:spPr>
          <a:xfrm>
            <a:off x="1866900" y="1638300"/>
            <a:ext cx="3810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1866900" y="31623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81000" y="2286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EBITDA</a:t>
            </a:r>
            <a:endParaRPr lang="en-US" sz="1200" dirty="0"/>
          </a:p>
        </p:txBody>
      </p:sp>
      <p:sp>
        <p:nvSpPr>
          <p:cNvPr id="37" name="Rectangle 36"/>
          <p:cNvSpPr/>
          <p:nvPr/>
        </p:nvSpPr>
        <p:spPr>
          <a:xfrm>
            <a:off x="381000" y="3048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Λεπτά ομιλίας</a:t>
            </a:r>
            <a:endParaRPr lang="en-US" sz="1200" dirty="0"/>
          </a:p>
        </p:txBody>
      </p:sp>
      <p:sp>
        <p:nvSpPr>
          <p:cNvPr id="38" name="Rectangle 37"/>
          <p:cNvSpPr/>
          <p:nvPr/>
        </p:nvSpPr>
        <p:spPr>
          <a:xfrm>
            <a:off x="381000" y="3810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Δεδομένα</a:t>
            </a:r>
            <a:endParaRPr lang="en-US" sz="1200" dirty="0"/>
          </a:p>
        </p:txBody>
      </p:sp>
      <p:sp>
        <p:nvSpPr>
          <p:cNvPr id="39" name="TextBox 38"/>
          <p:cNvSpPr txBox="1"/>
          <p:nvPr/>
        </p:nvSpPr>
        <p:spPr>
          <a:xfrm>
            <a:off x="2628900" y="16514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-17,2%</a:t>
            </a:r>
          </a:p>
          <a:p>
            <a:pPr marL="182563" indent="-182563">
              <a:buFont typeface="Arial" pitchFamily="34" charset="0"/>
              <a:buChar char="•"/>
            </a:pPr>
            <a:r>
              <a:rPr lang="el-GR" sz="1200" dirty="0" smtClean="0"/>
              <a:t>2014: -</a:t>
            </a:r>
            <a:r>
              <a:rPr lang="en-GB" sz="1200" dirty="0" smtClean="0"/>
              <a:t>4</a:t>
            </a:r>
            <a:r>
              <a:rPr lang="el-GR" sz="1200" dirty="0" smtClean="0"/>
              <a:t>,</a:t>
            </a:r>
            <a:r>
              <a:rPr lang="en-GB" sz="1200" dirty="0" smtClean="0"/>
              <a:t>4</a:t>
            </a:r>
            <a:r>
              <a:rPr lang="el-GR" sz="1200" dirty="0" smtClean="0"/>
              <a:t>%</a:t>
            </a:r>
            <a:r>
              <a:rPr lang="en-GB" sz="1200" dirty="0" smtClean="0"/>
              <a:t> </a:t>
            </a:r>
            <a:r>
              <a:rPr lang="el-GR" sz="1200" dirty="0" smtClean="0"/>
              <a:t>στα €1.991 εκ.</a:t>
            </a:r>
          </a:p>
        </p:txBody>
      </p:sp>
      <p:sp>
        <p:nvSpPr>
          <p:cNvPr id="40" name="Down Arrow 39"/>
          <p:cNvSpPr/>
          <p:nvPr/>
        </p:nvSpPr>
        <p:spPr>
          <a:xfrm rot="10800000">
            <a:off x="1866900" y="39243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28900" y="24134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-15,9%</a:t>
            </a:r>
          </a:p>
          <a:p>
            <a:pPr marL="182563" indent="-182563">
              <a:buFont typeface="Arial" pitchFamily="34" charset="0"/>
              <a:buChar char="•"/>
            </a:pPr>
            <a:r>
              <a:rPr lang="el-GR" sz="1200" dirty="0" smtClean="0"/>
              <a:t>2014: </a:t>
            </a:r>
            <a:r>
              <a:rPr lang="el-GR" sz="1200" dirty="0" smtClean="0"/>
              <a:t>-</a:t>
            </a:r>
            <a:r>
              <a:rPr lang="en-US" sz="1200" dirty="0" smtClean="0"/>
              <a:t>8</a:t>
            </a:r>
            <a:r>
              <a:rPr lang="el-GR" sz="1200" dirty="0" smtClean="0"/>
              <a:t>,</a:t>
            </a:r>
            <a:r>
              <a:rPr lang="en-US" sz="1200" dirty="0" smtClean="0"/>
              <a:t>2</a:t>
            </a:r>
            <a:r>
              <a:rPr lang="el-GR" sz="1200" dirty="0" smtClean="0"/>
              <a:t>% </a:t>
            </a:r>
            <a:r>
              <a:rPr lang="el-GR" sz="1200" dirty="0" smtClean="0"/>
              <a:t>στα €</a:t>
            </a:r>
            <a:r>
              <a:rPr lang="el-GR" sz="1200" dirty="0" smtClean="0"/>
              <a:t>7</a:t>
            </a:r>
            <a:r>
              <a:rPr lang="en-US" sz="1200" dirty="0" smtClean="0"/>
              <a:t>39</a:t>
            </a:r>
            <a:r>
              <a:rPr lang="el-GR" sz="1200" dirty="0" smtClean="0"/>
              <a:t> </a:t>
            </a:r>
            <a:r>
              <a:rPr lang="el-GR" sz="1200" dirty="0" smtClean="0"/>
              <a:t>εκ.</a:t>
            </a:r>
          </a:p>
        </p:txBody>
      </p:sp>
      <p:sp>
        <p:nvSpPr>
          <p:cNvPr id="42" name="Down Arrow 41"/>
          <p:cNvSpPr/>
          <p:nvPr/>
        </p:nvSpPr>
        <p:spPr>
          <a:xfrm>
            <a:off x="1866900" y="2400300"/>
            <a:ext cx="381000" cy="457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628900" y="31754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1,8%</a:t>
            </a:r>
          </a:p>
          <a:p>
            <a:pPr marL="182563" indent="-182563">
              <a:buFont typeface="Arial" pitchFamily="34" charset="0"/>
              <a:buChar char="•"/>
            </a:pPr>
            <a:r>
              <a:rPr lang="el-GR" sz="1200" dirty="0" smtClean="0"/>
              <a:t>2014: 4,5%</a:t>
            </a:r>
          </a:p>
        </p:txBody>
      </p:sp>
      <p:sp>
        <p:nvSpPr>
          <p:cNvPr id="44" name="TextBox 43"/>
          <p:cNvSpPr txBox="1"/>
          <p:nvPr/>
        </p:nvSpPr>
        <p:spPr>
          <a:xfrm>
            <a:off x="2628900" y="3962400"/>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36,8%</a:t>
            </a:r>
          </a:p>
          <a:p>
            <a:pPr marL="182563" indent="-182563">
              <a:buFont typeface="Arial" pitchFamily="34" charset="0"/>
              <a:buChar char="•"/>
            </a:pPr>
            <a:r>
              <a:rPr lang="el-GR" sz="1200" dirty="0" smtClean="0"/>
              <a:t>2014: 28,2% στα 19,1 ΡΒ</a:t>
            </a:r>
          </a:p>
        </p:txBody>
      </p:sp>
      <p:sp>
        <p:nvSpPr>
          <p:cNvPr id="45" name="Rectangle 44"/>
          <p:cNvSpPr/>
          <p:nvPr/>
        </p:nvSpPr>
        <p:spPr>
          <a:xfrm>
            <a:off x="381000" y="4572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Συνδρομητές</a:t>
            </a:r>
            <a:endParaRPr lang="en-US" sz="1200" dirty="0"/>
          </a:p>
        </p:txBody>
      </p:sp>
      <p:sp>
        <p:nvSpPr>
          <p:cNvPr id="46" name="Down Arrow 45"/>
          <p:cNvSpPr/>
          <p:nvPr/>
        </p:nvSpPr>
        <p:spPr>
          <a:xfrm rot="10800000">
            <a:off x="1866900" y="46863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628900" y="4699457"/>
            <a:ext cx="2133600" cy="646331"/>
          </a:xfrm>
          <a:prstGeom prst="rect">
            <a:avLst/>
          </a:prstGeom>
          <a:noFill/>
        </p:spPr>
        <p:txBody>
          <a:bodyPr wrap="square" rtlCol="0">
            <a:spAutoFit/>
          </a:bodyPr>
          <a:lstStyle/>
          <a:p>
            <a:pPr marL="182563" indent="-182563">
              <a:buFont typeface="Arial" pitchFamily="34" charset="0"/>
              <a:buChar char="•"/>
            </a:pPr>
            <a:r>
              <a:rPr lang="el-GR" sz="1200" dirty="0" smtClean="0"/>
              <a:t>2013: </a:t>
            </a:r>
            <a:r>
              <a:rPr lang="en-GB" sz="1200" dirty="0" smtClean="0"/>
              <a:t>5,2%</a:t>
            </a:r>
            <a:endParaRPr lang="el-GR" sz="1200" dirty="0" smtClean="0"/>
          </a:p>
          <a:p>
            <a:pPr marL="182563" indent="-182563">
              <a:buFont typeface="Arial" pitchFamily="34" charset="0"/>
              <a:buChar char="•"/>
            </a:pPr>
            <a:r>
              <a:rPr lang="el-GR" sz="1200" dirty="0" smtClean="0"/>
              <a:t>2014: 0,3% στα 16,4 εκ. άτομα</a:t>
            </a:r>
          </a:p>
        </p:txBody>
      </p:sp>
      <p:sp>
        <p:nvSpPr>
          <p:cNvPr id="20" name="Rectangle 19"/>
          <p:cNvSpPr/>
          <p:nvPr/>
        </p:nvSpPr>
        <p:spPr>
          <a:xfrm>
            <a:off x="381000" y="5334000"/>
            <a:ext cx="1143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Επενδύσεις</a:t>
            </a:r>
            <a:endParaRPr lang="en-US" sz="1200" dirty="0"/>
          </a:p>
        </p:txBody>
      </p:sp>
      <p:sp>
        <p:nvSpPr>
          <p:cNvPr id="21" name="Down Arrow 20"/>
          <p:cNvSpPr/>
          <p:nvPr/>
        </p:nvSpPr>
        <p:spPr>
          <a:xfrm rot="10800000">
            <a:off x="1866900" y="5410200"/>
            <a:ext cx="381000" cy="457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28900" y="5423357"/>
            <a:ext cx="2133600" cy="461665"/>
          </a:xfrm>
          <a:prstGeom prst="rect">
            <a:avLst/>
          </a:prstGeom>
          <a:noFill/>
        </p:spPr>
        <p:txBody>
          <a:bodyPr wrap="square" rtlCol="0">
            <a:spAutoFit/>
          </a:bodyPr>
          <a:lstStyle/>
          <a:p>
            <a:pPr marL="182563" indent="-182563">
              <a:buFont typeface="Arial" pitchFamily="34" charset="0"/>
              <a:buChar char="•"/>
            </a:pPr>
            <a:r>
              <a:rPr lang="el-GR" sz="1200" dirty="0" smtClean="0"/>
              <a:t>2013: -12</a:t>
            </a:r>
            <a:r>
              <a:rPr lang="en-GB" sz="1200" dirty="0" smtClean="0"/>
              <a:t>% </a:t>
            </a:r>
            <a:r>
              <a:rPr lang="el-GR" sz="1200" dirty="0" smtClean="0"/>
              <a:t>στα €255 εκ.</a:t>
            </a:r>
          </a:p>
          <a:p>
            <a:pPr marL="182563" indent="-182563">
              <a:buFont typeface="Arial" pitchFamily="34" charset="0"/>
              <a:buChar char="•"/>
            </a:pPr>
            <a:r>
              <a:rPr lang="el-GR" sz="1200" dirty="0" smtClean="0"/>
              <a:t>2014:  </a:t>
            </a:r>
            <a:r>
              <a:rPr lang="en-US" sz="1200" dirty="0" smtClean="0"/>
              <a:t>21</a:t>
            </a:r>
            <a:r>
              <a:rPr lang="el-GR" sz="1200" dirty="0" smtClean="0"/>
              <a:t>% </a:t>
            </a:r>
            <a:r>
              <a:rPr lang="el-GR" sz="1200" dirty="0" smtClean="0"/>
              <a:t>στα €</a:t>
            </a:r>
            <a:r>
              <a:rPr lang="el-GR" sz="1200" dirty="0" smtClean="0"/>
              <a:t>3</a:t>
            </a:r>
            <a:r>
              <a:rPr lang="en-US" sz="1200" dirty="0" smtClean="0"/>
              <a:t>09</a:t>
            </a:r>
            <a:r>
              <a:rPr lang="el-GR" sz="1200" dirty="0" smtClean="0"/>
              <a:t> </a:t>
            </a:r>
            <a:r>
              <a:rPr lang="el-GR" sz="1200" dirty="0" smtClean="0"/>
              <a:t>εκ.</a:t>
            </a:r>
          </a:p>
        </p:txBody>
      </p:sp>
    </p:spTree>
    <p:extLst>
      <p:ext uri="{BB962C8B-B14F-4D97-AF65-F5344CB8AC3E}">
        <p14:creationId xmlns="" xmlns:p14="http://schemas.microsoft.com/office/powerpoint/2010/main" val="127860042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spcBef>
                <a:spcPct val="0"/>
              </a:spcBef>
              <a:defRPr/>
            </a:pPr>
            <a:r>
              <a:rPr lang="el-GR" sz="2000" b="1" dirty="0" smtClean="0">
                <a:solidFill>
                  <a:schemeClr val="accent1">
                    <a:lumMod val="75000"/>
                  </a:schemeClr>
                </a:solidFill>
                <a:latin typeface="+mj-lt"/>
                <a:ea typeface="Tahoma" pitchFamily="34" charset="0"/>
                <a:cs typeface="Tahoma" pitchFamily="34" charset="0"/>
              </a:rPr>
              <a:t>Οδεύοντας στο Μέλλον – Εξελίξεις και Τάσεις στις Τηλεπικοινωνίες:</a:t>
            </a:r>
          </a:p>
          <a:p>
            <a:pPr lvl="0">
              <a:spcBef>
                <a:spcPct val="0"/>
              </a:spcBef>
              <a:defRPr/>
            </a:pPr>
            <a:r>
              <a:rPr kumimoji="0" lang="el-GR" sz="2000" b="1" i="0" u="none" strike="noStrike" kern="1200" cap="none" spc="0" normalizeH="0" baseline="0" noProof="0" dirty="0" smtClean="0">
                <a:ln>
                  <a:noFill/>
                </a:ln>
                <a:solidFill>
                  <a:schemeClr val="tx1">
                    <a:lumMod val="75000"/>
                    <a:lumOff val="25000"/>
                  </a:schemeClr>
                </a:solidFill>
                <a:effectLst/>
                <a:uLnTx/>
                <a:uFillTx/>
                <a:latin typeface="+mj-lt"/>
                <a:ea typeface="Tahoma" pitchFamily="34" charset="0"/>
                <a:cs typeface="Tahoma" pitchFamily="34" charset="0"/>
              </a:rPr>
              <a:t>Καινοτόμες Εφαρμογές στην Επιχειρηματικότητα και</a:t>
            </a:r>
            <a:r>
              <a:rPr kumimoji="0" lang="el-GR" sz="2000" b="1" i="0" u="none" strike="noStrike" kern="1200" cap="none" spc="0" normalizeH="0" noProof="0" dirty="0" smtClean="0">
                <a:ln>
                  <a:noFill/>
                </a:ln>
                <a:solidFill>
                  <a:schemeClr val="tx1">
                    <a:lumMod val="75000"/>
                    <a:lumOff val="25000"/>
                  </a:schemeClr>
                </a:solidFill>
                <a:effectLst/>
                <a:uLnTx/>
                <a:uFillTx/>
                <a:latin typeface="+mj-lt"/>
                <a:ea typeface="Tahoma" pitchFamily="34" charset="0"/>
                <a:cs typeface="Tahoma" pitchFamily="34" charset="0"/>
              </a:rPr>
              <a:t> τη Δημόσια Διοίκηση </a:t>
            </a:r>
            <a:endPara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384607201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Over the Top Players</a:t>
            </a:r>
            <a:r>
              <a:rPr lang="el-GR" sz="2200" dirty="0" smtClean="0">
                <a:solidFill>
                  <a:schemeClr val="accent1">
                    <a:lumMod val="75000"/>
                  </a:schemeClr>
                </a:solidFill>
                <a:latin typeface="+mn-lt"/>
                <a:ea typeface="+mn-ea"/>
                <a:cs typeface="+mn-cs"/>
              </a:rPr>
              <a:t> </a:t>
            </a:r>
            <a:r>
              <a:rPr lang="en-US" sz="2200" dirty="0" err="1" smtClean="0">
                <a:solidFill>
                  <a:schemeClr val="accent1">
                    <a:lumMod val="75000"/>
                  </a:schemeClr>
                </a:solidFill>
                <a:latin typeface="+mn-lt"/>
                <a:ea typeface="+mn-ea"/>
                <a:cs typeface="+mn-cs"/>
              </a:rPr>
              <a:t>Vs</a:t>
            </a:r>
            <a:r>
              <a:rPr lang="el-GR" sz="2200" dirty="0" smtClean="0">
                <a:solidFill>
                  <a:schemeClr val="accent1">
                    <a:lumMod val="75000"/>
                  </a:schemeClr>
                </a:solidFill>
                <a:latin typeface="+mn-lt"/>
                <a:ea typeface="+mn-ea"/>
                <a:cs typeface="+mn-cs"/>
              </a:rPr>
              <a:t>.</a:t>
            </a:r>
            <a:r>
              <a:rPr lang="en-US" sz="2200" dirty="0" smtClean="0">
                <a:solidFill>
                  <a:schemeClr val="accent1">
                    <a:lumMod val="75000"/>
                  </a:schemeClr>
                </a:solidFill>
                <a:latin typeface="+mn-lt"/>
                <a:ea typeface="+mn-ea"/>
                <a:cs typeface="+mn-cs"/>
              </a:rPr>
              <a:t> </a:t>
            </a:r>
            <a:r>
              <a:rPr lang="el-GR" sz="2200" dirty="0" smtClean="0">
                <a:solidFill>
                  <a:schemeClr val="accent1">
                    <a:lumMod val="75000"/>
                  </a:schemeClr>
                </a:solidFill>
                <a:latin typeface="+mn-lt"/>
                <a:ea typeface="+mn-ea"/>
                <a:cs typeface="+mn-cs"/>
              </a:rPr>
              <a:t>Πάροχοι Τηλεπικοινωνιών</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04800" y="914400"/>
            <a:ext cx="8458200" cy="2286000"/>
          </a:xfrm>
        </p:spPr>
        <p:txBody>
          <a:bodyPr>
            <a:normAutofit/>
          </a:bodyPr>
          <a:lstStyle/>
          <a:p>
            <a:r>
              <a:rPr lang="el-GR" dirty="0" smtClean="0"/>
              <a:t>Over the top players (ΟΤΤ):  προώθηση υπηρεσιών, όπως φωνητικής ή/και γραπτής επικοινωνία, πολυμεσικού περιεχομένου (π.χ. τηλεόραση, μουσική) και υπηρεσίες cloud (π.χ. υπολογιστική δύναμη και αποθήκευση) μέσω διαδικτύου και δίκτυα τρίτων.</a:t>
            </a:r>
          </a:p>
          <a:p>
            <a:r>
              <a:rPr lang="el-GR" dirty="0" smtClean="0"/>
              <a:t>Σημαντικότεροι διεθνείς παίκτες: Skype, Facebook, </a:t>
            </a:r>
            <a:r>
              <a:rPr lang="el-GR" dirty="0" err="1" smtClean="0"/>
              <a:t>WhatsApp</a:t>
            </a:r>
            <a:r>
              <a:rPr lang="el-GR" dirty="0" smtClean="0"/>
              <a:t>, </a:t>
            </a:r>
            <a:r>
              <a:rPr lang="el-GR" dirty="0" err="1" smtClean="0"/>
              <a:t>Viber</a:t>
            </a:r>
            <a:r>
              <a:rPr lang="el-GR" dirty="0" smtClean="0"/>
              <a:t> και Netflix.</a:t>
            </a:r>
          </a:p>
          <a:p>
            <a:r>
              <a:rPr lang="el-GR" dirty="0" smtClean="0"/>
              <a:t>Η πίεση  που ασκούν οι OTT μπορεί να αντιμετωπιστεί: π.χ., η Ισπανική </a:t>
            </a:r>
            <a:r>
              <a:rPr lang="el-GR" dirty="0" err="1" smtClean="0"/>
              <a:t>Telefonica</a:t>
            </a:r>
            <a:r>
              <a:rPr lang="el-GR" dirty="0" smtClean="0"/>
              <a:t> Digital σχεδιάζει την δραστηριοποίησή της και σε άλλες περιοχές (π.χ., Μ2Μ, ψηφιακή ασφάλεια και cloud computing), υπολογίζοντας έσοδα άνω των 6 εκ. δολαρίων μέχρι το 2015.</a:t>
            </a:r>
          </a:p>
        </p:txBody>
      </p:sp>
      <p:graphicFrame>
        <p:nvGraphicFramePr>
          <p:cNvPr id="4" name="Table 3"/>
          <p:cNvGraphicFramePr>
            <a:graphicFrameLocks noGrp="1"/>
          </p:cNvGraphicFramePr>
          <p:nvPr>
            <p:extLst>
              <p:ext uri="{D42A27DB-BD31-4B8C-83A1-F6EECF244321}">
                <p14:modId xmlns="" xmlns:p14="http://schemas.microsoft.com/office/powerpoint/2010/main" val="649128519"/>
              </p:ext>
            </p:extLst>
          </p:nvPr>
        </p:nvGraphicFramePr>
        <p:xfrm>
          <a:off x="1981200" y="2362200"/>
          <a:ext cx="5105399" cy="3657600"/>
        </p:xfrm>
        <a:graphic>
          <a:graphicData uri="http://schemas.openxmlformats.org/drawingml/2006/table">
            <a:tbl>
              <a:tblPr/>
              <a:tblGrid>
                <a:gridCol w="1753059"/>
                <a:gridCol w="1630037"/>
                <a:gridCol w="1722303"/>
              </a:tblGrid>
              <a:tr h="1219200">
                <a:tc>
                  <a:txBody>
                    <a:bodyPr/>
                    <a:lstStyle/>
                    <a:p>
                      <a:pPr algn="ctr" fontAlgn="b"/>
                      <a:r>
                        <a:rPr lang="en-US" sz="1200" b="0" i="0" u="none" strike="noStrike" dirty="0">
                          <a:solidFill>
                            <a:srgbClr val="000000"/>
                          </a:solidFill>
                          <a:effectLst/>
                          <a:latin typeface="Calibri"/>
                        </a:rPr>
                        <a:t> </a:t>
                      </a: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l" fontAlgn="b"/>
                      <a:r>
                        <a:rPr lang="en-US" sz="1200" b="0" i="0" u="none" strike="noStrike">
                          <a:solidFill>
                            <a:srgbClr val="000000"/>
                          </a:solidFill>
                          <a:effectLst/>
                          <a:latin typeface="Calibri"/>
                        </a:rPr>
                        <a:t> </a:t>
                      </a:r>
                    </a:p>
                  </a:txBody>
                  <a:tcPr marL="0" marR="0" marT="0" marB="0">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l" fontAlgn="b"/>
                      <a:r>
                        <a:rPr lang="en-US" sz="1200" b="0" i="0" u="none" strike="noStrike" dirty="0">
                          <a:solidFill>
                            <a:srgbClr val="000000"/>
                          </a:solidFill>
                          <a:effectLst/>
                          <a:latin typeface="Calibri"/>
                        </a:rPr>
                        <a:t> </a:t>
                      </a:r>
                    </a:p>
                  </a:txBody>
                  <a:tcPr marL="0" marR="0" marT="0" marB="0">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r>
              <a:tr h="1219200">
                <a:tc>
                  <a:txBody>
                    <a:bodyPr/>
                    <a:lstStyle/>
                    <a:p>
                      <a:pPr algn="l" fontAlgn="b"/>
                      <a:r>
                        <a:rPr lang="en-US" sz="1200" b="0" i="0" u="none" strike="noStrike">
                          <a:solidFill>
                            <a:srgbClr val="000000"/>
                          </a:solidFill>
                          <a:effectLst/>
                          <a:latin typeface="Calibri"/>
                        </a:rPr>
                        <a:t> </a:t>
                      </a:r>
                    </a:p>
                  </a:txBody>
                  <a:tcPr marL="0" marR="0" marT="0" marB="0">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l" fontAlgn="b"/>
                      <a:r>
                        <a:rPr lang="en-US" sz="1200" b="0" i="0" u="none" strike="noStrike">
                          <a:solidFill>
                            <a:srgbClr val="000000"/>
                          </a:solidFill>
                          <a:effectLst/>
                          <a:latin typeface="Calibri"/>
                        </a:rPr>
                        <a:t> </a:t>
                      </a:r>
                    </a:p>
                  </a:txBody>
                  <a:tcPr marL="0" marR="0" marT="0" marB="0">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ctr" fontAlgn="b"/>
                      <a:r>
                        <a:rPr lang="en-US" sz="1200" b="0" i="0" u="none" strike="noStrike" dirty="0">
                          <a:solidFill>
                            <a:srgbClr val="000000"/>
                          </a:solidFill>
                          <a:effectLst/>
                          <a:latin typeface="Calibri"/>
                        </a:rPr>
                        <a:t> </a:t>
                      </a: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r>
              <a:tr h="1219200">
                <a:tc>
                  <a:txBody>
                    <a:bodyPr/>
                    <a:lstStyle/>
                    <a:p>
                      <a:pPr algn="ctr" fontAlgn="b"/>
                      <a:r>
                        <a:rPr lang="en-US" sz="1200" b="0" i="0" u="none" strike="noStrike" dirty="0">
                          <a:solidFill>
                            <a:srgbClr val="000000"/>
                          </a:solidFill>
                          <a:effectLst/>
                          <a:latin typeface="Calibri"/>
                        </a:rPr>
                        <a:t> </a:t>
                      </a: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ctr" fontAlgn="b"/>
                      <a:r>
                        <a:rPr lang="en-US" sz="1200" b="0" i="0" u="none" strike="noStrike">
                          <a:solidFill>
                            <a:srgbClr val="000000"/>
                          </a:solidFill>
                          <a:effectLst/>
                          <a:latin typeface="Calibri"/>
                        </a:rPr>
                        <a:t> </a:t>
                      </a: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c>
                  <a:txBody>
                    <a:bodyPr/>
                    <a:lstStyle/>
                    <a:p>
                      <a:pPr algn="ctr" fontAlgn="b"/>
                      <a:r>
                        <a:rPr lang="en-US" sz="1200" b="0" i="0" u="none" strike="noStrike" dirty="0">
                          <a:solidFill>
                            <a:srgbClr val="000000"/>
                          </a:solidFill>
                          <a:effectLst/>
                          <a:latin typeface="Calibri"/>
                        </a:rPr>
                        <a:t> </a:t>
                      </a:r>
                    </a:p>
                  </a:txBody>
                  <a:tcPr marL="0" marR="0" marT="0" marB="0" anchor="b">
                    <a:lnL w="25400" cap="flat" cmpd="dbl" algn="ctr">
                      <a:solidFill>
                        <a:srgbClr val="FFFFFF"/>
                      </a:solidFill>
                      <a:prstDash val="solid"/>
                      <a:round/>
                      <a:headEnd type="none" w="med" len="med"/>
                      <a:tailEnd type="none" w="med" len="med"/>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25400" cap="flat" cmpd="dbl" algn="ctr">
                      <a:solidFill>
                        <a:srgbClr val="FFFFFF"/>
                      </a:solidFill>
                      <a:prstDash val="solid"/>
                      <a:round/>
                      <a:headEnd type="none" w="med" len="med"/>
                      <a:tailEnd type="none" w="med" len="med"/>
                    </a:lnB>
                    <a:solidFill>
                      <a:srgbClr val="EEECE1"/>
                    </a:solidFill>
                  </a:tcPr>
                </a:tc>
              </a:tr>
            </a:tbl>
          </a:graphicData>
        </a:graphic>
      </p:graphicFrame>
      <p:sp>
        <p:nvSpPr>
          <p:cNvPr id="8" name="TextBox 7"/>
          <p:cNvSpPr txBox="1"/>
          <p:nvPr/>
        </p:nvSpPr>
        <p:spPr>
          <a:xfrm>
            <a:off x="3962400" y="2590800"/>
            <a:ext cx="1219200" cy="838200"/>
          </a:xfrm>
          <a:prstGeom prst="rect">
            <a:avLst/>
          </a:prstGeom>
          <a:solidFill>
            <a:schemeClr val="bg1">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solidFill>
                  <a:srgbClr val="FFFFFF"/>
                </a:solidFill>
              </a:rPr>
              <a:t>Φωνή</a:t>
            </a:r>
          </a:p>
          <a:p>
            <a:pPr algn="ctr"/>
            <a:r>
              <a:rPr lang="el-GR" sz="1200" b="0" dirty="0">
                <a:solidFill>
                  <a:srgbClr val="FFFFFF"/>
                </a:solidFill>
              </a:rPr>
              <a:t>να</a:t>
            </a:r>
            <a:r>
              <a:rPr lang="el-GR" sz="1200" b="0" baseline="0" dirty="0">
                <a:solidFill>
                  <a:srgbClr val="FFFFFF"/>
                </a:solidFill>
              </a:rPr>
              <a:t> διατηρήσουν το χώρο τους</a:t>
            </a:r>
            <a:endParaRPr lang="en-US" sz="1200" b="0" dirty="0">
              <a:solidFill>
                <a:srgbClr val="FFFFFF"/>
              </a:solidFill>
            </a:endParaRPr>
          </a:p>
        </p:txBody>
      </p:sp>
      <p:sp>
        <p:nvSpPr>
          <p:cNvPr id="9" name="TextBox 8"/>
          <p:cNvSpPr txBox="1"/>
          <p:nvPr/>
        </p:nvSpPr>
        <p:spPr>
          <a:xfrm>
            <a:off x="2286000" y="3810000"/>
            <a:ext cx="1224000" cy="814917"/>
          </a:xfrm>
          <a:prstGeom prst="rect">
            <a:avLst/>
          </a:prstGeom>
          <a:solidFill>
            <a:schemeClr val="bg1">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SMS</a:t>
            </a:r>
            <a:endParaRPr lang="el-GR" sz="1200" b="1" dirty="0">
              <a:solidFill>
                <a:srgbClr val="FFFFFF"/>
              </a:solidFill>
            </a:endParaRPr>
          </a:p>
          <a:p>
            <a:pPr algn="ctr"/>
            <a:r>
              <a:rPr lang="el-GR" sz="1200" b="0" dirty="0">
                <a:solidFill>
                  <a:srgbClr val="FFFFFF"/>
                </a:solidFill>
              </a:rPr>
              <a:t>να σχεδιάσουν την υποχώρησή τους</a:t>
            </a:r>
            <a:endParaRPr lang="en-US" sz="1200" b="0" dirty="0">
              <a:solidFill>
                <a:srgbClr val="FFFFFF"/>
              </a:solidFill>
            </a:endParaRPr>
          </a:p>
        </p:txBody>
      </p:sp>
      <p:sp>
        <p:nvSpPr>
          <p:cNvPr id="10" name="TextBox 9"/>
          <p:cNvSpPr txBox="1"/>
          <p:nvPr/>
        </p:nvSpPr>
        <p:spPr>
          <a:xfrm>
            <a:off x="3962400" y="4495800"/>
            <a:ext cx="1224000" cy="751417"/>
          </a:xfrm>
          <a:prstGeom prst="rect">
            <a:avLst/>
          </a:prstGeom>
          <a:solidFill>
            <a:schemeClr val="bg1">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rgbClr val="FFFFFF"/>
                </a:solidFill>
              </a:rPr>
              <a:t>Cloud</a:t>
            </a:r>
            <a:endParaRPr lang="el-GR" sz="1200" b="1" dirty="0">
              <a:solidFill>
                <a:srgbClr val="FFFFFF"/>
              </a:solidFill>
            </a:endParaRPr>
          </a:p>
          <a:p>
            <a:pPr algn="ctr"/>
            <a:r>
              <a:rPr lang="el-GR" sz="1200" b="0" dirty="0">
                <a:solidFill>
                  <a:srgbClr val="FFFFFF"/>
                </a:solidFill>
              </a:rPr>
              <a:t>να προετοιμαστούν</a:t>
            </a:r>
            <a:endParaRPr lang="en-US" sz="1200" b="0" dirty="0">
              <a:solidFill>
                <a:srgbClr val="FFFFFF"/>
              </a:solidFill>
            </a:endParaRPr>
          </a:p>
        </p:txBody>
      </p:sp>
      <p:sp>
        <p:nvSpPr>
          <p:cNvPr id="11" name="TextBox 10"/>
          <p:cNvSpPr txBox="1"/>
          <p:nvPr/>
        </p:nvSpPr>
        <p:spPr>
          <a:xfrm>
            <a:off x="5638800" y="5029200"/>
            <a:ext cx="1224000" cy="864000"/>
          </a:xfrm>
          <a:prstGeom prst="rect">
            <a:avLst/>
          </a:prstGeom>
          <a:solidFill>
            <a:schemeClr val="bg1">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solidFill>
                  <a:schemeClr val="bg1"/>
                </a:solidFill>
              </a:rPr>
              <a:t>Πολυμεσικό Περιεχόμενο</a:t>
            </a:r>
          </a:p>
          <a:p>
            <a:pPr algn="ctr"/>
            <a:r>
              <a:rPr lang="el-GR" sz="1200" b="0" dirty="0">
                <a:solidFill>
                  <a:schemeClr val="bg1"/>
                </a:solidFill>
              </a:rPr>
              <a:t>να το</a:t>
            </a:r>
            <a:r>
              <a:rPr lang="el-GR" sz="1200" b="0" baseline="0" dirty="0">
                <a:solidFill>
                  <a:schemeClr val="bg1"/>
                </a:solidFill>
              </a:rPr>
              <a:t> </a:t>
            </a:r>
            <a:r>
              <a:rPr lang="el-GR" sz="1200" b="0" baseline="0" dirty="0" err="1">
                <a:solidFill>
                  <a:schemeClr val="bg1"/>
                </a:solidFill>
              </a:rPr>
              <a:t>εναγκαλιστούν</a:t>
            </a:r>
            <a:endParaRPr lang="en-US" sz="1200" b="0" dirty="0">
              <a:solidFill>
                <a:schemeClr val="bg1"/>
              </a:solidFill>
            </a:endParaRPr>
          </a:p>
        </p:txBody>
      </p:sp>
      <p:sp>
        <p:nvSpPr>
          <p:cNvPr id="12" name="TextBox 11"/>
          <p:cNvSpPr txBox="1"/>
          <p:nvPr/>
        </p:nvSpPr>
        <p:spPr>
          <a:xfrm>
            <a:off x="5638800" y="2590800"/>
            <a:ext cx="1224000" cy="838200"/>
          </a:xfrm>
          <a:prstGeom prst="rect">
            <a:avLst/>
          </a:prstGeom>
          <a:solidFill>
            <a:schemeClr val="bg1">
              <a:lumMod val="5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solidFill>
                  <a:schemeClr val="bg1"/>
                </a:solidFill>
              </a:rPr>
              <a:t>Πολυμεσικό Περιεχόμενο</a:t>
            </a:r>
          </a:p>
          <a:p>
            <a:pPr algn="ctr"/>
            <a:r>
              <a:rPr lang="el-GR" sz="1200" b="0" dirty="0">
                <a:solidFill>
                  <a:schemeClr val="bg1"/>
                </a:solidFill>
              </a:rPr>
              <a:t>να το</a:t>
            </a:r>
            <a:r>
              <a:rPr lang="el-GR" sz="1200" b="0" baseline="0" dirty="0">
                <a:solidFill>
                  <a:schemeClr val="bg1"/>
                </a:solidFill>
              </a:rPr>
              <a:t> </a:t>
            </a:r>
            <a:r>
              <a:rPr lang="el-GR" sz="1200" b="0" baseline="0" dirty="0" err="1">
                <a:solidFill>
                  <a:schemeClr val="bg1"/>
                </a:solidFill>
              </a:rPr>
              <a:t>εναγκαλιστούν</a:t>
            </a:r>
            <a:endParaRPr lang="en-US" sz="1200" b="0" dirty="0">
              <a:solidFill>
                <a:schemeClr val="bg1"/>
              </a:solidFill>
            </a:endParaRPr>
          </a:p>
        </p:txBody>
      </p:sp>
      <p:cxnSp>
        <p:nvCxnSpPr>
          <p:cNvPr id="13" name="Straight Connector 12"/>
          <p:cNvCxnSpPr/>
          <p:nvPr/>
        </p:nvCxnSpPr>
        <p:spPr>
          <a:xfrm>
            <a:off x="1981200" y="6157384"/>
            <a:ext cx="5105400" cy="14816"/>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828800" y="2362200"/>
            <a:ext cx="0" cy="3657600"/>
          </a:xfrm>
          <a:prstGeom prst="line">
            <a:avLst/>
          </a:prstGeom>
          <a:ln>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7" name="Text Box 37"/>
          <p:cNvSpPr txBox="1"/>
          <p:nvPr/>
        </p:nvSpPr>
        <p:spPr>
          <a:xfrm rot="16200000">
            <a:off x="228600" y="3810000"/>
            <a:ext cx="2286000" cy="457200"/>
          </a:xfrm>
          <a:prstGeom prst="rect">
            <a:avLst/>
          </a:prstGeom>
          <a:no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200" dirty="0">
                <a:effectLst/>
                <a:latin typeface="Calibri"/>
                <a:ea typeface="ＭＳ 明朝"/>
                <a:cs typeface="Times New Roman"/>
              </a:rPr>
              <a:t>Αντίκτυπο</a:t>
            </a:r>
            <a:endParaRPr lang="en-US" sz="1200" dirty="0">
              <a:effectLst/>
              <a:ea typeface="ＭＳ 明朝"/>
              <a:cs typeface="Times New Roman"/>
            </a:endParaRPr>
          </a:p>
          <a:p>
            <a:pPr algn="ctr">
              <a:spcAft>
                <a:spcPts val="0"/>
              </a:spcAft>
            </a:pPr>
            <a:r>
              <a:rPr lang="el-GR" sz="1200" dirty="0">
                <a:effectLst/>
                <a:latin typeface="Calibri"/>
                <a:ea typeface="ＭＳ 明朝"/>
                <a:cs typeface="Times New Roman"/>
              </a:rPr>
              <a:t>(οικονομικό και στρατηγικό)</a:t>
            </a:r>
            <a:endParaRPr lang="en-US" sz="1200" dirty="0">
              <a:effectLst/>
              <a:ea typeface="ＭＳ 明朝"/>
              <a:cs typeface="Times New Roman"/>
            </a:endParaRPr>
          </a:p>
        </p:txBody>
      </p:sp>
      <p:sp>
        <p:nvSpPr>
          <p:cNvPr id="18" name="Text Box 39"/>
          <p:cNvSpPr txBox="1"/>
          <p:nvPr/>
        </p:nvSpPr>
        <p:spPr>
          <a:xfrm>
            <a:off x="3581400" y="5943600"/>
            <a:ext cx="2286000" cy="457200"/>
          </a:xfrm>
          <a:prstGeom prst="rect">
            <a:avLst/>
          </a:prstGeom>
          <a:no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200" dirty="0">
                <a:effectLst/>
                <a:latin typeface="Calibri"/>
                <a:ea typeface="ＭＳ 明朝"/>
                <a:cs typeface="Times New Roman"/>
              </a:rPr>
              <a:t>Επιρροή των παρόχων</a:t>
            </a:r>
            <a:endParaRPr lang="en-US" sz="1200" dirty="0">
              <a:effectLst/>
              <a:ea typeface="ＭＳ 明朝"/>
              <a:cs typeface="Times New Roman"/>
            </a:endParaRPr>
          </a:p>
        </p:txBody>
      </p:sp>
      <p:sp>
        <p:nvSpPr>
          <p:cNvPr id="19" name="Text Box 39"/>
          <p:cNvSpPr txBox="1"/>
          <p:nvPr/>
        </p:nvSpPr>
        <p:spPr>
          <a:xfrm>
            <a:off x="6705600" y="2819400"/>
            <a:ext cx="1447800" cy="381000"/>
          </a:xfrm>
          <a:prstGeom prst="rect">
            <a:avLst/>
          </a:prstGeom>
          <a:no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200" dirty="0" smtClean="0">
                <a:effectLst/>
                <a:latin typeface="Calibri"/>
                <a:ea typeface="ＭＳ 明朝"/>
                <a:cs typeface="Times New Roman"/>
              </a:rPr>
              <a:t>μακροπρόθεσμα</a:t>
            </a:r>
            <a:endParaRPr lang="en-US" sz="1200" dirty="0">
              <a:effectLst/>
              <a:ea typeface="ＭＳ 明朝"/>
              <a:cs typeface="Times New Roman"/>
            </a:endParaRPr>
          </a:p>
        </p:txBody>
      </p:sp>
      <p:sp>
        <p:nvSpPr>
          <p:cNvPr id="20" name="Text Box 39"/>
          <p:cNvSpPr txBox="1"/>
          <p:nvPr/>
        </p:nvSpPr>
        <p:spPr>
          <a:xfrm>
            <a:off x="6705600" y="5257800"/>
            <a:ext cx="1447800" cy="381000"/>
          </a:xfrm>
          <a:prstGeom prst="rect">
            <a:avLst/>
          </a:prstGeom>
          <a:no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1200" dirty="0" smtClean="0">
                <a:effectLst/>
                <a:latin typeface="Calibri"/>
                <a:ea typeface="ＭＳ 明朝"/>
                <a:cs typeface="Times New Roman"/>
              </a:rPr>
              <a:t>μεσοπρόθεσμα</a:t>
            </a:r>
            <a:endParaRPr lang="en-US" sz="1200" dirty="0">
              <a:effectLst/>
              <a:ea typeface="ＭＳ 明朝"/>
              <a:cs typeface="Times New Roman"/>
            </a:endParaRPr>
          </a:p>
        </p:txBody>
      </p:sp>
    </p:spTree>
    <p:extLst>
      <p:ext uri="{BB962C8B-B14F-4D97-AF65-F5344CB8AC3E}">
        <p14:creationId xmlns="" xmlns:p14="http://schemas.microsoft.com/office/powerpoint/2010/main" val="106936074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Over the Top Players</a:t>
            </a:r>
            <a:r>
              <a:rPr lang="el-GR" sz="2200" dirty="0" smtClean="0">
                <a:solidFill>
                  <a:schemeClr val="accent1">
                    <a:lumMod val="75000"/>
                  </a:schemeClr>
                </a:solidFill>
                <a:latin typeface="+mn-lt"/>
                <a:ea typeface="+mn-ea"/>
                <a:cs typeface="+mn-cs"/>
              </a:rPr>
              <a:t> </a:t>
            </a:r>
            <a:r>
              <a:rPr lang="en-US" sz="2200" dirty="0" err="1" smtClean="0">
                <a:solidFill>
                  <a:schemeClr val="accent1">
                    <a:lumMod val="75000"/>
                  </a:schemeClr>
                </a:solidFill>
                <a:latin typeface="+mn-lt"/>
                <a:ea typeface="+mn-ea"/>
                <a:cs typeface="+mn-cs"/>
              </a:rPr>
              <a:t>Vs</a:t>
            </a:r>
            <a:r>
              <a:rPr lang="el-GR" sz="2200" dirty="0" smtClean="0">
                <a:solidFill>
                  <a:schemeClr val="accent1">
                    <a:lumMod val="75000"/>
                  </a:schemeClr>
                </a:solidFill>
                <a:latin typeface="+mn-lt"/>
                <a:ea typeface="+mn-ea"/>
                <a:cs typeface="+mn-cs"/>
              </a:rPr>
              <a:t>.</a:t>
            </a:r>
            <a:r>
              <a:rPr lang="en-US" sz="2200" dirty="0" smtClean="0">
                <a:solidFill>
                  <a:schemeClr val="accent1">
                    <a:lumMod val="75000"/>
                  </a:schemeClr>
                </a:solidFill>
                <a:latin typeface="+mn-lt"/>
                <a:ea typeface="+mn-ea"/>
                <a:cs typeface="+mn-cs"/>
              </a:rPr>
              <a:t> </a:t>
            </a:r>
            <a:r>
              <a:rPr lang="el-GR" sz="2200" dirty="0" smtClean="0">
                <a:solidFill>
                  <a:schemeClr val="accent1">
                    <a:lumMod val="75000"/>
                  </a:schemeClr>
                </a:solidFill>
                <a:latin typeface="+mn-lt"/>
                <a:ea typeface="+mn-ea"/>
                <a:cs typeface="+mn-cs"/>
              </a:rPr>
              <a:t>Πάροχοι Τηλεπικοινωνιών</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5486400" y="1219200"/>
            <a:ext cx="3429000" cy="3810000"/>
          </a:xfrm>
        </p:spPr>
        <p:txBody>
          <a:bodyPr>
            <a:noAutofit/>
          </a:bodyPr>
          <a:lstStyle/>
          <a:p>
            <a:endParaRPr lang="el-GR" sz="1200" dirty="0" smtClean="0"/>
          </a:p>
          <a:p>
            <a:r>
              <a:rPr lang="el-GR" sz="1200" dirty="0" smtClean="0"/>
              <a:t>Google: 92% του μεριδίου της αγοράς μηχανών αναζήτησης στην Ευρώπη, </a:t>
            </a:r>
          </a:p>
          <a:p>
            <a:r>
              <a:rPr lang="el-GR" sz="1200" dirty="0" smtClean="0"/>
              <a:t>Facebook: 48% της αγοράς των ψηφιακών κοινωνικών δικτύων, </a:t>
            </a:r>
          </a:p>
          <a:p>
            <a:r>
              <a:rPr lang="el-GR" sz="1200" dirty="0" smtClean="0"/>
              <a:t>YouTube : 58% της αγοράς του online video. </a:t>
            </a:r>
          </a:p>
          <a:p>
            <a:r>
              <a:rPr lang="el-GR" sz="1200" dirty="0" smtClean="0"/>
              <a:t>iTunes: 63% της παγκόσμιας αγοράς μουσικής</a:t>
            </a:r>
          </a:p>
          <a:p>
            <a:pPr marL="0" indent="0">
              <a:buNone/>
            </a:pPr>
            <a:endParaRPr lang="el-GR" sz="1200" dirty="0" smtClean="0"/>
          </a:p>
          <a:p>
            <a:pPr marL="0" indent="0">
              <a:buNone/>
            </a:pPr>
            <a:r>
              <a:rPr lang="el-GR" sz="1200" dirty="0" smtClean="0"/>
              <a:t>Η Google, η Yahoo, το YouTube, το Skype, Viber, το Facebook και το iTunes είναι αμερικάνικες εταιρείες χωρίς ιδιαίτερη συνεισφορά σε δημόσια έσοδα, σε θέσεις εργασίας και στην εγχώρια οικονομία.  </a:t>
            </a:r>
          </a:p>
        </p:txBody>
      </p:sp>
      <p:sp>
        <p:nvSpPr>
          <p:cNvPr id="16" name="Content Placeholder 2"/>
          <p:cNvSpPr txBox="1">
            <a:spLocks/>
          </p:cNvSpPr>
          <p:nvPr/>
        </p:nvSpPr>
        <p:spPr>
          <a:xfrm>
            <a:off x="1371600" y="990600"/>
            <a:ext cx="4191000" cy="3962400"/>
          </a:xfrm>
          <a:prstGeom prst="rect">
            <a:avLst/>
          </a:prstGeom>
        </p:spPr>
        <p:txBody>
          <a:bodyPr vert="horz" lIns="91440" tIns="45720" rIns="91440" bIns="45720" rtlCol="0">
            <a:noAutofit/>
          </a:bodyPr>
          <a:lstStyle/>
          <a:p>
            <a:pPr marL="182880" lvl="0" indent="-182880">
              <a:lnSpc>
                <a:spcPct val="150000"/>
              </a:lnSpc>
              <a:buClr>
                <a:srgbClr val="0070C0"/>
              </a:buClr>
            </a:pPr>
            <a:endParaRPr lang="el-GR" sz="1200" b="1" dirty="0" smtClean="0">
              <a:solidFill>
                <a:schemeClr val="tx1">
                  <a:lumMod val="75000"/>
                  <a:lumOff val="25000"/>
                </a:schemeClr>
              </a:solidFill>
              <a:latin typeface="+mj-lt"/>
            </a:endParaRPr>
          </a:p>
          <a:p>
            <a:pPr marL="182880" lvl="0" indent="-182880">
              <a:lnSpc>
                <a:spcPct val="150000"/>
              </a:lnSpc>
              <a:buClr>
                <a:srgbClr val="0070C0"/>
              </a:buClr>
            </a:pPr>
            <a:endParaRPr lang="el-GR" sz="1200" b="1" dirty="0" smtClean="0">
              <a:solidFill>
                <a:schemeClr val="tx1">
                  <a:lumMod val="75000"/>
                  <a:lumOff val="25000"/>
                </a:schemeClr>
              </a:solidFill>
              <a:latin typeface="+mj-lt"/>
            </a:endParaRPr>
          </a:p>
          <a:p>
            <a:pPr marL="182880" lvl="0" indent="-182880">
              <a:lnSpc>
                <a:spcPct val="150000"/>
              </a:lnSpc>
              <a:buClr>
                <a:srgbClr val="0070C0"/>
              </a:buClr>
              <a:buFont typeface="Arial" pitchFamily="34" charset="0"/>
              <a:buChar char="•"/>
            </a:pPr>
            <a:r>
              <a:rPr lang="el-GR" sz="1200" b="1" dirty="0" smtClean="0">
                <a:solidFill>
                  <a:schemeClr val="tx1">
                    <a:lumMod val="75000"/>
                    <a:lumOff val="25000"/>
                  </a:schemeClr>
                </a:solidFill>
                <a:latin typeface="+mj-lt"/>
              </a:rPr>
              <a:t>&gt; 100 πάροχοι στην ευρωπαϊκή αγορά για 150 εκ. νοικοκυριά. </a:t>
            </a:r>
          </a:p>
          <a:p>
            <a:pPr marL="182880" lvl="0" indent="-182880">
              <a:lnSpc>
                <a:spcPct val="150000"/>
              </a:lnSpc>
              <a:buClr>
                <a:srgbClr val="0070C0"/>
              </a:buClr>
              <a:buFont typeface="Arial" pitchFamily="34" charset="0"/>
              <a:buChar char="•"/>
            </a:pPr>
            <a:r>
              <a:rPr lang="el-GR" sz="1200" b="1" dirty="0" smtClean="0">
                <a:solidFill>
                  <a:schemeClr val="tx1">
                    <a:lumMod val="75000"/>
                    <a:lumOff val="25000"/>
                  </a:schemeClr>
                </a:solidFill>
                <a:latin typeface="+mj-lt"/>
              </a:rPr>
              <a:t>ρυθμιζόμενες αγορές για διασφάλιση του ανταγωνισμού</a:t>
            </a:r>
          </a:p>
          <a:p>
            <a:pPr marL="182880" lvl="0" indent="-182880">
              <a:lnSpc>
                <a:spcPct val="150000"/>
              </a:lnSpc>
              <a:buClr>
                <a:srgbClr val="0070C0"/>
              </a:buClr>
              <a:buFont typeface="Arial" pitchFamily="34" charset="0"/>
              <a:buChar char="•"/>
            </a:pPr>
            <a:endParaRPr kumimoji="0" lang="el-GR" sz="12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lvl="0">
              <a:lnSpc>
                <a:spcPct val="150000"/>
              </a:lnSpc>
              <a:buClr>
                <a:srgbClr val="0070C0"/>
              </a:buClr>
            </a:pPr>
            <a:endParaRPr lang="el-GR" sz="1200" b="1" dirty="0" smtClean="0">
              <a:solidFill>
                <a:schemeClr val="tx1">
                  <a:lumMod val="75000"/>
                  <a:lumOff val="25000"/>
                </a:schemeClr>
              </a:solidFill>
              <a:latin typeface="+mj-lt"/>
            </a:endParaRPr>
          </a:p>
          <a:p>
            <a:pPr lvl="0">
              <a:lnSpc>
                <a:spcPct val="150000"/>
              </a:lnSpc>
              <a:buClr>
                <a:srgbClr val="0070C0"/>
              </a:buClr>
            </a:pPr>
            <a:endParaRPr lang="el-GR" sz="1200" b="1" dirty="0" smtClean="0">
              <a:solidFill>
                <a:schemeClr val="tx1">
                  <a:lumMod val="75000"/>
                  <a:lumOff val="25000"/>
                </a:schemeClr>
              </a:solidFill>
              <a:latin typeface="+mj-lt"/>
            </a:endParaRPr>
          </a:p>
          <a:p>
            <a:pPr lvl="0">
              <a:lnSpc>
                <a:spcPct val="150000"/>
              </a:lnSpc>
              <a:buClr>
                <a:srgbClr val="0070C0"/>
              </a:buClr>
            </a:pPr>
            <a:endParaRPr lang="el-GR" sz="1200" b="1" dirty="0" smtClean="0">
              <a:solidFill>
                <a:schemeClr val="tx1">
                  <a:lumMod val="75000"/>
                  <a:lumOff val="25000"/>
                </a:schemeClr>
              </a:solidFill>
              <a:latin typeface="+mj-lt"/>
            </a:endParaRPr>
          </a:p>
          <a:p>
            <a:pPr lvl="0">
              <a:lnSpc>
                <a:spcPct val="150000"/>
              </a:lnSpc>
              <a:buClr>
                <a:srgbClr val="0070C0"/>
              </a:buClr>
            </a:pPr>
            <a:r>
              <a:rPr lang="el-GR" sz="1200" b="1" dirty="0" smtClean="0">
                <a:solidFill>
                  <a:schemeClr val="tx1">
                    <a:lumMod val="75000"/>
                    <a:lumOff val="25000"/>
                  </a:schemeClr>
                </a:solidFill>
                <a:latin typeface="+mj-lt"/>
              </a:rPr>
              <a:t>Οι πάροχοι είναι ευρωπαϊκές εταιρείες με σημαντική συνεισφορά στην ευρωπαϊκή οικονομία:</a:t>
            </a:r>
          </a:p>
          <a:p>
            <a:pPr marL="182880" lvl="0" indent="-182880">
              <a:lnSpc>
                <a:spcPct val="150000"/>
              </a:lnSpc>
              <a:buClr>
                <a:srgbClr val="0070C0"/>
              </a:buClr>
              <a:buFont typeface="Arial" pitchFamily="34" charset="0"/>
              <a:buChar char="•"/>
            </a:pPr>
            <a:r>
              <a:rPr lang="el-GR" sz="1200" b="1" dirty="0" smtClean="0">
                <a:solidFill>
                  <a:schemeClr val="tx1">
                    <a:lumMod val="75000"/>
                    <a:lumOff val="25000"/>
                  </a:schemeClr>
                </a:solidFill>
                <a:latin typeface="+mj-lt"/>
              </a:rPr>
              <a:t>€335 δισ. στο ευρωπαϊκό ΑΕΠ  και 230 χιλ. θέσεις εργασίας μόνο από τους παρόχους (</a:t>
            </a:r>
            <a:r>
              <a:rPr lang="en-GB" sz="1200" b="1" dirty="0" smtClean="0">
                <a:solidFill>
                  <a:schemeClr val="tx1">
                    <a:lumMod val="75000"/>
                    <a:lumOff val="25000"/>
                  </a:schemeClr>
                </a:solidFill>
                <a:latin typeface="+mj-lt"/>
              </a:rPr>
              <a:t>GSMA 2013)</a:t>
            </a:r>
            <a:endParaRPr lang="el-GR" sz="1200" b="1" dirty="0" smtClean="0">
              <a:solidFill>
                <a:schemeClr val="tx1">
                  <a:lumMod val="75000"/>
                  <a:lumOff val="25000"/>
                </a:schemeClr>
              </a:solidFill>
              <a:latin typeface="+mj-lt"/>
            </a:endParaRPr>
          </a:p>
          <a:p>
            <a:pPr marL="182880" lvl="0" indent="-182880">
              <a:lnSpc>
                <a:spcPct val="150000"/>
              </a:lnSpc>
              <a:buClr>
                <a:srgbClr val="0070C0"/>
              </a:buClr>
              <a:buFont typeface="Arial" pitchFamily="34" charset="0"/>
              <a:buChar char="•"/>
            </a:pPr>
            <a:r>
              <a:rPr lang="el-GR" sz="1200" b="1" dirty="0" smtClean="0">
                <a:solidFill>
                  <a:schemeClr val="tx1">
                    <a:lumMod val="75000"/>
                    <a:lumOff val="25000"/>
                  </a:schemeClr>
                </a:solidFill>
                <a:latin typeface="+mj-lt"/>
              </a:rPr>
              <a:t>συνεισφορά σε δημόσια έσοδα €53 δισ. </a:t>
            </a:r>
            <a:r>
              <a:rPr lang="el-GR" sz="1200" b="1" dirty="0" smtClean="0">
                <a:solidFill>
                  <a:schemeClr val="tx1">
                    <a:lumMod val="75000"/>
                    <a:lumOff val="25000"/>
                  </a:schemeClr>
                </a:solidFill>
              </a:rPr>
              <a:t>(</a:t>
            </a:r>
            <a:r>
              <a:rPr lang="en-GB" sz="1200" b="1" dirty="0" smtClean="0">
                <a:solidFill>
                  <a:schemeClr val="tx1">
                    <a:lumMod val="75000"/>
                    <a:lumOff val="25000"/>
                  </a:schemeClr>
                </a:solidFill>
              </a:rPr>
              <a:t>GSMA 2013) </a:t>
            </a:r>
            <a:r>
              <a:rPr lang="el-GR" sz="1200" b="1" dirty="0" smtClean="0">
                <a:solidFill>
                  <a:schemeClr val="tx1">
                    <a:lumMod val="75000"/>
                    <a:lumOff val="25000"/>
                  </a:schemeClr>
                </a:solidFill>
              </a:rPr>
              <a:t>και </a:t>
            </a:r>
            <a:r>
              <a:rPr kumimoji="0" lang="el-GR" sz="12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€16,7</a:t>
            </a:r>
            <a:r>
              <a:rPr kumimoji="0" lang="el-GR" sz="12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δισ. για άδειες </a:t>
            </a:r>
            <a:r>
              <a:rPr kumimoji="0" lang="en-GB" sz="1200" b="1" i="0" u="none" strike="noStrike" kern="1200" cap="none" spc="0" normalizeH="0" noProof="0" dirty="0" smtClean="0">
                <a:ln>
                  <a:noFill/>
                </a:ln>
                <a:solidFill>
                  <a:schemeClr val="tx1">
                    <a:lumMod val="75000"/>
                    <a:lumOff val="25000"/>
                  </a:schemeClr>
                </a:solidFill>
                <a:effectLst/>
                <a:uLnTx/>
                <a:uFillTx/>
                <a:latin typeface="+mj-lt"/>
                <a:ea typeface="+mn-ea"/>
                <a:cs typeface="+mn-cs"/>
              </a:rPr>
              <a:t>4G</a:t>
            </a:r>
            <a:r>
              <a:rPr kumimoji="0" lang="en-CA" sz="12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a:t>
            </a:r>
            <a:r>
              <a:rPr kumimoji="0" lang="el-GR" sz="1200" b="1" i="0" u="none" strike="noStrike" kern="1200" cap="none" spc="0" normalizeH="0" noProof="0" dirty="0" smtClean="0">
                <a:ln>
                  <a:noFill/>
                </a:ln>
                <a:solidFill>
                  <a:schemeClr val="tx1">
                    <a:lumMod val="75000"/>
                    <a:lumOff val="25000"/>
                  </a:schemeClr>
                </a:solidFill>
                <a:effectLst/>
                <a:uLnTx/>
                <a:uFillTx/>
                <a:latin typeface="+mj-lt"/>
                <a:ea typeface="+mn-ea"/>
                <a:cs typeface="+mn-cs"/>
              </a:rPr>
              <a:t>μόνο </a:t>
            </a:r>
            <a:r>
              <a:rPr lang="el-GR" sz="1200" b="1" dirty="0" smtClean="0">
                <a:solidFill>
                  <a:schemeClr val="tx1">
                    <a:lumMod val="75000"/>
                    <a:lumOff val="25000"/>
                  </a:schemeClr>
                </a:solidFill>
                <a:latin typeface="+mj-lt"/>
              </a:rPr>
              <a:t>σε Γερμανία, Γαλλία, Ιταλία, Μ. Βρετανία και Ισπανία </a:t>
            </a:r>
          </a:p>
          <a:p>
            <a:pPr marL="182880" lvl="0" indent="-182880">
              <a:lnSpc>
                <a:spcPct val="150000"/>
              </a:lnSpc>
              <a:buClr>
                <a:srgbClr val="0070C0"/>
              </a:buClr>
              <a:buFont typeface="Arial" pitchFamily="34" charset="0"/>
              <a:buChar char="•"/>
            </a:pPr>
            <a:r>
              <a:rPr kumimoji="0" lang="el-GR" sz="12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Ειδικοί</a:t>
            </a:r>
            <a:r>
              <a:rPr kumimoji="0" lang="el-GR" sz="1200" b="1" i="0" u="none" strike="noStrike" kern="1200" cap="none" spc="0" normalizeH="0" noProof="0" dirty="0" smtClean="0">
                <a:ln>
                  <a:noFill/>
                </a:ln>
                <a:solidFill>
                  <a:schemeClr val="tx1">
                    <a:lumMod val="75000"/>
                    <a:lumOff val="25000"/>
                  </a:schemeClr>
                </a:solidFill>
                <a:effectLst/>
                <a:uLnTx/>
                <a:uFillTx/>
                <a:latin typeface="+mj-lt"/>
                <a:ea typeface="+mn-ea"/>
                <a:cs typeface="+mn-cs"/>
              </a:rPr>
              <a:t> φόροι στις τηλεπικοινωνίες σε αρκετές χώρες (Γαλλία, Ισπανία, Ουγγαρία, κ.α.), με υψηλότερο συντελεστή στην Ελλάδα</a:t>
            </a:r>
            <a:endParaRPr kumimoji="0" lang="el-GR" sz="1200" b="1"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p:txBody>
      </p:sp>
      <p:sp>
        <p:nvSpPr>
          <p:cNvPr id="21" name="Rectangle 20"/>
          <p:cNvSpPr/>
          <p:nvPr/>
        </p:nvSpPr>
        <p:spPr>
          <a:xfrm>
            <a:off x="152400" y="16764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Επίπεδο ανταγωνισμού</a:t>
            </a:r>
            <a:endParaRPr lang="en-US" sz="1200" dirty="0"/>
          </a:p>
        </p:txBody>
      </p:sp>
      <p:sp>
        <p:nvSpPr>
          <p:cNvPr id="22" name="Rectangle 21"/>
          <p:cNvSpPr/>
          <p:nvPr/>
        </p:nvSpPr>
        <p:spPr>
          <a:xfrm>
            <a:off x="5486400" y="1143000"/>
            <a:ext cx="3200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1100" b="1" dirty="0" smtClean="0">
                <a:solidFill>
                  <a:schemeClr val="tx1"/>
                </a:solidFill>
              </a:rPr>
              <a:t>Over the top players (ΟΤΤ)</a:t>
            </a:r>
          </a:p>
        </p:txBody>
      </p:sp>
      <p:sp>
        <p:nvSpPr>
          <p:cNvPr id="23" name="Rectangle 22"/>
          <p:cNvSpPr/>
          <p:nvPr/>
        </p:nvSpPr>
        <p:spPr>
          <a:xfrm>
            <a:off x="1447800" y="1143000"/>
            <a:ext cx="31242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1100" b="1" dirty="0" smtClean="0">
                <a:solidFill>
                  <a:schemeClr val="tx1"/>
                </a:solidFill>
              </a:rPr>
              <a:t>Τηλεπικοινωνιακοί πάροχοι</a:t>
            </a:r>
          </a:p>
        </p:txBody>
      </p:sp>
      <p:sp>
        <p:nvSpPr>
          <p:cNvPr id="24" name="Rectangle 23"/>
          <p:cNvSpPr/>
          <p:nvPr/>
        </p:nvSpPr>
        <p:spPr>
          <a:xfrm>
            <a:off x="152400" y="3581400"/>
            <a:ext cx="1143000"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t>Συνεισφορά στην ευρωπαϊκή οικονομία</a:t>
            </a:r>
            <a:endParaRPr lang="en-US" sz="1200" dirty="0"/>
          </a:p>
        </p:txBody>
      </p:sp>
    </p:spTree>
    <p:extLst>
      <p:ext uri="{BB962C8B-B14F-4D97-AF65-F5344CB8AC3E}">
        <p14:creationId xmlns="" xmlns:p14="http://schemas.microsoft.com/office/powerpoint/2010/main" val="106936074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34200" cy="838200"/>
          </a:xfrm>
        </p:spPr>
        <p:txBody>
          <a:bodyPr>
            <a:normAutofit/>
          </a:bodyPr>
          <a:lstStyle/>
          <a:p>
            <a:r>
              <a:rPr lang="el-GR" sz="2200" dirty="0" smtClean="0">
                <a:solidFill>
                  <a:schemeClr val="accent1">
                    <a:lumMod val="75000"/>
                  </a:schemeClr>
                </a:solidFill>
                <a:latin typeface="+mn-lt"/>
                <a:ea typeface="+mn-ea"/>
                <a:cs typeface="+mn-cs"/>
              </a:rPr>
              <a:t>Στρατηγικές Αντιμετώπισης </a:t>
            </a:r>
            <a:r>
              <a:rPr lang="en-US" sz="2200" dirty="0" smtClean="0">
                <a:solidFill>
                  <a:schemeClr val="accent1">
                    <a:lumMod val="75000"/>
                  </a:schemeClr>
                </a:solidFill>
                <a:latin typeface="+mn-lt"/>
                <a:ea typeface="+mn-ea"/>
                <a:cs typeface="+mn-cs"/>
              </a:rPr>
              <a:t>VoIP</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04800" y="1295400"/>
            <a:ext cx="8458200" cy="5410200"/>
          </a:xfrm>
        </p:spPr>
        <p:txBody>
          <a:bodyPr>
            <a:normAutofit/>
          </a:bodyPr>
          <a:lstStyle/>
          <a:p>
            <a:pPr lvl="0"/>
            <a:r>
              <a:rPr lang="el-GR" sz="1400" dirty="0" smtClean="0"/>
              <a:t>Προώθηση </a:t>
            </a:r>
            <a:r>
              <a:rPr lang="el-GR" sz="1400" dirty="0"/>
              <a:t>έξυπνων συμβολαίων: </a:t>
            </a:r>
            <a:r>
              <a:rPr lang="el-GR" sz="1400" b="0" dirty="0" smtClean="0"/>
              <a:t>συμβόλαια με συνδυασμό φωνής </a:t>
            </a:r>
            <a:r>
              <a:rPr lang="el-GR" sz="1400" b="0" dirty="0"/>
              <a:t>και </a:t>
            </a:r>
            <a:r>
              <a:rPr lang="el-GR" sz="1400" b="0" dirty="0" smtClean="0"/>
              <a:t>δεδομένων, </a:t>
            </a:r>
            <a:r>
              <a:rPr lang="el-GR" sz="1400" b="0" dirty="0"/>
              <a:t>συνδεδεμένα με συσκευές. Για παράδειγμα, το πελατολόγιο της βρετανικής Vodafone είναι ήδη δεσμευμένο με τέτοια συμβόλαια κατά 70% σχεδόν</a:t>
            </a:r>
            <a:r>
              <a:rPr lang="el-GR" sz="1400" b="0" dirty="0" smtClean="0"/>
              <a:t>.</a:t>
            </a:r>
            <a:endParaRPr lang="en-US" sz="1400" b="0" dirty="0" smtClean="0"/>
          </a:p>
          <a:p>
            <a:pPr lvl="0"/>
            <a:endParaRPr lang="en-US" sz="1400" b="0" dirty="0"/>
          </a:p>
          <a:p>
            <a:pPr lvl="0"/>
            <a:r>
              <a:rPr lang="el-GR" sz="1400" dirty="0"/>
              <a:t>Τοποθέτηση στην αγορά βάσει διαφοροποιημένης ποιότητας: </a:t>
            </a:r>
            <a:r>
              <a:rPr lang="el-GR" sz="1400" b="0" dirty="0"/>
              <a:t>οι πάροχοι </a:t>
            </a:r>
            <a:r>
              <a:rPr lang="el-GR" sz="1400" b="0" dirty="0" smtClean="0"/>
              <a:t>έχουν την </a:t>
            </a:r>
            <a:r>
              <a:rPr lang="el-GR" sz="1400" b="0" dirty="0"/>
              <a:t>δυνατότητά </a:t>
            </a:r>
            <a:r>
              <a:rPr lang="el-GR" sz="1400" b="0" dirty="0" smtClean="0"/>
              <a:t>να </a:t>
            </a:r>
            <a:r>
              <a:rPr lang="el-GR" sz="1400" b="0" dirty="0"/>
              <a:t>προσφέρουν υψηλή ποιότητα στην φωνή και να διαμορφώσουν </a:t>
            </a:r>
            <a:r>
              <a:rPr lang="el-GR" sz="1400" b="0" dirty="0" smtClean="0"/>
              <a:t>την αντίστοιχη καταναλωτική αντίληψη. Σημαντική  </a:t>
            </a:r>
            <a:r>
              <a:rPr lang="el-GR" sz="1400" b="0" dirty="0"/>
              <a:t>ευκαιρία </a:t>
            </a:r>
            <a:r>
              <a:rPr lang="el-GR" sz="1400" b="0" dirty="0" smtClean="0"/>
              <a:t>διαφοροποίησης, προσφέροντας υψηλή </a:t>
            </a:r>
            <a:r>
              <a:rPr lang="el-GR" sz="1400" b="0" dirty="0"/>
              <a:t>ποιότητα στους καλύτερους </a:t>
            </a:r>
            <a:r>
              <a:rPr lang="el-GR" sz="1400" b="0" dirty="0" smtClean="0"/>
              <a:t>πελάτες.</a:t>
            </a:r>
            <a:endParaRPr lang="en-US" sz="1400" b="0" dirty="0" smtClean="0"/>
          </a:p>
          <a:p>
            <a:pPr lvl="0"/>
            <a:endParaRPr lang="en-US" sz="1400" b="0" dirty="0"/>
          </a:p>
          <a:p>
            <a:pPr lvl="0"/>
            <a:r>
              <a:rPr lang="el-GR" sz="1400" dirty="0"/>
              <a:t>Προώθηση OTT λύσεων</a:t>
            </a:r>
            <a:r>
              <a:rPr lang="el-GR" sz="1400" dirty="0" smtClean="0"/>
              <a:t>: </a:t>
            </a:r>
            <a:r>
              <a:rPr lang="el-GR" sz="1400" b="0" dirty="0" smtClean="0"/>
              <a:t>‘mashed </a:t>
            </a:r>
            <a:r>
              <a:rPr lang="el-GR" sz="1400" b="0" dirty="0"/>
              <a:t>up’ ΟΤΤ υπηρεσίες και </a:t>
            </a:r>
            <a:r>
              <a:rPr lang="el-GR" sz="1400" b="0" dirty="0" smtClean="0"/>
              <a:t>λύσεις, βάσει συνεργασιών (π.χ., Sprint </a:t>
            </a:r>
            <a:r>
              <a:rPr lang="el-GR" sz="1400" b="0" dirty="0"/>
              <a:t>με το Google </a:t>
            </a:r>
            <a:r>
              <a:rPr lang="el-GR" sz="1400" b="0" dirty="0" smtClean="0"/>
              <a:t>Voice), </a:t>
            </a:r>
            <a:r>
              <a:rPr lang="el-GR" sz="1400" b="0" dirty="0"/>
              <a:t>ή </a:t>
            </a:r>
            <a:r>
              <a:rPr lang="el-GR" sz="1400" b="0" dirty="0" smtClean="0"/>
              <a:t>εξαγορών (π.χ., εξαγορά </a:t>
            </a:r>
            <a:r>
              <a:rPr lang="en-US" sz="1400" b="0" dirty="0" err="1" smtClean="0"/>
              <a:t>Jajah</a:t>
            </a:r>
            <a:r>
              <a:rPr lang="en-US" sz="1400" b="0" dirty="0" smtClean="0"/>
              <a:t> </a:t>
            </a:r>
            <a:r>
              <a:rPr lang="el-GR" sz="1400" b="0" dirty="0" smtClean="0"/>
              <a:t>από την </a:t>
            </a:r>
            <a:r>
              <a:rPr lang="el-GR" sz="1400" b="0" dirty="0" err="1" smtClean="0"/>
              <a:t>Telefonica</a:t>
            </a:r>
            <a:r>
              <a:rPr lang="el-GR" sz="1400" b="0" dirty="0" smtClean="0"/>
              <a:t>). </a:t>
            </a:r>
            <a:endParaRPr lang="en-US" sz="1400" b="0" dirty="0" smtClean="0"/>
          </a:p>
          <a:p>
            <a:pPr lvl="0"/>
            <a:endParaRPr lang="en-US" sz="1400" b="0" dirty="0"/>
          </a:p>
          <a:p>
            <a:pPr lvl="0"/>
            <a:r>
              <a:rPr lang="el-GR" sz="1400" dirty="0"/>
              <a:t>Χονδρική πώληση σε VoIP παρόχους κινητής: </a:t>
            </a:r>
            <a:r>
              <a:rPr lang="el-GR" sz="1400" b="0" dirty="0" smtClean="0"/>
              <a:t>αποτελεσματική </a:t>
            </a:r>
            <a:r>
              <a:rPr lang="el-GR" sz="1400" b="0" dirty="0"/>
              <a:t>στρατηγική εάν υπάρχει η δυνατότητα για χρέωση </a:t>
            </a:r>
            <a:r>
              <a:rPr lang="el-GR" sz="1400" b="0" dirty="0" smtClean="0"/>
              <a:t>και </a:t>
            </a:r>
            <a:r>
              <a:rPr lang="el-GR" sz="1400" b="0" dirty="0"/>
              <a:t>για την κίνηση και για </a:t>
            </a:r>
            <a:r>
              <a:rPr lang="el-GR" sz="1400" b="0" dirty="0" smtClean="0"/>
              <a:t>τη διαφορετική ποιότητα υπηρεσιών</a:t>
            </a:r>
            <a:r>
              <a:rPr lang="el-GR" sz="1400" b="0" dirty="0"/>
              <a:t>.  </a:t>
            </a:r>
            <a:endParaRPr lang="en-US" sz="1400" b="0" dirty="0"/>
          </a:p>
          <a:p>
            <a:pPr marL="0" lvl="0" indent="0">
              <a:buNone/>
            </a:pPr>
            <a:endParaRPr lang="en-US" sz="1400" dirty="0"/>
          </a:p>
        </p:txBody>
      </p:sp>
    </p:spTree>
    <p:extLst>
      <p:ext uri="{BB962C8B-B14F-4D97-AF65-F5344CB8AC3E}">
        <p14:creationId xmlns="" xmlns:p14="http://schemas.microsoft.com/office/powerpoint/2010/main" val="292491351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Στρατηγικές Αντιμετώπισης </a:t>
            </a:r>
            <a:r>
              <a:rPr lang="en-US" sz="2200" dirty="0" err="1">
                <a:solidFill>
                  <a:schemeClr val="accent1">
                    <a:lumMod val="75000"/>
                  </a:schemeClr>
                </a:solidFill>
                <a:latin typeface="+mn-lt"/>
                <a:ea typeface="+mn-ea"/>
                <a:cs typeface="+mn-cs"/>
              </a:rPr>
              <a:t>M</a:t>
            </a:r>
            <a:r>
              <a:rPr lang="en-US" sz="2200" dirty="0" err="1" smtClean="0">
                <a:solidFill>
                  <a:schemeClr val="accent1">
                    <a:lumMod val="75000"/>
                  </a:schemeClr>
                </a:solidFill>
                <a:latin typeface="+mn-lt"/>
                <a:ea typeface="+mn-ea"/>
                <a:cs typeface="+mn-cs"/>
              </a:rPr>
              <a:t>oIP</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04800" y="1295400"/>
            <a:ext cx="8458200" cy="5410200"/>
          </a:xfrm>
        </p:spPr>
        <p:txBody>
          <a:bodyPr>
            <a:normAutofit/>
          </a:bodyPr>
          <a:lstStyle/>
          <a:p>
            <a:pPr lvl="0"/>
            <a:r>
              <a:rPr lang="el-GR" sz="1400" dirty="0" smtClean="0"/>
              <a:t>Εισαγωγή </a:t>
            </a:r>
            <a:r>
              <a:rPr lang="el-GR" sz="1400" dirty="0"/>
              <a:t>αμυντικών συμβολαίων SMS: </a:t>
            </a:r>
            <a:r>
              <a:rPr lang="el-GR" sz="1400" b="0" dirty="0"/>
              <a:t>οι δεσμευμένες δέσμες SMS (tiered SMS bundles) μπορούν να καθυστερήσουν το αντίκτυπο </a:t>
            </a:r>
            <a:r>
              <a:rPr lang="el-GR" sz="1400" b="0" dirty="0" smtClean="0"/>
              <a:t>του </a:t>
            </a:r>
            <a:r>
              <a:rPr lang="en-US" sz="1400" b="0" dirty="0" err="1" smtClean="0"/>
              <a:t>MoIP</a:t>
            </a:r>
            <a:r>
              <a:rPr lang="en-US" sz="1400" b="0" dirty="0" smtClean="0"/>
              <a:t>. </a:t>
            </a:r>
          </a:p>
          <a:p>
            <a:pPr lvl="0"/>
            <a:endParaRPr lang="en-US" sz="1400" b="0" dirty="0" smtClean="0"/>
          </a:p>
          <a:p>
            <a:pPr lvl="0"/>
            <a:r>
              <a:rPr lang="el-GR" sz="1400" dirty="0" smtClean="0"/>
              <a:t>Ενίσχυση επιχειρηματικών </a:t>
            </a:r>
            <a:r>
              <a:rPr lang="el-GR" sz="1400" dirty="0"/>
              <a:t>μηνυμάτων: </a:t>
            </a:r>
            <a:r>
              <a:rPr lang="el-GR" sz="1400" b="0" dirty="0" smtClean="0"/>
              <a:t>το </a:t>
            </a:r>
            <a:r>
              <a:rPr lang="el-GR" sz="1400" b="0" dirty="0"/>
              <a:t>SMS </a:t>
            </a:r>
            <a:r>
              <a:rPr lang="el-GR" sz="1400" b="0" dirty="0" smtClean="0"/>
              <a:t>ως εργαλείο </a:t>
            </a:r>
            <a:r>
              <a:rPr lang="el-GR" sz="1400" b="0" dirty="0"/>
              <a:t>μάρκετινγκ. </a:t>
            </a:r>
            <a:r>
              <a:rPr lang="el-GR" sz="1400" b="0" dirty="0" smtClean="0"/>
              <a:t>Οι </a:t>
            </a:r>
            <a:r>
              <a:rPr lang="el-GR" sz="1400" b="0" dirty="0"/>
              <a:t>μικρότερες εταιρείες ειδικά μπορούν να </a:t>
            </a:r>
            <a:r>
              <a:rPr lang="el-GR" sz="1400" b="0" dirty="0" smtClean="0"/>
              <a:t>ωφεληθούν σημαντικά, στοχεύοντας συγκεκριμένους πελάτες.</a:t>
            </a:r>
            <a:endParaRPr lang="en-US" sz="1400" b="0" dirty="0" smtClean="0"/>
          </a:p>
          <a:p>
            <a:pPr lvl="0"/>
            <a:endParaRPr lang="el-GR" sz="1400" b="0" dirty="0" smtClean="0"/>
          </a:p>
          <a:p>
            <a:pPr lvl="0"/>
            <a:r>
              <a:rPr lang="el-GR" sz="1400" dirty="0" smtClean="0"/>
              <a:t>Αλλαγή </a:t>
            </a:r>
            <a:r>
              <a:rPr lang="el-GR" sz="1400" dirty="0"/>
              <a:t>από συνδεσιμότητα μέσω SIM σε M2M: </a:t>
            </a:r>
            <a:r>
              <a:rPr lang="el-GR" sz="1400" b="0" dirty="0" smtClean="0"/>
              <a:t>Οι </a:t>
            </a:r>
            <a:r>
              <a:rPr lang="el-GR" sz="1400" b="0" dirty="0"/>
              <a:t>πάροχοι μπορούν να </a:t>
            </a:r>
            <a:r>
              <a:rPr lang="el-GR" sz="1400" b="0" dirty="0" smtClean="0"/>
              <a:t>δημιουργήσουν, σε συνεργασία με τρίτους, διεπαφές </a:t>
            </a:r>
            <a:r>
              <a:rPr lang="el-GR" sz="1400" b="0" dirty="0"/>
              <a:t>δικτυακών εφαρμογών (network application programming interfaces - APIs), </a:t>
            </a:r>
            <a:r>
              <a:rPr lang="el-GR" sz="1400" b="0" dirty="0" smtClean="0"/>
              <a:t>και go</a:t>
            </a:r>
            <a:r>
              <a:rPr lang="el-GR" sz="1400" b="0" dirty="0"/>
              <a:t>-to-market προγράμματα. </a:t>
            </a:r>
            <a:r>
              <a:rPr lang="el-GR" sz="1400" b="0" dirty="0" smtClean="0"/>
              <a:t>Θα πρέπει </a:t>
            </a:r>
            <a:r>
              <a:rPr lang="el-GR" sz="1400" b="0" dirty="0"/>
              <a:t>να συμφιλιωθούν με την ιδέα πως το SMS θα φθίνει σημαντικά </a:t>
            </a:r>
            <a:r>
              <a:rPr lang="el-GR" sz="1400" b="0" dirty="0" smtClean="0"/>
              <a:t>και </a:t>
            </a:r>
            <a:r>
              <a:rPr lang="el-GR" sz="1400" b="0" dirty="0"/>
              <a:t>να εστιάσουν στο κινητό μάρκετινγκ και στην συνδεσιμότητα Μ2Μ.</a:t>
            </a:r>
            <a:endParaRPr lang="en-US" sz="1400" b="0" dirty="0"/>
          </a:p>
          <a:p>
            <a:pPr marL="0" lvl="0" indent="0">
              <a:buNone/>
            </a:pPr>
            <a:endParaRPr lang="en-US" sz="1400" dirty="0"/>
          </a:p>
        </p:txBody>
      </p:sp>
    </p:spTree>
    <p:extLst>
      <p:ext uri="{BB962C8B-B14F-4D97-AF65-F5344CB8AC3E}">
        <p14:creationId xmlns="" xmlns:p14="http://schemas.microsoft.com/office/powerpoint/2010/main" val="63071191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Εξελίξεις στην κινητή τηλεφωνία: σύγκριση ΗΠΑ και ΕΕ</a:t>
            </a:r>
            <a:endParaRPr lang="en-US" sz="2200"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304800" y="1295400"/>
            <a:ext cx="8458200" cy="5410200"/>
          </a:xfrm>
        </p:spPr>
        <p:txBody>
          <a:bodyPr>
            <a:normAutofit/>
          </a:bodyPr>
          <a:lstStyle/>
          <a:p>
            <a:pPr lvl="0"/>
            <a:r>
              <a:rPr lang="el-GR" sz="1400" dirty="0" smtClean="0"/>
              <a:t>Τα έσοδα στις ΗΠΑ από κινητές επικοινωνίες αυξάνουν, ενώ στην ΕΕ παραμένουν περίπου στάσιμα.</a:t>
            </a:r>
          </a:p>
          <a:p>
            <a:pPr lvl="0"/>
            <a:r>
              <a:rPr lang="el-GR" sz="1400" dirty="0" smtClean="0"/>
              <a:t>Ο </a:t>
            </a:r>
            <a:r>
              <a:rPr lang="en-US" sz="1400" dirty="0" smtClean="0"/>
              <a:t>μέσος </a:t>
            </a:r>
            <a:r>
              <a:rPr lang="en-US" sz="1400" dirty="0"/>
              <a:t>όρος των εσόδων α</a:t>
            </a:r>
            <a:r>
              <a:rPr lang="en-US" sz="1400" dirty="0" err="1"/>
              <a:t>νά</a:t>
            </a:r>
            <a:r>
              <a:rPr lang="en-US" sz="1400" dirty="0"/>
              <a:t> κατανα</a:t>
            </a:r>
            <a:r>
              <a:rPr lang="en-US" sz="1400" dirty="0" err="1"/>
              <a:t>λωτή</a:t>
            </a:r>
            <a:r>
              <a:rPr lang="en-US" sz="1400" dirty="0"/>
              <a:t> μεγάλωσε στην Αμερική ενώ μειώθηκε </a:t>
            </a:r>
            <a:r>
              <a:rPr lang="en-US" sz="1400" dirty="0" smtClean="0"/>
              <a:t>στην</a:t>
            </a:r>
            <a:r>
              <a:rPr lang="el-GR" sz="1400" dirty="0" smtClean="0"/>
              <a:t> ΕΕ.</a:t>
            </a:r>
            <a:r>
              <a:rPr lang="en-US" sz="1400" dirty="0" smtClean="0"/>
              <a:t> </a:t>
            </a:r>
            <a:endParaRPr lang="en-US" sz="1400" dirty="0"/>
          </a:p>
        </p:txBody>
      </p:sp>
      <p:graphicFrame>
        <p:nvGraphicFramePr>
          <p:cNvPr id="4" name="Chart 3"/>
          <p:cNvGraphicFramePr/>
          <p:nvPr>
            <p:extLst>
              <p:ext uri="{D42A27DB-BD31-4B8C-83A1-F6EECF244321}">
                <p14:modId xmlns="" xmlns:p14="http://schemas.microsoft.com/office/powerpoint/2010/main" val="422978976"/>
              </p:ext>
            </p:extLst>
          </p:nvPr>
        </p:nvGraphicFramePr>
        <p:xfrm>
          <a:off x="0" y="2133600"/>
          <a:ext cx="42672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 xmlns:p14="http://schemas.microsoft.com/office/powerpoint/2010/main" val="1499718060"/>
              </p:ext>
            </p:extLst>
          </p:nvPr>
        </p:nvGraphicFramePr>
        <p:xfrm>
          <a:off x="4191000" y="2057400"/>
          <a:ext cx="4800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85778951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876800" y="1752600"/>
            <a:ext cx="4038600" cy="4038600"/>
          </a:xfrm>
        </p:spPr>
        <p:txBody>
          <a:bodyPr>
            <a:normAutofit/>
          </a:bodyPr>
          <a:lstStyle/>
          <a:p>
            <a:r>
              <a:rPr lang="el-GR" sz="1400" dirty="0" smtClean="0"/>
              <a:t>Οι τιμές της μονάδας είναι υψηλότερες στην ΕΕ, αλλά η κατανάλωση είναι σημαντικά μεγαλύτερη στην Αμερική</a:t>
            </a:r>
            <a:r>
              <a:rPr lang="el-GR" sz="1400" b="0" dirty="0" smtClean="0"/>
              <a:t>, οδηγώντας έτσι σε υψηλότερα έσοδα ανά συνδρομητή στην Αμερική</a:t>
            </a:r>
            <a:r>
              <a:rPr lang="en-US" sz="1400" b="0" dirty="0" smtClean="0"/>
              <a:t>.</a:t>
            </a:r>
            <a:r>
              <a:rPr lang="el-GR" sz="1400" b="0" dirty="0" smtClean="0"/>
              <a:t> </a:t>
            </a:r>
          </a:p>
          <a:p>
            <a:r>
              <a:rPr lang="el-GR" sz="1400" dirty="0" smtClean="0"/>
              <a:t>Τα έσοδα από την κινητή συνεχίζουν να μειώνονται</a:t>
            </a:r>
            <a:r>
              <a:rPr lang="el-GR" sz="1400" b="0" dirty="0" smtClean="0"/>
              <a:t>. </a:t>
            </a:r>
          </a:p>
          <a:p>
            <a:r>
              <a:rPr lang="el-GR" sz="1400" b="0" dirty="0" smtClean="0"/>
              <a:t>H</a:t>
            </a:r>
            <a:r>
              <a:rPr lang="en-US" sz="1400" b="0" dirty="0" smtClean="0"/>
              <a:t> </a:t>
            </a:r>
            <a:r>
              <a:rPr lang="el-GR" sz="1400" dirty="0" smtClean="0"/>
              <a:t>έκρηξη στα δεδομένα βοηθάει στην αναχαίτιση της τάσης αλλά ταυτόγχρονα απαιτεί επένδυση </a:t>
            </a:r>
            <a:r>
              <a:rPr lang="el-GR" sz="1400" b="0" dirty="0" smtClean="0"/>
              <a:t>σε αναβαθμίσεις των δικτύων και οδηγεί σε μείωση στην μέση τιμή του ΜΒ.</a:t>
            </a:r>
            <a:endParaRPr lang="el-GR" sz="1400" b="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Εξελίξεις στην κινητή τηλεφωνία: σύγκριση ΗΠΑ και ΕΕ</a:t>
            </a:r>
            <a:endParaRPr lang="en-US" sz="2200" dirty="0">
              <a:solidFill>
                <a:schemeClr val="accent1">
                  <a:lumMod val="75000"/>
                </a:schemeClr>
              </a:solidFill>
              <a:latin typeface="+mn-lt"/>
              <a:ea typeface="+mn-ea"/>
              <a:cs typeface="+mn-cs"/>
            </a:endParaRPr>
          </a:p>
        </p:txBody>
      </p:sp>
      <p:graphicFrame>
        <p:nvGraphicFramePr>
          <p:cNvPr id="6" name="Chart 5"/>
          <p:cNvGraphicFramePr/>
          <p:nvPr>
            <p:extLst>
              <p:ext uri="{D42A27DB-BD31-4B8C-83A1-F6EECF244321}">
                <p14:modId xmlns="" xmlns:p14="http://schemas.microsoft.com/office/powerpoint/2010/main" val="2332019377"/>
              </p:ext>
            </p:extLst>
          </p:nvPr>
        </p:nvGraphicFramePr>
        <p:xfrm>
          <a:off x="0" y="838200"/>
          <a:ext cx="2519680" cy="2879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 xmlns:p14="http://schemas.microsoft.com/office/powerpoint/2010/main" val="3362124383"/>
              </p:ext>
            </p:extLst>
          </p:nvPr>
        </p:nvGraphicFramePr>
        <p:xfrm>
          <a:off x="2438400" y="838200"/>
          <a:ext cx="2519680" cy="2879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 xmlns:p14="http://schemas.microsoft.com/office/powerpoint/2010/main" val="2184273160"/>
              </p:ext>
            </p:extLst>
          </p:nvPr>
        </p:nvGraphicFramePr>
        <p:xfrm>
          <a:off x="0" y="3444875"/>
          <a:ext cx="2519680" cy="2879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 xmlns:p14="http://schemas.microsoft.com/office/powerpoint/2010/main" val="1474187835"/>
              </p:ext>
            </p:extLst>
          </p:nvPr>
        </p:nvGraphicFramePr>
        <p:xfrm>
          <a:off x="2438400" y="3444875"/>
          <a:ext cx="2519680" cy="28797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113533889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752600"/>
            <a:ext cx="4114800" cy="2895600"/>
          </a:xfrm>
        </p:spPr>
        <p:txBody>
          <a:bodyPr>
            <a:noAutofit/>
          </a:bodyPr>
          <a:lstStyle/>
          <a:p>
            <a:pPr marL="0" indent="0">
              <a:buNone/>
            </a:pPr>
            <a:r>
              <a:rPr lang="el-GR" sz="1400" dirty="0" smtClean="0"/>
              <a:t>Κίνηση από ενσύρματες συσκευές</a:t>
            </a:r>
            <a:r>
              <a:rPr lang="en-US" sz="1400" dirty="0" smtClean="0"/>
              <a:t> </a:t>
            </a:r>
            <a:r>
              <a:rPr lang="el-GR" sz="1400" dirty="0" smtClean="0"/>
              <a:t>για το 2013: 41%</a:t>
            </a:r>
          </a:p>
          <a:p>
            <a:pPr marL="0" indent="0">
              <a:buNone/>
            </a:pPr>
            <a:r>
              <a:rPr lang="el-GR" sz="1400" b="0" dirty="0" smtClean="0"/>
              <a:t>της συνολικής κίνησης στο ιντερνετ</a:t>
            </a:r>
          </a:p>
          <a:p>
            <a:pPr marL="0" indent="0">
              <a:buNone/>
            </a:pPr>
            <a:endParaRPr lang="el-GR" sz="1400" dirty="0" smtClean="0"/>
          </a:p>
          <a:p>
            <a:pPr marL="0" indent="0">
              <a:buNone/>
            </a:pPr>
            <a:r>
              <a:rPr lang="el-GR" sz="1400" dirty="0" smtClean="0"/>
              <a:t>Κίνηση από ενσύρματες συσκευές για το 2018: 24%</a:t>
            </a:r>
          </a:p>
          <a:p>
            <a:pPr marL="0" indent="0">
              <a:buNone/>
            </a:pPr>
            <a:r>
              <a:rPr lang="el-GR" sz="1400" b="0" dirty="0" smtClean="0"/>
              <a:t>της συνολικής κίνησης στο ιντερνετ</a:t>
            </a:r>
          </a:p>
          <a:p>
            <a:pPr marL="0" indent="0">
              <a:buNone/>
            </a:pPr>
            <a:endParaRPr lang="en-US" sz="140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Ασύρματη </a:t>
            </a:r>
            <a:r>
              <a:rPr lang="en-US" sz="2200" dirty="0" smtClean="0">
                <a:solidFill>
                  <a:schemeClr val="accent1">
                    <a:lumMod val="75000"/>
                  </a:schemeClr>
                </a:solidFill>
                <a:latin typeface="+mn-lt"/>
                <a:ea typeface="+mn-ea"/>
                <a:cs typeface="+mn-cs"/>
              </a:rPr>
              <a:t>vs. </a:t>
            </a:r>
            <a:r>
              <a:rPr lang="el-GR" sz="2200" dirty="0" smtClean="0">
                <a:solidFill>
                  <a:schemeClr val="accent1">
                    <a:lumMod val="75000"/>
                  </a:schemeClr>
                </a:solidFill>
                <a:latin typeface="+mn-lt"/>
                <a:ea typeface="+mn-ea"/>
                <a:cs typeface="+mn-cs"/>
              </a:rPr>
              <a:t>Ενσύρματη</a:t>
            </a:r>
            <a:endParaRPr lang="en-US" sz="2200" dirty="0">
              <a:solidFill>
                <a:schemeClr val="accent1">
                  <a:lumMod val="75000"/>
                </a:schemeClr>
              </a:solidFill>
              <a:latin typeface="+mn-lt"/>
              <a:ea typeface="+mn-ea"/>
              <a:cs typeface="+mn-cs"/>
            </a:endParaRPr>
          </a:p>
        </p:txBody>
      </p:sp>
      <p:graphicFrame>
        <p:nvGraphicFramePr>
          <p:cNvPr id="8" name="Chart 7"/>
          <p:cNvGraphicFramePr/>
          <p:nvPr>
            <p:extLst>
              <p:ext uri="{D42A27DB-BD31-4B8C-83A1-F6EECF244321}">
                <p14:modId xmlns="" xmlns:p14="http://schemas.microsoft.com/office/powerpoint/2010/main" val="2718082527"/>
              </p:ext>
            </p:extLst>
          </p:nvPr>
        </p:nvGraphicFramePr>
        <p:xfrm>
          <a:off x="4267200" y="1295400"/>
          <a:ext cx="4572000" cy="38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64458577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371600"/>
            <a:ext cx="8534400" cy="3352800"/>
          </a:xfrm>
        </p:spPr>
        <p:txBody>
          <a:bodyPr>
            <a:noAutofit/>
          </a:bodyPr>
          <a:lstStyle/>
          <a:p>
            <a:r>
              <a:rPr lang="el-GR" sz="1400" b="0" dirty="0" smtClean="0"/>
              <a:t>Η κίνηση στα κινητά δίκτυα, σε παγκόσμιο επίπεδο θα οφείλεται κυρίως σε κίνηση από εφαρμογές βίντεο.</a:t>
            </a:r>
          </a:p>
          <a:p>
            <a:r>
              <a:rPr lang="el-GR" sz="1400" b="0" dirty="0" smtClean="0"/>
              <a:t>Οι ασύρματες συσκευές είναι κυρίως ταμπλέτες και smartphones παρά φορητοί υπολογιστές. </a:t>
            </a:r>
          </a:p>
          <a:p>
            <a:r>
              <a:rPr lang="el-GR" sz="1400" b="0" dirty="0"/>
              <a:t>Το 45% της παγκόσμιας κίνησης από κινητές συσκευές θα επιβαρύνουν τα σταθερά δίκτυα (μέσω </a:t>
            </a:r>
            <a:r>
              <a:rPr lang="el-GR" sz="1400" b="0" dirty="0" err="1"/>
              <a:t>wi-fi</a:t>
            </a:r>
            <a:r>
              <a:rPr lang="el-GR" sz="1400" b="0" dirty="0"/>
              <a:t>)</a:t>
            </a:r>
            <a:r>
              <a:rPr lang="el-GR" sz="1400" b="0" dirty="0" smtClean="0"/>
              <a:t>.</a:t>
            </a:r>
          </a:p>
          <a:p>
            <a:r>
              <a:rPr lang="el-GR" sz="1400" b="0" dirty="0"/>
              <a:t>Προβλέπεται σημαντική αύξηση στις εφαρμογές smartphones και ταμπλετών για κινητές πληρωμές, ψώνια, παιχνίδια και στις εφαρμογές που χρησιμοποιούν πληροφορίες τοποθεσίας και περιβάλλοντος</a:t>
            </a:r>
            <a:r>
              <a:rPr lang="el-GR" sz="1400" b="0" dirty="0" smtClean="0"/>
              <a:t>.</a:t>
            </a:r>
          </a:p>
          <a:p>
            <a:r>
              <a:rPr lang="el-GR" sz="1400" b="0" dirty="0"/>
              <a:t>Μέχρι το 2015 η μέση κίνηση θα αυξηθεί κατά 4 φορές, ενώ η κίνηση τις ώρες αιχμής κατά 5 </a:t>
            </a:r>
            <a:r>
              <a:rPr lang="el-GR" sz="1400" b="0" dirty="0" smtClean="0"/>
              <a:t>φορές ενώ η </a:t>
            </a:r>
            <a:r>
              <a:rPr lang="el-GR" sz="1400" b="0" dirty="0"/>
              <a:t>κίνηση από video-on-demand θα τριπλασιαστεί </a:t>
            </a:r>
            <a:r>
              <a:rPr lang="el-GR" sz="1400" b="0" dirty="0" smtClean="0"/>
              <a:t>(</a:t>
            </a:r>
            <a:r>
              <a:rPr lang="el-GR" sz="1400" b="0" dirty="0"/>
              <a:t>≈3 δις DVD/μήνα). </a:t>
            </a:r>
            <a:endParaRPr lang="el-GR" sz="1400" b="0" dirty="0" smtClean="0"/>
          </a:p>
          <a:p>
            <a:r>
              <a:rPr lang="el-GR" sz="1400" b="0" dirty="0" smtClean="0"/>
              <a:t>Μέχρι το 2016, το πλήθος των συσκευών που συνδέονται σε κινητά δίκτυα θα ξεπεράσει κατά 3 φορές τον παγκόσμιο πληθυσμό.</a:t>
            </a:r>
          </a:p>
          <a:p>
            <a:r>
              <a:rPr lang="el-GR" sz="1400" b="0" dirty="0" smtClean="0"/>
              <a:t>Μέχρι το 2017, οι ταμπλέτες θα παράγουν το 12% της παγκόσμια κίνησης στα κινητά δίκτυα.</a:t>
            </a:r>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Ασύρματη </a:t>
            </a:r>
            <a:r>
              <a:rPr lang="en-US" sz="2200" dirty="0" smtClean="0">
                <a:solidFill>
                  <a:schemeClr val="accent1">
                    <a:lumMod val="75000"/>
                  </a:schemeClr>
                </a:solidFill>
                <a:latin typeface="+mn-lt"/>
                <a:ea typeface="+mn-ea"/>
                <a:cs typeface="+mn-cs"/>
              </a:rPr>
              <a:t>vs. </a:t>
            </a:r>
            <a:r>
              <a:rPr lang="el-GR" sz="2200" dirty="0" smtClean="0">
                <a:solidFill>
                  <a:schemeClr val="accent1">
                    <a:lumMod val="75000"/>
                  </a:schemeClr>
                </a:solidFill>
                <a:latin typeface="+mn-lt"/>
                <a:ea typeface="+mn-ea"/>
                <a:cs typeface="+mn-cs"/>
              </a:rPr>
              <a:t>Ενσύρματη</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145031875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143000"/>
            <a:ext cx="8534400" cy="3352800"/>
          </a:xfrm>
        </p:spPr>
        <p:txBody>
          <a:bodyPr>
            <a:noAutofit/>
          </a:bodyPr>
          <a:lstStyle/>
          <a:p>
            <a:r>
              <a:rPr lang="el-GR" sz="1400" b="0" dirty="0" smtClean="0"/>
              <a:t>70% των επιχειρήσεων χρησιμοποιεί με κάποιον τρόπο τα big data, το cloud, τις κινητές συσκευές και εφαρμογές και τα social media, ενώ το 75% των επιχειρήσεων θεωρεί τις παραπάνω τεχνολογίες ως στρατηγικά σημαντικές τεχνολογίες.</a:t>
            </a:r>
          </a:p>
          <a:p>
            <a:r>
              <a:rPr lang="el-GR" sz="1400" b="0" dirty="0" smtClean="0"/>
              <a:t>75% των επιχειρήσεων επιθυμεί να αυξήσει τις επενδύσεις σε big data, cloud, και κινητή, ενώ το 66% προτίθεται να ξοδέψει  περισσότερα σε social εφαρμογές.</a:t>
            </a:r>
          </a:p>
          <a:p>
            <a:r>
              <a:rPr lang="el-GR" sz="1400" b="0" dirty="0" smtClean="0"/>
              <a:t>90% αυτών που θέτουν τον ρυθμό στην υιοθέτηση καινοτομιών θεωρούν πως έχουν ανταγωνιστικό πλεονέκτημα χάρη σε αυτές τις τεχνολογίες.</a:t>
            </a:r>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Τεχνολογικές Εξελίξεις και ευκαιρίες για τους παρόχους</a:t>
            </a:r>
            <a:endParaRPr lang="en-US" sz="2200" dirty="0">
              <a:solidFill>
                <a:schemeClr val="accent1">
                  <a:lumMod val="75000"/>
                </a:schemeClr>
              </a:solidFill>
              <a:latin typeface="+mn-lt"/>
              <a:ea typeface="+mn-ea"/>
              <a:cs typeface="+mn-cs"/>
            </a:endParaRPr>
          </a:p>
        </p:txBody>
      </p:sp>
      <p:graphicFrame>
        <p:nvGraphicFramePr>
          <p:cNvPr id="4" name="Table 3"/>
          <p:cNvGraphicFramePr>
            <a:graphicFrameLocks noGrp="1"/>
          </p:cNvGraphicFramePr>
          <p:nvPr>
            <p:extLst>
              <p:ext uri="{D42A27DB-BD31-4B8C-83A1-F6EECF244321}">
                <p14:modId xmlns="" xmlns:p14="http://schemas.microsoft.com/office/powerpoint/2010/main" val="1652893966"/>
              </p:ext>
            </p:extLst>
          </p:nvPr>
        </p:nvGraphicFramePr>
        <p:xfrm>
          <a:off x="1143000" y="3962400"/>
          <a:ext cx="6858001" cy="1298816"/>
        </p:xfrm>
        <a:graphic>
          <a:graphicData uri="http://schemas.openxmlformats.org/drawingml/2006/table">
            <a:tbl>
              <a:tblPr firstRow="1" bandRow="1">
                <a:tableStyleId>{2D5ABB26-0587-4C30-8999-92F81FD0307C}</a:tableStyleId>
              </a:tblPr>
              <a:tblGrid>
                <a:gridCol w="1600200"/>
                <a:gridCol w="1545672"/>
                <a:gridCol w="692092"/>
                <a:gridCol w="1444551"/>
                <a:gridCol w="1575486"/>
              </a:tblGrid>
              <a:tr h="728962">
                <a:tc gridSpan="2">
                  <a:txBody>
                    <a:bodyPr/>
                    <a:lstStyle/>
                    <a:p>
                      <a:pPr marL="0" indent="0" algn="ctr">
                        <a:buFontTx/>
                        <a:buNone/>
                      </a:pPr>
                      <a:r>
                        <a:rPr lang="el-GR" sz="1400" b="1" kern="1200" dirty="0" smtClean="0">
                          <a:solidFill>
                            <a:schemeClr val="bg1"/>
                          </a:solidFill>
                          <a:effectLst/>
                          <a:latin typeface="+mn-lt"/>
                          <a:ea typeface="+mn-ea"/>
                          <a:cs typeface="+mn-cs"/>
                        </a:rPr>
                        <a:t>Όγκος δεδομένων που θα χρησιμοποιηθούν σε Big Data αναλύσεις</a:t>
                      </a:r>
                      <a:endParaRPr lang="en-US" sz="1400" dirty="0">
                        <a:solidFill>
                          <a:schemeClr val="bg1"/>
                        </a:solidFill>
                        <a:effectLst/>
                        <a:latin typeface="Calibri"/>
                        <a:ea typeface="Calibri"/>
                        <a:cs typeface="Times New Roman"/>
                      </a:endParaRPr>
                    </a:p>
                  </a:txBody>
                  <a:tcPr>
                    <a:solidFill>
                      <a:schemeClr val="tx2">
                        <a:lumMod val="60000"/>
                        <a:lumOff val="40000"/>
                      </a:schemeClr>
                    </a:solidFill>
                  </a:tcPr>
                </a:tc>
                <a:tc hMerge="1">
                  <a:txBody>
                    <a:bodyPr/>
                    <a:lstStyle/>
                    <a:p>
                      <a:pPr marL="0" algn="ctr">
                        <a:lnSpc>
                          <a:spcPct val="115000"/>
                        </a:lnSpc>
                        <a:spcAft>
                          <a:spcPts val="0"/>
                        </a:spcAft>
                      </a:pPr>
                      <a:endParaRPr lang="en-US" sz="1400" dirty="0">
                        <a:effectLst/>
                        <a:latin typeface="Calibri"/>
                        <a:ea typeface="Calibri"/>
                        <a:cs typeface="Times New Roman"/>
                      </a:endParaRPr>
                    </a:p>
                  </a:txBody>
                  <a:tcPr marL="68580" marR="68580" marT="0" marB="0"/>
                </a:tc>
                <a:tc>
                  <a:txBody>
                    <a:bodyPr/>
                    <a:lstStyle/>
                    <a:p>
                      <a:pPr marL="0" algn="ctr">
                        <a:lnSpc>
                          <a:spcPct val="115000"/>
                        </a:lnSpc>
                        <a:spcAft>
                          <a:spcPts val="0"/>
                        </a:spcAft>
                      </a:pPr>
                      <a:endParaRPr lang="en-US" sz="1400" dirty="0">
                        <a:solidFill>
                          <a:schemeClr val="bg1"/>
                        </a:solidFill>
                        <a:effectLst/>
                        <a:latin typeface="Calibri"/>
                        <a:ea typeface="Calibri"/>
                        <a:cs typeface="Times New Roman"/>
                      </a:endParaRPr>
                    </a:p>
                  </a:txBody>
                  <a:tcPr marL="68580" marR="68580" marT="0" marB="0"/>
                </a:tc>
                <a:tc gridSpan="2">
                  <a:txBody>
                    <a:bodyPr/>
                    <a:lstStyle/>
                    <a:p>
                      <a:pPr marL="0" algn="ctr">
                        <a:lnSpc>
                          <a:spcPct val="115000"/>
                        </a:lnSpc>
                        <a:spcAft>
                          <a:spcPts val="0"/>
                        </a:spcAft>
                      </a:pPr>
                      <a:r>
                        <a:rPr lang="el-GR" sz="1400" b="1" kern="1200" dirty="0" smtClean="0">
                          <a:solidFill>
                            <a:schemeClr val="bg1"/>
                          </a:solidFill>
                          <a:effectLst/>
                          <a:latin typeface="+mn-lt"/>
                          <a:ea typeface="+mn-ea"/>
                          <a:cs typeface="+mn-cs"/>
                        </a:rPr>
                        <a:t>Ποσοστό κίνησης δεδομένων μέσω τεχνολογίας cloud</a:t>
                      </a:r>
                      <a:r>
                        <a:rPr lang="en-US" sz="1400" dirty="0" smtClean="0">
                          <a:solidFill>
                            <a:schemeClr val="bg1"/>
                          </a:solidFill>
                          <a:effectLst/>
                        </a:rPr>
                        <a:t> </a:t>
                      </a:r>
                      <a:endParaRPr lang="en-US" sz="1400" dirty="0">
                        <a:solidFill>
                          <a:schemeClr val="bg1"/>
                        </a:solidFill>
                        <a:effectLst/>
                        <a:latin typeface="Calibri"/>
                        <a:ea typeface="Calibri"/>
                        <a:cs typeface="Times New Roman"/>
                      </a:endParaRPr>
                    </a:p>
                  </a:txBody>
                  <a:tcPr marL="68580" marR="68580" marT="0" marB="0">
                    <a:solidFill>
                      <a:schemeClr val="tx2">
                        <a:lumMod val="60000"/>
                        <a:lumOff val="40000"/>
                      </a:schemeClr>
                    </a:solidFill>
                  </a:tcPr>
                </a:tc>
                <a:tc hMerge="1">
                  <a:txBody>
                    <a:bodyPr/>
                    <a:lstStyle/>
                    <a:p>
                      <a:pPr marL="0" algn="ctr">
                        <a:lnSpc>
                          <a:spcPct val="115000"/>
                        </a:lnSpc>
                        <a:spcAft>
                          <a:spcPts val="0"/>
                        </a:spcAft>
                      </a:pPr>
                      <a:endParaRPr lang="en-US" sz="1400" dirty="0">
                        <a:effectLst/>
                        <a:latin typeface="Calibri"/>
                        <a:ea typeface="Calibri"/>
                        <a:cs typeface="Times New Roman"/>
                      </a:endParaRPr>
                    </a:p>
                  </a:txBody>
                  <a:tcPr marL="68580" marR="68580" marT="0" marB="0"/>
                </a:tc>
              </a:tr>
              <a:tr h="244506">
                <a:tc>
                  <a:txBody>
                    <a:bodyPr/>
                    <a:lstStyle/>
                    <a:p>
                      <a:pPr algn="ctr">
                        <a:spcAft>
                          <a:spcPts val="0"/>
                        </a:spcAft>
                      </a:pPr>
                      <a:r>
                        <a:rPr lang="el-GR" sz="1400">
                          <a:solidFill>
                            <a:srgbClr val="000000"/>
                          </a:solidFill>
                          <a:effectLst/>
                          <a:latin typeface="Calibri"/>
                          <a:ea typeface="Times New Roman"/>
                          <a:cs typeface="Times New Roman"/>
                        </a:rPr>
                        <a:t>2013</a:t>
                      </a:r>
                      <a:endParaRPr lang="en-US" sz="1400">
                        <a:effectLst/>
                        <a:latin typeface="Cambria"/>
                        <a:ea typeface="ＭＳ 明朝"/>
                        <a:cs typeface="Times New Roman"/>
                      </a:endParaRPr>
                    </a:p>
                  </a:txBody>
                  <a:tcPr marL="68580" marR="68580" marT="0" marB="0" anchor="b"/>
                </a:tc>
                <a:tc>
                  <a:txBody>
                    <a:bodyPr/>
                    <a:lstStyle/>
                    <a:p>
                      <a:pPr algn="ctr">
                        <a:spcAft>
                          <a:spcPts val="0"/>
                        </a:spcAft>
                      </a:pPr>
                      <a:r>
                        <a:rPr lang="el-GR" sz="1400" dirty="0">
                          <a:solidFill>
                            <a:srgbClr val="000000"/>
                          </a:solidFill>
                          <a:effectLst/>
                          <a:latin typeface="Calibri"/>
                          <a:ea typeface="Times New Roman"/>
                          <a:cs typeface="Times New Roman"/>
                        </a:rPr>
                        <a:t>2020</a:t>
                      </a:r>
                      <a:endParaRPr lang="en-US" sz="1400" dirty="0">
                        <a:effectLst/>
                        <a:latin typeface="Cambria"/>
                        <a:ea typeface="ＭＳ 明朝"/>
                        <a:cs typeface="Times New Roman"/>
                      </a:endParaRPr>
                    </a:p>
                  </a:txBody>
                  <a:tcPr marL="68580" marR="68580" marT="0" marB="0" anchor="b"/>
                </a:tc>
                <a:tc>
                  <a:txBody>
                    <a:bodyPr/>
                    <a:lstStyle/>
                    <a:p>
                      <a:pPr marL="0" algn="r">
                        <a:lnSpc>
                          <a:spcPct val="115000"/>
                        </a:lnSpc>
                        <a:spcAft>
                          <a:spcPts val="0"/>
                        </a:spcAft>
                      </a:pPr>
                      <a:endParaRPr lang="en-US" sz="1400" dirty="0">
                        <a:effectLst/>
                        <a:latin typeface="+mj-lt"/>
                        <a:ea typeface="Calibri"/>
                        <a:cs typeface="Times New Roman"/>
                      </a:endParaRPr>
                    </a:p>
                  </a:txBody>
                  <a:tcPr marL="68580" marR="68580" marT="0" marB="0"/>
                </a:tc>
                <a:tc>
                  <a:txBody>
                    <a:bodyPr/>
                    <a:lstStyle/>
                    <a:p>
                      <a:pPr algn="ctr">
                        <a:spcAft>
                          <a:spcPts val="0"/>
                        </a:spcAft>
                      </a:pPr>
                      <a:r>
                        <a:rPr lang="el-GR" sz="1400">
                          <a:solidFill>
                            <a:srgbClr val="000000"/>
                          </a:solidFill>
                          <a:effectLst/>
                          <a:latin typeface="Calibri"/>
                          <a:ea typeface="Times New Roman"/>
                          <a:cs typeface="Times New Roman"/>
                        </a:rPr>
                        <a:t>2013</a:t>
                      </a:r>
                      <a:endParaRPr lang="en-US" sz="1400">
                        <a:effectLst/>
                        <a:latin typeface="Cambria"/>
                        <a:ea typeface="ＭＳ 明朝"/>
                        <a:cs typeface="Times New Roman"/>
                      </a:endParaRPr>
                    </a:p>
                  </a:txBody>
                  <a:tcPr marL="68580" marR="68580" marT="0" marB="0" anchor="b"/>
                </a:tc>
                <a:tc>
                  <a:txBody>
                    <a:bodyPr/>
                    <a:lstStyle/>
                    <a:p>
                      <a:pPr algn="ctr">
                        <a:spcAft>
                          <a:spcPts val="0"/>
                        </a:spcAft>
                      </a:pPr>
                      <a:r>
                        <a:rPr lang="el-GR" sz="1400">
                          <a:solidFill>
                            <a:srgbClr val="000000"/>
                          </a:solidFill>
                          <a:effectLst/>
                          <a:latin typeface="Calibri"/>
                          <a:ea typeface="Times New Roman"/>
                          <a:cs typeface="Times New Roman"/>
                        </a:rPr>
                        <a:t>2020</a:t>
                      </a:r>
                      <a:endParaRPr lang="en-US" sz="1400">
                        <a:effectLst/>
                        <a:latin typeface="Cambria"/>
                        <a:ea typeface="ＭＳ 明朝"/>
                        <a:cs typeface="Times New Roman"/>
                      </a:endParaRPr>
                    </a:p>
                  </a:txBody>
                  <a:tcPr marL="68580" marR="68580" marT="0" marB="0" anchor="b"/>
                </a:tc>
              </a:tr>
              <a:tr h="321932">
                <a:tc>
                  <a:txBody>
                    <a:bodyPr/>
                    <a:lstStyle/>
                    <a:p>
                      <a:pPr algn="ctr">
                        <a:spcAft>
                          <a:spcPts val="0"/>
                        </a:spcAft>
                      </a:pPr>
                      <a:r>
                        <a:rPr lang="el-GR" sz="1400">
                          <a:solidFill>
                            <a:srgbClr val="000000"/>
                          </a:solidFill>
                          <a:effectLst/>
                          <a:latin typeface="Calibri"/>
                          <a:ea typeface="Times New Roman"/>
                          <a:cs typeface="Times New Roman"/>
                        </a:rPr>
                        <a:t>750 exabytes</a:t>
                      </a:r>
                      <a:endParaRPr lang="en-US" sz="1400">
                        <a:effectLst/>
                        <a:latin typeface="Cambria"/>
                        <a:ea typeface="ＭＳ 明朝"/>
                        <a:cs typeface="Times New Roman"/>
                      </a:endParaRPr>
                    </a:p>
                  </a:txBody>
                  <a:tcPr marL="68580" marR="68580" marT="0" marB="0" anchor="b"/>
                </a:tc>
                <a:tc>
                  <a:txBody>
                    <a:bodyPr/>
                    <a:lstStyle/>
                    <a:p>
                      <a:pPr algn="ctr">
                        <a:spcAft>
                          <a:spcPts val="0"/>
                        </a:spcAft>
                      </a:pPr>
                      <a:r>
                        <a:rPr lang="el-GR" sz="1400" dirty="0">
                          <a:solidFill>
                            <a:srgbClr val="000000"/>
                          </a:solidFill>
                          <a:effectLst/>
                          <a:latin typeface="Calibri"/>
                          <a:ea typeface="Times New Roman"/>
                          <a:cs typeface="Times New Roman"/>
                        </a:rPr>
                        <a:t>13,000 </a:t>
                      </a:r>
                      <a:r>
                        <a:rPr lang="el-GR" sz="1400" dirty="0" err="1">
                          <a:solidFill>
                            <a:srgbClr val="000000"/>
                          </a:solidFill>
                          <a:effectLst/>
                          <a:latin typeface="Calibri"/>
                          <a:ea typeface="Times New Roman"/>
                          <a:cs typeface="Times New Roman"/>
                        </a:rPr>
                        <a:t>exabytes</a:t>
                      </a:r>
                      <a:endParaRPr lang="en-US" sz="1400" dirty="0">
                        <a:effectLst/>
                        <a:latin typeface="Cambria"/>
                        <a:ea typeface="ＭＳ 明朝"/>
                        <a:cs typeface="Times New Roman"/>
                      </a:endParaRPr>
                    </a:p>
                  </a:txBody>
                  <a:tcPr marL="68580" marR="68580" marT="0" marB="0" anchor="b"/>
                </a:tc>
                <a:tc>
                  <a:txBody>
                    <a:bodyPr/>
                    <a:lstStyle/>
                    <a:p>
                      <a:pPr marL="0" algn="r">
                        <a:lnSpc>
                          <a:spcPct val="115000"/>
                        </a:lnSpc>
                        <a:spcAft>
                          <a:spcPts val="0"/>
                        </a:spcAft>
                      </a:pPr>
                      <a:endParaRPr lang="en-US" sz="1400" dirty="0">
                        <a:effectLst/>
                        <a:latin typeface="+mj-lt"/>
                        <a:ea typeface="Calibri"/>
                        <a:cs typeface="Times New Roman"/>
                      </a:endParaRPr>
                    </a:p>
                  </a:txBody>
                  <a:tcPr marL="68580" marR="68580" marT="0" marB="0"/>
                </a:tc>
                <a:tc>
                  <a:txBody>
                    <a:bodyPr/>
                    <a:lstStyle/>
                    <a:p>
                      <a:pPr algn="ctr">
                        <a:spcAft>
                          <a:spcPts val="0"/>
                        </a:spcAft>
                      </a:pPr>
                      <a:r>
                        <a:rPr lang="el-GR" sz="1400" dirty="0">
                          <a:solidFill>
                            <a:srgbClr val="000000"/>
                          </a:solidFill>
                          <a:effectLst/>
                          <a:latin typeface="Calibri"/>
                          <a:ea typeface="Times New Roman"/>
                          <a:cs typeface="Times New Roman"/>
                        </a:rPr>
                        <a:t>35%</a:t>
                      </a:r>
                      <a:endParaRPr lang="en-US" sz="1400" dirty="0">
                        <a:effectLst/>
                        <a:latin typeface="Cambria"/>
                        <a:ea typeface="ＭＳ 明朝"/>
                        <a:cs typeface="Times New Roman"/>
                      </a:endParaRPr>
                    </a:p>
                  </a:txBody>
                  <a:tcPr marL="68580" marR="68580" marT="0" marB="0" anchor="b"/>
                </a:tc>
                <a:tc>
                  <a:txBody>
                    <a:bodyPr/>
                    <a:lstStyle/>
                    <a:p>
                      <a:pPr algn="ctr">
                        <a:spcAft>
                          <a:spcPts val="0"/>
                        </a:spcAft>
                      </a:pPr>
                      <a:r>
                        <a:rPr lang="el-GR" sz="1400" dirty="0">
                          <a:solidFill>
                            <a:srgbClr val="000000"/>
                          </a:solidFill>
                          <a:effectLst/>
                          <a:latin typeface="Calibri"/>
                          <a:ea typeface="Times New Roman"/>
                          <a:cs typeface="Times New Roman"/>
                        </a:rPr>
                        <a:t>70%</a:t>
                      </a:r>
                      <a:endParaRPr lang="en-US" sz="1400" dirty="0">
                        <a:effectLst/>
                        <a:latin typeface="Cambria"/>
                        <a:ea typeface="ＭＳ 明朝"/>
                        <a:cs typeface="Times New Roman"/>
                      </a:endParaRPr>
                    </a:p>
                  </a:txBody>
                  <a:tcPr marL="68580" marR="68580" marT="0" marB="0" anchor="b"/>
                </a:tc>
              </a:tr>
            </a:tbl>
          </a:graphicData>
        </a:graphic>
      </p:graphicFrame>
    </p:spTree>
    <p:extLst>
      <p:ext uri="{BB962C8B-B14F-4D97-AF65-F5344CB8AC3E}">
        <p14:creationId xmlns="" xmlns:p14="http://schemas.microsoft.com/office/powerpoint/2010/main" val="13422789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Επιτελική σύνοψη</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643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a:t>
            </a:r>
            <a:r>
              <a:rPr lang="el-GR" sz="1600" b="1" dirty="0" smtClean="0">
                <a:solidFill>
                  <a:schemeClr val="tx1">
                    <a:lumMod val="65000"/>
                    <a:lumOff val="35000"/>
                  </a:schemeClr>
                </a:solidFill>
                <a:latin typeface="+mn-lt"/>
                <a:cs typeface="Arial" panose="020B0604020202020204" pitchFamily="34" charset="0"/>
              </a:rPr>
              <a:t>Ελλάδα αποκλίνει από την Ευρώπη και τους στόχους της Ψηφιακής Ατζέντας</a:t>
            </a:r>
            <a:r>
              <a:rPr lang="el-GR" sz="1600" dirty="0" smtClean="0">
                <a:solidFill>
                  <a:schemeClr val="tx1">
                    <a:lumMod val="65000"/>
                    <a:lumOff val="35000"/>
                  </a:schemeClr>
                </a:solidFill>
                <a:latin typeface="+mn-lt"/>
                <a:cs typeface="Arial" panose="020B0604020202020204" pitchFamily="34" charset="0"/>
              </a:rPr>
              <a:t>:</a:t>
            </a:r>
          </a:p>
          <a:p>
            <a:pPr marL="180975" indent="-180975">
              <a:spcBef>
                <a:spcPct val="0"/>
              </a:spcBef>
              <a:buFont typeface="Wingdings" pitchFamily="2" charset="2"/>
              <a:buChar char="§"/>
            </a:pPr>
            <a:r>
              <a:rPr lang="el-GR" sz="1600" dirty="0" smtClean="0">
                <a:solidFill>
                  <a:schemeClr val="tx1">
                    <a:lumMod val="65000"/>
                    <a:lumOff val="35000"/>
                  </a:schemeClr>
                </a:solidFill>
                <a:latin typeface="+mn-lt"/>
                <a:cs typeface="Arial" panose="020B0604020202020204" pitchFamily="34" charset="0"/>
              </a:rPr>
              <a:t>Τα </a:t>
            </a:r>
            <a:r>
              <a:rPr lang="el-GR" sz="1600" b="1" dirty="0" smtClean="0">
                <a:solidFill>
                  <a:schemeClr val="tx1">
                    <a:lumMod val="65000"/>
                    <a:lumOff val="35000"/>
                  </a:schemeClr>
                </a:solidFill>
                <a:latin typeface="+mn-lt"/>
                <a:cs typeface="Arial" panose="020B0604020202020204" pitchFamily="34" charset="0"/>
              </a:rPr>
              <a:t>εμπόδια στην αδειοδότηση</a:t>
            </a:r>
            <a:r>
              <a:rPr lang="el-GR" sz="1600" dirty="0" smtClean="0">
                <a:solidFill>
                  <a:schemeClr val="tx1">
                    <a:lumMod val="65000"/>
                    <a:lumOff val="35000"/>
                  </a:schemeClr>
                </a:solidFill>
                <a:latin typeface="+mn-lt"/>
                <a:cs typeface="Arial" panose="020B0604020202020204" pitchFamily="34" charset="0"/>
              </a:rPr>
              <a:t> νέων και αναβαθμισμένων δικτυακών υποδομών και </a:t>
            </a:r>
          </a:p>
          <a:p>
            <a:pPr marL="180975" indent="-180975">
              <a:spcBef>
                <a:spcPct val="0"/>
              </a:spcBef>
              <a:buFont typeface="Wingdings" pitchFamily="2" charset="2"/>
              <a:buChar char="§"/>
            </a:pPr>
            <a:r>
              <a:rPr lang="el-GR" sz="1600" dirty="0" smtClean="0">
                <a:solidFill>
                  <a:schemeClr val="tx1">
                    <a:lumMod val="65000"/>
                    <a:lumOff val="35000"/>
                  </a:schemeClr>
                </a:solidFill>
                <a:latin typeface="+mn-lt"/>
                <a:cs typeface="Arial" panose="020B0604020202020204" pitchFamily="34" charset="0"/>
              </a:rPr>
              <a:t>το </a:t>
            </a:r>
            <a:r>
              <a:rPr lang="el-GR" sz="1600" b="1" dirty="0" smtClean="0">
                <a:solidFill>
                  <a:schemeClr val="tx1">
                    <a:lumMod val="65000"/>
                    <a:lumOff val="35000"/>
                  </a:schemeClr>
                </a:solidFill>
                <a:latin typeface="+mn-lt"/>
                <a:cs typeface="Arial" panose="020B0604020202020204" pitchFamily="34" charset="0"/>
              </a:rPr>
              <a:t>υπέρμετρο φορολογικό βάρος </a:t>
            </a:r>
            <a:r>
              <a:rPr lang="el-GR" sz="1600" dirty="0" smtClean="0">
                <a:solidFill>
                  <a:schemeClr val="tx1">
                    <a:lumMod val="65000"/>
                    <a:lumOff val="35000"/>
                  </a:schemeClr>
                </a:solidFill>
                <a:latin typeface="+mn-lt"/>
                <a:cs typeface="Arial" panose="020B0604020202020204" pitchFamily="34" charset="0"/>
              </a:rPr>
              <a:t>στους καταναλωτές </a:t>
            </a:r>
          </a:p>
          <a:p>
            <a:pPr marL="85725" indent="-85725">
              <a:spcBef>
                <a:spcPct val="0"/>
              </a:spcBef>
              <a:buNone/>
            </a:pPr>
            <a:r>
              <a:rPr lang="el-GR" sz="1600" dirty="0" smtClean="0">
                <a:solidFill>
                  <a:schemeClr val="tx1">
                    <a:lumMod val="65000"/>
                    <a:lumOff val="35000"/>
                  </a:schemeClr>
                </a:solidFill>
                <a:latin typeface="+mn-lt"/>
                <a:cs typeface="Arial" panose="020B0604020202020204" pitchFamily="34" charset="0"/>
              </a:rPr>
              <a:t>αποτελούν τροχοπέδη στην ανάπτυξη των κινητών επικοινωνιών. </a:t>
            </a:r>
            <a:endParaRPr lang="en-US" sz="1600" dirty="0">
              <a:solidFill>
                <a:schemeClr val="tx1">
                  <a:lumMod val="65000"/>
                  <a:lumOff val="35000"/>
                </a:schemeClr>
              </a:solidFill>
              <a:latin typeface="+mn-lt"/>
              <a:cs typeface="Arial" panose="020B0604020202020204" pitchFamily="34" charset="0"/>
            </a:endParaRPr>
          </a:p>
        </p:txBody>
      </p:sp>
      <p:sp>
        <p:nvSpPr>
          <p:cNvPr id="4" name="AutoShape 7"/>
          <p:cNvSpPr>
            <a:spLocks noChangeArrowheads="1"/>
          </p:cNvSpPr>
          <p:nvPr/>
        </p:nvSpPr>
        <p:spPr bwMode="auto">
          <a:xfrm>
            <a:off x="381000" y="27798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Ρυθμιστικό πλαίσιο που έπεται των επενδύσεων και των σχετικών διαγωνισμών για το φάσμα - Οι επενδυτές καλούνται να αποτιμήσουν το φάσμα χωρίς να γνωρίζουν το πλαίσιο</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Ακόμα και σήμερα εκκρεμεί το δευτερογενές δίκαιο για τα υφιστάμενα δίκτυα </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Αδειοδοτείται φάσμα που δεν είναι καθαρό από άλλες χρήσεις</a:t>
            </a:r>
          </a:p>
          <a:p>
            <a:pPr marL="342900" lvl="2" indent="-342900">
              <a:lnSpc>
                <a:spcPct val="120000"/>
              </a:lnSpc>
              <a:buClr>
                <a:srgbClr val="0E2947"/>
              </a:buClr>
              <a:buFont typeface="+mj-lt"/>
              <a:buAutoNum type="arabicPeriod"/>
              <a:tabLst>
                <a:tab pos="180975" algn="l"/>
              </a:tabLst>
            </a:pPr>
            <a:endParaRPr lang="en-US" sz="1200" dirty="0" smtClean="0">
              <a:latin typeface="+mn-lt"/>
              <a:cs typeface="Arial" panose="020B0604020202020204" pitchFamily="34" charset="0"/>
            </a:endParaRPr>
          </a:p>
        </p:txBody>
      </p:sp>
      <p:sp>
        <p:nvSpPr>
          <p:cNvPr id="6" name="Rectangle 5"/>
          <p:cNvSpPr/>
          <p:nvPr/>
        </p:nvSpPr>
        <p:spPr>
          <a:xfrm>
            <a:off x="381000" y="2078400"/>
            <a:ext cx="2520000" cy="54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solidFill>
                  <a:schemeClr val="tx1"/>
                </a:solidFill>
              </a:rPr>
              <a:t>Ρυθμιστικό πλαίσιο με καθυστερήσεις ασάφειες και αντιφάσεις</a:t>
            </a:r>
            <a:endParaRPr lang="en-US" sz="1100" b="1" dirty="0">
              <a:solidFill>
                <a:schemeClr val="tx1"/>
              </a:solidFill>
            </a:endParaRPr>
          </a:p>
        </p:txBody>
      </p:sp>
      <p:sp>
        <p:nvSpPr>
          <p:cNvPr id="10" name="AutoShape 7"/>
          <p:cNvSpPr>
            <a:spLocks noChangeArrowheads="1"/>
          </p:cNvSpPr>
          <p:nvPr/>
        </p:nvSpPr>
        <p:spPr bwMode="auto">
          <a:xfrm>
            <a:off x="3124200" y="27798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4.500 εκκρεμείς αιτήσεις αδειών σταθμών βάσης - Ρυθμός διεκπεραίωσης αδειών στο 10% του απαιτούμενου</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Εμπλεκόμενοι δημόσιοι φορείς με ελλείψεις σε ανθρώπινο δυναμικό και τεχνολογίες</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Υπερφόρτωση δημόσιων φορέων λόγω της απαίτησης για αδειοδότηση σταθμών βάσης ακόμα και με μικρές δομικές αλλαγές ή αλλαγή της συχνότητας</a:t>
            </a:r>
          </a:p>
        </p:txBody>
      </p:sp>
      <p:sp>
        <p:nvSpPr>
          <p:cNvPr id="11" name="AutoShape 7"/>
          <p:cNvSpPr>
            <a:spLocks noChangeArrowheads="1"/>
          </p:cNvSpPr>
          <p:nvPr/>
        </p:nvSpPr>
        <p:spPr bwMode="auto">
          <a:xfrm>
            <a:off x="5943600" y="2779800"/>
            <a:ext cx="2520000" cy="3240000"/>
          </a:xfrm>
          <a:prstGeom prst="roundRect">
            <a:avLst>
              <a:gd name="adj" fmla="val 0"/>
            </a:avLst>
          </a:prstGeom>
          <a:solidFill>
            <a:schemeClr val="bg1">
              <a:lumMod val="85000"/>
            </a:schemeClr>
          </a:solidFill>
          <a:ln>
            <a:noFill/>
          </a:ln>
          <a:extLs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2η στην ΕΕ-28 στη έμμεση φορολόγηση των υπηρεσιών κινητών επικοινωνιών </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Έλλάδα: 38% επιβάρυνση του λογαριασμού ενώ στην ΕΕ-28 κατά μέσο όρο 22,5%</a:t>
            </a:r>
          </a:p>
          <a:p>
            <a:pPr marL="342900" lvl="2" indent="-342900">
              <a:lnSpc>
                <a:spcPct val="120000"/>
              </a:lnSpc>
              <a:buFont typeface="Wingdings" pitchFamily="2" charset="2"/>
              <a:buChar char="§"/>
              <a:tabLst>
                <a:tab pos="180975" algn="l"/>
              </a:tabLst>
            </a:pPr>
            <a:r>
              <a:rPr lang="el-GR" sz="1200" b="1" dirty="0" smtClean="0">
                <a:latin typeface="+mn-lt"/>
                <a:cs typeface="Arial" panose="020B0604020202020204" pitchFamily="34" charset="0"/>
              </a:rPr>
              <a:t>Μείωση του ειδκού τέλους θα είχε ως αποτέλεσμα την αύξηση των δημοσίων εσόδων λόγω της αύξησης της χρήσης</a:t>
            </a:r>
          </a:p>
          <a:p>
            <a:pPr marL="342900" lvl="2" indent="-342900">
              <a:lnSpc>
                <a:spcPct val="120000"/>
              </a:lnSpc>
              <a:buClr>
                <a:srgbClr val="0E2947"/>
              </a:buClr>
              <a:buFont typeface="+mj-lt"/>
              <a:buAutoNum type="arabicPeriod"/>
              <a:tabLst>
                <a:tab pos="180975" algn="l"/>
              </a:tabLst>
            </a:pPr>
            <a:endParaRPr lang="el-GR" sz="1200" b="1" dirty="0" smtClean="0">
              <a:latin typeface="+mn-lt"/>
              <a:cs typeface="Arial" panose="020B0604020202020204" pitchFamily="34" charset="0"/>
            </a:endParaRPr>
          </a:p>
        </p:txBody>
      </p:sp>
      <p:sp>
        <p:nvSpPr>
          <p:cNvPr id="12" name="Rectangle 11"/>
          <p:cNvSpPr/>
          <p:nvPr/>
        </p:nvSpPr>
        <p:spPr>
          <a:xfrm>
            <a:off x="3124200" y="2078400"/>
            <a:ext cx="2520000" cy="54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solidFill>
                  <a:schemeClr val="tx1"/>
                </a:solidFill>
              </a:rPr>
              <a:t>Αδυναμία δημόσιας διοίκησης να ανταποκριθεί στις απαιτήσεις του ρυθμιστικού πλαισίου</a:t>
            </a:r>
            <a:endParaRPr lang="en-US" sz="1100" b="1" dirty="0">
              <a:solidFill>
                <a:schemeClr val="tx1"/>
              </a:solidFill>
            </a:endParaRPr>
          </a:p>
        </p:txBody>
      </p:sp>
      <p:sp>
        <p:nvSpPr>
          <p:cNvPr id="13" name="Rectangle 12"/>
          <p:cNvSpPr/>
          <p:nvPr/>
        </p:nvSpPr>
        <p:spPr>
          <a:xfrm>
            <a:off x="5938200" y="2078400"/>
            <a:ext cx="2520000" cy="54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solidFill>
                  <a:schemeClr val="tx1"/>
                </a:solidFill>
              </a:rPr>
              <a:t>Υπερφορολόγηση του καταναλωτή</a:t>
            </a:r>
            <a:endParaRPr lang="en-US" sz="1100" b="1" dirty="0">
              <a:solidFill>
                <a:schemeClr val="tx1"/>
              </a:solidFill>
            </a:endParaRPr>
          </a:p>
        </p:txBody>
      </p:sp>
    </p:spTree>
    <p:extLst>
      <p:ext uri="{BB962C8B-B14F-4D97-AF65-F5344CB8AC3E}">
        <p14:creationId xmlns="" xmlns:p14="http://schemas.microsoft.com/office/powerpoint/2010/main" val="127860042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371600"/>
            <a:ext cx="8534400" cy="3352800"/>
          </a:xfrm>
        </p:spPr>
        <p:txBody>
          <a:bodyPr>
            <a:noAutofit/>
          </a:bodyPr>
          <a:lstStyle/>
          <a:p>
            <a:r>
              <a:rPr lang="el-GR" sz="1400" b="0" dirty="0" smtClean="0"/>
              <a:t>Υπάρχουν </a:t>
            </a:r>
            <a:r>
              <a:rPr lang="el-GR" sz="1400" dirty="0" smtClean="0"/>
              <a:t>λίγοι σημαντικοί παίκτες </a:t>
            </a:r>
            <a:r>
              <a:rPr lang="el-GR" sz="1400" b="0" dirty="0" smtClean="0"/>
              <a:t>προς το παρόν (πχ. Apple, Google, Microsoft, Amazon), όμως αναμένεται αύξηση. </a:t>
            </a:r>
          </a:p>
          <a:p>
            <a:endParaRPr lang="el-GR" sz="1400" b="0" dirty="0" smtClean="0"/>
          </a:p>
          <a:p>
            <a:r>
              <a:rPr lang="el-GR" sz="1400" b="0" dirty="0" smtClean="0"/>
              <a:t>Οι </a:t>
            </a:r>
            <a:r>
              <a:rPr lang="el-GR" sz="1400" dirty="0" smtClean="0"/>
              <a:t>τηλεπικοινωνιακοί πάροχοι βρίσκονται σε πολύ καλή θέσ</a:t>
            </a:r>
            <a:r>
              <a:rPr lang="el-GR" sz="1400" b="0" dirty="0" smtClean="0"/>
              <a:t>η για να εκμεταλλευτούν τη σχέση που έχουν αναπτύξει με το πελατολόγιο τους και το δίκτυό τους, ώστε να εξασφαλίσουν μία καλή θέση στο χώρο αυτό. </a:t>
            </a:r>
          </a:p>
          <a:p>
            <a:endParaRPr lang="el-GR" sz="1400" b="0" dirty="0" smtClean="0"/>
          </a:p>
          <a:p>
            <a:r>
              <a:rPr lang="el-GR" sz="1400" b="0" dirty="0" smtClean="0"/>
              <a:t>Καθώς η αγορά είναι σχετικά καινούρια, τώρα </a:t>
            </a:r>
            <a:r>
              <a:rPr lang="el-GR" sz="1400" b="0" dirty="0"/>
              <a:t>είναι η καλύτερη στιγμή για τους παρόχους να εκμεταλλευτούν </a:t>
            </a:r>
            <a:r>
              <a:rPr lang="el-GR" sz="1400" b="0" dirty="0" smtClean="0"/>
              <a:t>την </a:t>
            </a:r>
            <a:r>
              <a:rPr lang="el-GR" sz="1400" b="0" dirty="0"/>
              <a:t>ευκαιρία</a:t>
            </a:r>
            <a:r>
              <a:rPr lang="el-GR" sz="1400" b="0" dirty="0" smtClean="0"/>
              <a:t>.</a:t>
            </a:r>
          </a:p>
          <a:p>
            <a:endParaRPr lang="el-GR" sz="1400" b="0" dirty="0" smtClean="0"/>
          </a:p>
          <a:p>
            <a:r>
              <a:rPr lang="el-GR" sz="1400" b="0" dirty="0" smtClean="0"/>
              <a:t>Θα πρέπει να καθορίσουν κατάλληλες προτάσεις και δομές (και συνεργασίες). Θα πρέπει να εξασφαλίζεται διαθεσιμότητα, συνεπής και υψηλή ταχύτητα κ.ά. </a:t>
            </a:r>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Τεχνολογικές Εξελίξεις και ευκαιρίες για τους παρόχους - </a:t>
            </a:r>
            <a:r>
              <a:rPr lang="en-US" sz="2200" dirty="0" smtClean="0">
                <a:solidFill>
                  <a:schemeClr val="accent1">
                    <a:lumMod val="75000"/>
                  </a:schemeClr>
                </a:solidFill>
                <a:latin typeface="+mn-lt"/>
                <a:ea typeface="+mn-ea"/>
                <a:cs typeface="+mn-cs"/>
              </a:rPr>
              <a:t>Cloud</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274536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143000"/>
            <a:ext cx="8534400" cy="3352800"/>
          </a:xfrm>
        </p:spPr>
        <p:txBody>
          <a:bodyPr>
            <a:noAutofit/>
          </a:bodyPr>
          <a:lstStyle/>
          <a:p>
            <a:r>
              <a:rPr lang="el-GR" sz="1400" dirty="0" smtClean="0"/>
              <a:t>Επιχειρηματικό cloud</a:t>
            </a:r>
          </a:p>
          <a:p>
            <a:pPr marL="177800" indent="0">
              <a:buNone/>
              <a:tabLst>
                <a:tab pos="177800" algn="l"/>
              </a:tabLst>
            </a:pPr>
            <a:r>
              <a:rPr lang="el-GR" sz="1400" b="0" dirty="0" smtClean="0"/>
              <a:t>Καθετοποιημένες λύσεις, εστιασμένες και στοχευμένες προτάσεις, με τη βοήθεια συνεργασιών. Παράδειγμα: H Orange συνεργάζεται με την Virtual Computing Environment Co., προσφέροντας έτσι πλήρης τεχνολογική υποδομή, με ολοκληρωμένες λύσεις για virtualization, δικτύωση, υπολογιστική δύναμη, αποθήκευση, ασφάλεια και τεχνολογίες διαχείρισης. </a:t>
            </a:r>
          </a:p>
          <a:p>
            <a:endParaRPr lang="el-GR" sz="1400" b="0" dirty="0" smtClean="0"/>
          </a:p>
          <a:p>
            <a:r>
              <a:rPr lang="el-GR" sz="1400" dirty="0" smtClean="0"/>
              <a:t>Καταναλωτικό cloud</a:t>
            </a:r>
          </a:p>
          <a:p>
            <a:pPr marL="177800" indent="0">
              <a:buNone/>
            </a:pPr>
            <a:r>
              <a:rPr lang="el-GR" sz="1400" b="0" dirty="0" smtClean="0"/>
              <a:t>Όφελος από την δυνατότητα υπηρεσιών cloud, καθώς οι καταναλωτές συνάπτουν ακριβότερα συμβόλαια δεδομένων. Άλλες ευκαιρίες: δημιουργία ανοιχτών πλατφορμών για την ενοποίηση υπηρεσιών cloud και εφαρμογών από διάφορους παρόχους, developers κλπ. Παράλληλα προκύπτει επιπλέον σημαντικό όφελος καθώς ενδυναμώνεται η πίστη του καταναλωτή στον πάροχο (οι καταναλωτές εμπιστεύονται σημαντικά για αυτούς ψηφιακά αρχεία, όπως φωτογραφίες, μουσική, βίντεο κλπ).</a:t>
            </a:r>
            <a:endParaRPr lang="el-GR" sz="1400" b="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Τεχνολογικές Εξελίξεις και ευκαιρίες για τους παρόχους - </a:t>
            </a:r>
            <a:r>
              <a:rPr lang="en-US" sz="2200" dirty="0" smtClean="0">
                <a:solidFill>
                  <a:schemeClr val="accent1">
                    <a:lumMod val="75000"/>
                  </a:schemeClr>
                </a:solidFill>
                <a:latin typeface="+mn-lt"/>
                <a:ea typeface="+mn-ea"/>
                <a:cs typeface="+mn-cs"/>
              </a:rPr>
              <a:t>Cloud</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285294361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371600"/>
            <a:ext cx="8534400" cy="3352800"/>
          </a:xfrm>
        </p:spPr>
        <p:txBody>
          <a:bodyPr>
            <a:noAutofit/>
          </a:bodyPr>
          <a:lstStyle/>
          <a:p>
            <a:r>
              <a:rPr lang="el-GR" sz="1400" dirty="0" smtClean="0"/>
              <a:t>Αύξηση </a:t>
            </a:r>
            <a:r>
              <a:rPr lang="el-GR" sz="1400" dirty="0"/>
              <a:t>άνευ προηγουμένου στον όγκο, στην ποικιλία και στην ταχύτητα της πληροφορίας</a:t>
            </a:r>
            <a:r>
              <a:rPr lang="el-GR" sz="1400" b="0" dirty="0"/>
              <a:t>, εξαιτίας των κινητών δικτύων νέας γενιάς, </a:t>
            </a:r>
            <a:r>
              <a:rPr lang="el-GR" sz="1400" b="0" dirty="0" smtClean="0"/>
              <a:t>της μεγάλης αύξησης smartphones </a:t>
            </a:r>
            <a:r>
              <a:rPr lang="el-GR" sz="1400" b="0" dirty="0"/>
              <a:t>και </a:t>
            </a:r>
            <a:r>
              <a:rPr lang="el-GR" sz="1400" b="0" dirty="0" smtClean="0"/>
              <a:t>των κοινωνικών δικτύων.</a:t>
            </a:r>
          </a:p>
          <a:p>
            <a:endParaRPr lang="el-GR" sz="1400" b="0" dirty="0" smtClean="0"/>
          </a:p>
          <a:p>
            <a:r>
              <a:rPr lang="el-GR" sz="1400" b="0" dirty="0" smtClean="0"/>
              <a:t>Τα big </a:t>
            </a:r>
            <a:r>
              <a:rPr lang="el-GR" sz="1400" b="0" dirty="0"/>
              <a:t>data </a:t>
            </a:r>
            <a:r>
              <a:rPr lang="el-GR" sz="1400" b="0" dirty="0" smtClean="0"/>
              <a:t>μπορούν να βοηθήσουν στην </a:t>
            </a:r>
            <a:r>
              <a:rPr lang="el-GR" sz="1400" b="0" dirty="0"/>
              <a:t>αύξηση των εσόδων, στην ικανοποίηση και στην συγκράτηση των πελατών και στην μείωση των λειτουργικών εξόδων</a:t>
            </a:r>
            <a:r>
              <a:rPr lang="el-GR" sz="1400" b="0" dirty="0" smtClean="0"/>
              <a:t>.</a:t>
            </a:r>
          </a:p>
          <a:p>
            <a:endParaRPr lang="el-GR" sz="1400" b="0" dirty="0" smtClean="0"/>
          </a:p>
          <a:p>
            <a:r>
              <a:rPr lang="el-GR" sz="1400" b="0" dirty="0" smtClean="0"/>
              <a:t>Επίτευξη τριών κυρίων στόχων χάρη </a:t>
            </a:r>
            <a:r>
              <a:rPr lang="el-GR" sz="1400" b="0" dirty="0"/>
              <a:t>στα big data: </a:t>
            </a:r>
            <a:endParaRPr lang="el-GR" sz="1400" b="0" dirty="0" smtClean="0"/>
          </a:p>
          <a:p>
            <a:pPr marL="179388" indent="0">
              <a:buNone/>
            </a:pPr>
            <a:r>
              <a:rPr lang="el-GR" sz="1400" b="0" dirty="0" smtClean="0"/>
              <a:t>α</a:t>
            </a:r>
            <a:r>
              <a:rPr lang="el-GR" sz="1400" b="0" dirty="0"/>
              <a:t>) </a:t>
            </a:r>
            <a:r>
              <a:rPr lang="el-GR" sz="1400" dirty="0" smtClean="0"/>
              <a:t>παροχή </a:t>
            </a:r>
            <a:r>
              <a:rPr lang="el-GR" sz="1400" dirty="0"/>
              <a:t>έξυπνων υπηρεσιών </a:t>
            </a:r>
            <a:r>
              <a:rPr lang="el-GR" sz="1400" b="0" dirty="0"/>
              <a:t>που αυξάνουν τα έσοδα και δημιουργούν νέες πηγές εσόδων, </a:t>
            </a:r>
            <a:endParaRPr lang="el-GR" sz="1400" b="0" dirty="0" smtClean="0"/>
          </a:p>
          <a:p>
            <a:pPr marL="179388" indent="0">
              <a:buNone/>
            </a:pPr>
            <a:r>
              <a:rPr lang="el-GR" sz="1400" b="0" dirty="0" smtClean="0"/>
              <a:t>β</a:t>
            </a:r>
            <a:r>
              <a:rPr lang="el-GR" sz="1400" b="0" dirty="0"/>
              <a:t>) </a:t>
            </a:r>
            <a:r>
              <a:rPr lang="el-GR" sz="1400" dirty="0" smtClean="0"/>
              <a:t>μετασχηματισμός </a:t>
            </a:r>
            <a:r>
              <a:rPr lang="el-GR" sz="1400" dirty="0"/>
              <a:t>των επιχειρήσεων </a:t>
            </a:r>
            <a:r>
              <a:rPr lang="el-GR" sz="1400" b="0" dirty="0"/>
              <a:t>(operations) για την επίτευξη υπεροχής στις </a:t>
            </a:r>
            <a:r>
              <a:rPr lang="el-GR" sz="1400" b="0" dirty="0" smtClean="0"/>
              <a:t>υπηρεσίες, </a:t>
            </a:r>
            <a:r>
              <a:rPr lang="el-GR" sz="1400" b="0" dirty="0"/>
              <a:t>και </a:t>
            </a:r>
            <a:endParaRPr lang="el-GR" sz="1400" b="0" dirty="0" smtClean="0"/>
          </a:p>
          <a:p>
            <a:pPr marL="179388" indent="0">
              <a:buNone/>
            </a:pPr>
            <a:r>
              <a:rPr lang="el-GR" sz="1400" b="0" dirty="0" smtClean="0"/>
              <a:t>γ</a:t>
            </a:r>
            <a:r>
              <a:rPr lang="el-GR" sz="1400" b="0" dirty="0"/>
              <a:t>) </a:t>
            </a:r>
            <a:r>
              <a:rPr lang="el-GR" sz="1400" dirty="0" smtClean="0"/>
              <a:t>δημιουργία </a:t>
            </a:r>
            <a:r>
              <a:rPr lang="el-GR" sz="1400" dirty="0"/>
              <a:t>έξυπνων δικτύων </a:t>
            </a:r>
            <a:r>
              <a:rPr lang="el-GR" sz="1400" b="0" dirty="0"/>
              <a:t>για την προσφορά συνεπούς και υψηλής καταναλωτικής εμπειρίας.</a:t>
            </a:r>
            <a:endParaRPr lang="en-US" sz="1400" b="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Τεχνολογικές Εξελίξεις και ευκαιρίες για τους </a:t>
            </a:r>
            <a:r>
              <a:rPr lang="el-GR" sz="2200" dirty="0" err="1" smtClean="0">
                <a:solidFill>
                  <a:schemeClr val="accent1">
                    <a:lumMod val="75000"/>
                  </a:schemeClr>
                </a:solidFill>
                <a:latin typeface="+mn-lt"/>
                <a:ea typeface="+mn-ea"/>
                <a:cs typeface="+mn-cs"/>
              </a:rPr>
              <a:t>παροχους</a:t>
            </a:r>
            <a:r>
              <a:rPr lang="el-GR" sz="2200" dirty="0" smtClean="0">
                <a:solidFill>
                  <a:schemeClr val="accent1">
                    <a:lumMod val="75000"/>
                  </a:schemeClr>
                </a:solidFill>
                <a:latin typeface="+mn-lt"/>
                <a:ea typeface="+mn-ea"/>
                <a:cs typeface="+mn-cs"/>
              </a:rPr>
              <a:t> – </a:t>
            </a:r>
            <a:r>
              <a:rPr lang="en-US" sz="2200" dirty="0" smtClean="0">
                <a:solidFill>
                  <a:schemeClr val="accent1">
                    <a:lumMod val="75000"/>
                  </a:schemeClr>
                </a:solidFill>
                <a:latin typeface="+mn-lt"/>
                <a:ea typeface="+mn-ea"/>
                <a:cs typeface="+mn-cs"/>
              </a:rPr>
              <a:t>Big Data</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112812426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143000"/>
            <a:ext cx="8534400" cy="3352800"/>
          </a:xfrm>
        </p:spPr>
        <p:txBody>
          <a:bodyPr>
            <a:noAutofit/>
          </a:bodyPr>
          <a:lstStyle/>
          <a:p>
            <a:pPr marL="0" indent="0">
              <a:buNone/>
            </a:pPr>
            <a:r>
              <a:rPr lang="el-GR" sz="1400" dirty="0" smtClean="0"/>
              <a:t>Τέσσερις προοπτικές χρήσεις των big data από τους τηλεπικοινωνιακούς παρόχους:</a:t>
            </a:r>
          </a:p>
          <a:p>
            <a:pPr lvl="0"/>
            <a:r>
              <a:rPr lang="el-GR" sz="1400" dirty="0" smtClean="0"/>
              <a:t>pro-active call </a:t>
            </a:r>
            <a:r>
              <a:rPr lang="el-GR" sz="1400" dirty="0" err="1" smtClean="0"/>
              <a:t>centre</a:t>
            </a:r>
            <a:r>
              <a:rPr lang="el-GR" sz="1400" dirty="0" smtClean="0"/>
              <a:t>: </a:t>
            </a:r>
            <a:r>
              <a:rPr lang="el-GR" sz="1400" b="0" dirty="0" smtClean="0"/>
              <a:t>πληροφόρηση με την βοήθεια των big data για τη μείωση του κόστους, αύξηση της ικανοποίησης του πελατολογίου και αναγνώριση νέων πιθανών υπηρεσιών, ώστε να αυξηθεί η καταναλωτική πίστη και βελτιωθεί η αντίληψη των καταναλωτών για τον πάροχο.</a:t>
            </a:r>
          </a:p>
          <a:p>
            <a:pPr lvl="0"/>
            <a:r>
              <a:rPr lang="el-GR" sz="1400" dirty="0" smtClean="0"/>
              <a:t>Εξυπνότερες καμπάνιες: Συνδυασμός </a:t>
            </a:r>
            <a:r>
              <a:rPr lang="el-GR" sz="1400" b="0" dirty="0" smtClean="0"/>
              <a:t>πλήθος πληροφοριών και δεδομένων για τον κάθε συνδρομητή (χρήση, τοποθεσία κλπ) με το προφίλ του συνδρομητή για τη δημιουργία </a:t>
            </a:r>
            <a:r>
              <a:rPr lang="el-GR" sz="1400" b="0" dirty="0" err="1" smtClean="0"/>
              <a:t>στοχευμένων</a:t>
            </a:r>
            <a:r>
              <a:rPr lang="el-GR" sz="1400" b="0" dirty="0" smtClean="0"/>
              <a:t> προσφορών σε πραγματικό χρόνο.</a:t>
            </a:r>
          </a:p>
          <a:p>
            <a:pPr lvl="0"/>
            <a:r>
              <a:rPr lang="el-GR" sz="1400" dirty="0" smtClean="0"/>
              <a:t>Αναλύσεις δικτύου (network analytics):  </a:t>
            </a:r>
            <a:r>
              <a:rPr lang="el-GR" sz="1400" b="0" dirty="0" smtClean="0"/>
              <a:t>λήψη μετρήσεων για τη διαχείριση και βελτιστοποίηση του δικτύου ώστε να βρεθούν ευκαιρίες αυξήσεις κερδών (π.χ., επίλυση bottlenecks, διαχείριση απαιτήσεων, και βελτιστοποίηση επενδύσεων στο δίκτυο ώστε να μεγιστοποιηθεί το αντίκτυπο στους καλύτερους πελάτες.)</a:t>
            </a:r>
          </a:p>
          <a:p>
            <a:pPr lvl="0"/>
            <a:r>
              <a:rPr lang="el-GR" sz="1400" dirty="0" smtClean="0"/>
              <a:t>Υπηρεσίες βάσει τοποθεσίας: </a:t>
            </a:r>
            <a:r>
              <a:rPr lang="el-GR" sz="1400" b="0" dirty="0" smtClean="0"/>
              <a:t>ανάλυση πραγματικής τοποθεσίας καταναλωτών, η οποία, σε συνδυασμό με το καταναλωτικό προφίλ, τη χρήση και την ψηφιακή συμπεριφορά, θα επιτρέψει στους παρόχους να δημιουργήσουν στοχευμένες και εξατομικευμένες προσφορές (π.χ., συνεργατικές λύσεις για την παροχή e-health, ολοκλήρωση πληρωμών, εισιτήρια, smart cities κλπ).</a:t>
            </a:r>
            <a:endParaRPr lang="el-GR" sz="1400" b="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Τεχνολογικές Εξελίξεις και ευκαιρίες για τους παρόχους – </a:t>
            </a:r>
            <a:r>
              <a:rPr lang="en-US" sz="2200" dirty="0" smtClean="0">
                <a:solidFill>
                  <a:schemeClr val="accent1">
                    <a:lumMod val="75000"/>
                  </a:schemeClr>
                </a:solidFill>
                <a:latin typeface="+mn-lt"/>
                <a:ea typeface="+mn-ea"/>
                <a:cs typeface="+mn-cs"/>
              </a:rPr>
              <a:t>Big Data</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128771218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2209800"/>
            <a:ext cx="4343400" cy="3352800"/>
          </a:xfrm>
        </p:spPr>
        <p:txBody>
          <a:bodyPr>
            <a:noAutofit/>
          </a:bodyPr>
          <a:lstStyle/>
          <a:p>
            <a:r>
              <a:rPr lang="el-GR" sz="1400" b="0" dirty="0" smtClean="0"/>
              <a:t>Η </a:t>
            </a:r>
            <a:r>
              <a:rPr lang="el-GR" sz="1400" dirty="0" smtClean="0"/>
              <a:t>κίνηση δεδομένων εκτιμάται ότι θα αυξάνεται με ετήσιο ρυθμό κατά 61% </a:t>
            </a:r>
            <a:r>
              <a:rPr lang="el-GR" sz="1400" b="0" dirty="0" smtClean="0"/>
              <a:t>παγκοσμίως μέχρι το 2018 (</a:t>
            </a:r>
            <a:r>
              <a:rPr lang="en-GB" sz="1400" b="0" dirty="0" smtClean="0"/>
              <a:t>Cisco)</a:t>
            </a:r>
            <a:r>
              <a:rPr lang="en-CA" sz="1400" b="0" dirty="0" smtClean="0"/>
              <a:t>.</a:t>
            </a:r>
            <a:r>
              <a:rPr lang="el-GR" sz="1400" b="0" dirty="0" smtClean="0"/>
              <a:t> </a:t>
            </a:r>
          </a:p>
          <a:p>
            <a:r>
              <a:rPr lang="el-GR" sz="1400" b="0" dirty="0" smtClean="0"/>
              <a:t>Οι σημαντικότεροι τομείς στους οποίους η κινητή τηλεφωνία μπορεί να συμβάλλει είναι : </a:t>
            </a:r>
            <a:r>
              <a:rPr lang="el-GR" sz="1400" dirty="0" smtClean="0"/>
              <a:t>Μ2Μ, </a:t>
            </a:r>
            <a:r>
              <a:rPr lang="en-US" sz="1400" dirty="0" smtClean="0"/>
              <a:t>Mobile Money, Mobile for Development, Mobile Agriculture, Smart Metering</a:t>
            </a:r>
            <a:r>
              <a:rPr lang="el-GR" sz="1400" dirty="0" smtClean="0"/>
              <a:t>, </a:t>
            </a:r>
            <a:r>
              <a:rPr lang="en-GB" sz="1400" dirty="0" smtClean="0"/>
              <a:t>Smart Cities</a:t>
            </a:r>
            <a:r>
              <a:rPr lang="en-US" sz="1400" dirty="0" smtClean="0"/>
              <a:t>.</a:t>
            </a:r>
            <a:endParaRPr lang="en-US" sz="1400" dirty="0"/>
          </a:p>
        </p:txBody>
      </p:sp>
      <p:sp>
        <p:nvSpPr>
          <p:cNvPr id="2" name="Title 1"/>
          <p:cNvSpPr>
            <a:spLocks noGrp="1"/>
          </p:cNvSpPr>
          <p:nvPr>
            <p:ph type="title"/>
          </p:nvPr>
        </p:nvSpPr>
        <p:spPr/>
        <p:txBody>
          <a:bodyPr>
            <a:normAutofit/>
          </a:bodyPr>
          <a:lstStyle/>
          <a:p>
            <a:r>
              <a:rPr lang="el-GR" sz="2200" dirty="0" smtClean="0">
                <a:solidFill>
                  <a:schemeClr val="accent1">
                    <a:lumMod val="75000"/>
                  </a:schemeClr>
                </a:solidFill>
                <a:latin typeface="+mn-lt"/>
                <a:ea typeface="+mn-ea"/>
                <a:cs typeface="+mn-cs"/>
              </a:rPr>
              <a:t>Εφαρμογές κινητών υπηρεσιών και ανάπτυξη δεδομένων</a:t>
            </a:r>
            <a:endParaRPr lang="en-US" sz="2200" dirty="0">
              <a:solidFill>
                <a:schemeClr val="accent1">
                  <a:lumMod val="75000"/>
                </a:schemeClr>
              </a:solidFill>
              <a:latin typeface="+mn-lt"/>
              <a:ea typeface="+mn-ea"/>
              <a:cs typeface="+mn-cs"/>
            </a:endParaRPr>
          </a:p>
        </p:txBody>
      </p:sp>
      <p:grpSp>
        <p:nvGrpSpPr>
          <p:cNvPr id="3" name="Group 3"/>
          <p:cNvGrpSpPr/>
          <p:nvPr/>
        </p:nvGrpSpPr>
        <p:grpSpPr>
          <a:xfrm>
            <a:off x="4800600" y="2286000"/>
            <a:ext cx="3962400" cy="2667000"/>
            <a:chOff x="2571750" y="91440"/>
            <a:chExt cx="4572000" cy="2743200"/>
          </a:xfrm>
        </p:grpSpPr>
        <p:graphicFrame>
          <p:nvGraphicFramePr>
            <p:cNvPr id="5" name="Chart 4"/>
            <p:cNvGraphicFramePr/>
            <p:nvPr/>
          </p:nvGraphicFramePr>
          <p:xfrm>
            <a:off x="2571750" y="91440"/>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3905250" y="548640"/>
              <a:ext cx="2314575" cy="1343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rot="19706134">
              <a:off x="4352925" y="834390"/>
              <a:ext cx="1038225" cy="238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l-GR" sz="1100" dirty="0"/>
                <a:t>61% </a:t>
              </a:r>
              <a:r>
                <a:rPr lang="el-GR" sz="1100" dirty="0">
                  <a:ln>
                    <a:noFill/>
                  </a:ln>
                </a:rPr>
                <a:t>ετησίως</a:t>
              </a:r>
              <a:endParaRPr lang="en-US" sz="1100" dirty="0">
                <a:ln>
                  <a:noFill/>
                </a:ln>
              </a:endParaRPr>
            </a:p>
          </p:txBody>
        </p:sp>
      </p:grpSp>
      <p:sp>
        <p:nvSpPr>
          <p:cNvPr id="8" name="TextBox 4"/>
          <p:cNvSpPr txBox="1">
            <a:spLocks noChangeArrowheads="1"/>
          </p:cNvSpPr>
          <p:nvPr/>
        </p:nvSpPr>
        <p:spPr bwMode="auto">
          <a:xfrm>
            <a:off x="457200" y="1371600"/>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Οι καινοτόμες εφαρμογές μέσω των κινητών επικοινωνιών, δημιουργούν νέα δεδομένα και δυναμική ανάπτυξης για τον κλάδο κινητών επικοινωνιών και την οικονομία σε παγκόσμιο επίπεδο. </a:t>
            </a:r>
          </a:p>
        </p:txBody>
      </p:sp>
    </p:spTree>
    <p:extLst>
      <p:ext uri="{BB962C8B-B14F-4D97-AF65-F5344CB8AC3E}">
        <p14:creationId xmlns="" xmlns:p14="http://schemas.microsoft.com/office/powerpoint/2010/main" val="196386749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524000"/>
            <a:ext cx="8534400" cy="1981200"/>
          </a:xfrm>
        </p:spPr>
        <p:txBody>
          <a:bodyPr>
            <a:noAutofit/>
          </a:bodyPr>
          <a:lstStyle/>
          <a:p>
            <a:r>
              <a:rPr lang="el-GR" sz="1400" b="0" dirty="0" smtClean="0"/>
              <a:t>Το Internet of Everything παρουσιάζει ταχεία αύξηση (άνθρωποι, διαδικασίες, δεδομένα και εξοπλισμός συνδέονται στο ίντερνετ) </a:t>
            </a:r>
          </a:p>
          <a:p>
            <a:r>
              <a:rPr lang="el-GR" sz="1400" b="0" dirty="0" smtClean="0"/>
              <a:t>Εφαρμογές όπως η </a:t>
            </a:r>
            <a:r>
              <a:rPr lang="el-GR" sz="1400" dirty="0" smtClean="0"/>
              <a:t>επιτήρηση μέσω βίντεο, έξυπνοι μετρητές, έξυπνα αυτοκίνητα, ιχνηλάτηση δεμάτων και πόρων, κατοικίδια και οικόσιτα ζώα με </a:t>
            </a:r>
            <a:r>
              <a:rPr lang="en-GB" sz="1400" dirty="0" smtClean="0"/>
              <a:t>chips</a:t>
            </a:r>
            <a:r>
              <a:rPr lang="el-GR" sz="1400" dirty="0" smtClean="0"/>
              <a:t>, συσκευές ψηφιακής υγείας και πλήθος άλλων υπηρεσιών επόμενης γενιάς </a:t>
            </a:r>
            <a:r>
              <a:rPr lang="el-GR" sz="1400" b="0" dirty="0" smtClean="0"/>
              <a:t>είναι υπεύθυνες για την έκρηξη του Μ2Μ και της κίνησης δεδομένων.</a:t>
            </a:r>
            <a:endParaRPr lang="el-GR"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M2M</a:t>
            </a:r>
            <a:endParaRPr lang="en-US" sz="2200" dirty="0">
              <a:solidFill>
                <a:schemeClr val="accent1">
                  <a:lumMod val="75000"/>
                </a:schemeClr>
              </a:solidFill>
              <a:latin typeface="+mn-lt"/>
              <a:ea typeface="+mn-ea"/>
              <a:cs typeface="+mn-cs"/>
            </a:endParaRPr>
          </a:p>
        </p:txBody>
      </p:sp>
      <p:graphicFrame>
        <p:nvGraphicFramePr>
          <p:cNvPr id="4" name="Chart 3"/>
          <p:cNvGraphicFramePr/>
          <p:nvPr>
            <p:extLst>
              <p:ext uri="{D42A27DB-BD31-4B8C-83A1-F6EECF244321}">
                <p14:modId xmlns="" xmlns:p14="http://schemas.microsoft.com/office/powerpoint/2010/main" val="3779530311"/>
              </p:ext>
            </p:extLst>
          </p:nvPr>
        </p:nvGraphicFramePr>
        <p:xfrm>
          <a:off x="381000" y="3429000"/>
          <a:ext cx="3886200" cy="243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 xmlns:p14="http://schemas.microsoft.com/office/powerpoint/2010/main" val="2540888990"/>
              </p:ext>
            </p:extLst>
          </p:nvPr>
        </p:nvGraphicFramePr>
        <p:xfrm>
          <a:off x="4495800" y="3505200"/>
          <a:ext cx="39624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4"/>
          <p:cNvSpPr txBox="1">
            <a:spLocks noChangeArrowheads="1"/>
          </p:cNvSpPr>
          <p:nvPr/>
        </p:nvSpPr>
        <p:spPr bwMode="auto">
          <a:xfrm>
            <a:off x="304800" y="914400"/>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σημαντικότερη εξέλιξη με επίδραση στην επιχειρηματικότητα και την καθημερινότητα αφορά στις συνδέσεις Μ2Μ</a:t>
            </a:r>
          </a:p>
        </p:txBody>
      </p:sp>
    </p:spTree>
    <p:extLst>
      <p:ext uri="{BB962C8B-B14F-4D97-AF65-F5344CB8AC3E}">
        <p14:creationId xmlns="" xmlns:p14="http://schemas.microsoft.com/office/powerpoint/2010/main" val="116631083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990600"/>
            <a:ext cx="8534400" cy="3352800"/>
          </a:xfrm>
        </p:spPr>
        <p:txBody>
          <a:bodyPr>
            <a:noAutofit/>
          </a:bodyPr>
          <a:lstStyle/>
          <a:p>
            <a:r>
              <a:rPr lang="el-GR" sz="1400" dirty="0" smtClean="0"/>
              <a:t>Βελτιωμένη </a:t>
            </a:r>
            <a:r>
              <a:rPr lang="el-GR" sz="1400" dirty="0"/>
              <a:t>πρόσβαση σε χρηματοδοτικές υπηρεσίες</a:t>
            </a:r>
            <a:r>
              <a:rPr lang="el-GR" sz="1400" b="0" dirty="0"/>
              <a:t>: </a:t>
            </a:r>
            <a:r>
              <a:rPr lang="el-GR" sz="1400" b="0" dirty="0" smtClean="0"/>
              <a:t>σύστημα </a:t>
            </a:r>
            <a:r>
              <a:rPr lang="el-GR" sz="1400" b="0" dirty="0"/>
              <a:t>κινητών πληρωμών, σύστημα μικρο-ασφάλισης, και πλατφόρμα μικρο-</a:t>
            </a:r>
            <a:r>
              <a:rPr lang="el-GR" sz="1400" b="0" dirty="0" smtClean="0"/>
              <a:t>δανεισμού, που οδηγούν σε αυξημένη πρόσβαση </a:t>
            </a:r>
            <a:r>
              <a:rPr lang="el-GR" sz="1400" b="0" dirty="0"/>
              <a:t>σε οικονομικές χρηματοδοτικές υπηρεσίες, κατάλληλα σχεδιασμένες για αγροτικούς/γεωργικούς σκοπούς</a:t>
            </a:r>
            <a:r>
              <a:rPr lang="el-GR" sz="1400" b="0" dirty="0" smtClean="0"/>
              <a:t>.</a:t>
            </a:r>
          </a:p>
          <a:p>
            <a:endParaRPr lang="en-US" sz="1400" b="0" dirty="0"/>
          </a:p>
          <a:p>
            <a:pPr lvl="0"/>
            <a:r>
              <a:rPr lang="el-GR" sz="1400" dirty="0"/>
              <a:t>Προσφορά πληροφοριών για αγρότες</a:t>
            </a:r>
            <a:r>
              <a:rPr lang="el-GR" sz="1400" b="0" dirty="0"/>
              <a:t>: </a:t>
            </a:r>
            <a:r>
              <a:rPr lang="el-GR" sz="1400" b="0" dirty="0" smtClean="0"/>
              <a:t>δημιουργία κινητής </a:t>
            </a:r>
            <a:r>
              <a:rPr lang="el-GR" sz="1400" b="0" dirty="0"/>
              <a:t>πλατφόρμας πληροφοριών </a:t>
            </a:r>
            <a:r>
              <a:rPr lang="el-GR" sz="1400" b="0" dirty="0" smtClean="0"/>
              <a:t>και γραμμή </a:t>
            </a:r>
            <a:r>
              <a:rPr lang="el-GR" sz="1400" b="0" dirty="0"/>
              <a:t>βοήθειας, ειδικά για </a:t>
            </a:r>
            <a:r>
              <a:rPr lang="el-GR" sz="1400" b="0" dirty="0" smtClean="0"/>
              <a:t>αγρότες, με στόχο </a:t>
            </a:r>
            <a:r>
              <a:rPr lang="el-GR" sz="1400" b="0" dirty="0"/>
              <a:t>τ</a:t>
            </a:r>
            <a:r>
              <a:rPr lang="el-GR" sz="1400" b="0" dirty="0" smtClean="0"/>
              <a:t>η </a:t>
            </a:r>
            <a:r>
              <a:rPr lang="el-GR" sz="1400" b="0" dirty="0"/>
              <a:t>μεταφορά κατάλληλης πληροφορίας προς τον αγροτικό/γεωργικό </a:t>
            </a:r>
            <a:r>
              <a:rPr lang="el-GR" sz="1400" b="0" dirty="0" smtClean="0"/>
              <a:t>πληθυσμό (π.χ., τεχνικές </a:t>
            </a:r>
            <a:r>
              <a:rPr lang="el-GR" sz="1400" b="0" dirty="0"/>
              <a:t>γεωργίας, τιμές προϊόντων και πρόβλεψη </a:t>
            </a:r>
            <a:r>
              <a:rPr lang="el-GR" sz="1400" b="0" dirty="0" smtClean="0"/>
              <a:t>καιρού).</a:t>
            </a:r>
          </a:p>
          <a:p>
            <a:pPr lvl="0"/>
            <a:endParaRPr lang="el-GR" sz="1400" b="0" dirty="0" smtClean="0"/>
          </a:p>
          <a:p>
            <a:pPr lvl="0"/>
            <a:r>
              <a:rPr lang="el-GR" sz="1400" dirty="0" smtClean="0"/>
              <a:t>Βελτίωση </a:t>
            </a:r>
            <a:r>
              <a:rPr lang="el-GR" sz="1400" dirty="0"/>
              <a:t>ανάγνωσης δεδομένων και πληροφοριών στα πλαίσια αυξημένης αποτελεσματικότητας της εφοδιαστικής αλυσίδας</a:t>
            </a:r>
            <a:r>
              <a:rPr lang="el-GR" sz="1400" b="0" dirty="0"/>
              <a:t>: </a:t>
            </a:r>
            <a:r>
              <a:rPr lang="el-GR" sz="1400" b="0" dirty="0" smtClean="0"/>
              <a:t>έξυπνα </a:t>
            </a:r>
            <a:r>
              <a:rPr lang="el-GR" sz="1400" b="0" dirty="0"/>
              <a:t>logistics, συστήματα εντοπισμού και </a:t>
            </a:r>
            <a:r>
              <a:rPr lang="el-GR" sz="1400" b="0" dirty="0" err="1"/>
              <a:t>ιχνηλάτησης</a:t>
            </a:r>
            <a:r>
              <a:rPr lang="el-GR" sz="1400" b="0" dirty="0"/>
              <a:t>, διαχείριση με τη βοήθεια κινητής των δικτύων προμηθευτών και </a:t>
            </a:r>
            <a:r>
              <a:rPr lang="el-GR" sz="1400" b="0" dirty="0" smtClean="0"/>
              <a:t>διανομέων, για την </a:t>
            </a:r>
            <a:r>
              <a:rPr lang="el-GR" sz="1400" b="0" dirty="0"/>
              <a:t>βελτιστοποίηση της εφοδιαστικής </a:t>
            </a:r>
            <a:r>
              <a:rPr lang="el-GR" sz="1400" b="0" dirty="0" smtClean="0"/>
              <a:t>αλυσίδας. </a:t>
            </a:r>
          </a:p>
          <a:p>
            <a:pPr lvl="0"/>
            <a:endParaRPr lang="en-US" sz="1400" b="0" dirty="0"/>
          </a:p>
          <a:p>
            <a:r>
              <a:rPr lang="el-GR" sz="1400" dirty="0"/>
              <a:t>Αυξημένη πρόσβαση στις αγορές</a:t>
            </a:r>
            <a:r>
              <a:rPr lang="el-GR" sz="1400" b="0" dirty="0"/>
              <a:t>: </a:t>
            </a:r>
            <a:r>
              <a:rPr lang="el-GR" sz="1400" b="0" dirty="0" smtClean="0"/>
              <a:t>πλατφόρμες </a:t>
            </a:r>
            <a:r>
              <a:rPr lang="el-GR" sz="1400" b="0" dirty="0"/>
              <a:t>για το εμπόριο, την προσφορά και την ανταλλαγή γεωργικών </a:t>
            </a:r>
            <a:r>
              <a:rPr lang="el-GR" sz="1400" b="0" dirty="0" smtClean="0"/>
              <a:t>εμπορευμάτων, με αποτέλεσμα να ενισχυθεί η σύνδεση </a:t>
            </a:r>
            <a:r>
              <a:rPr lang="el-GR" sz="1400" b="0" dirty="0"/>
              <a:t>μεταξύ των ανταλλαγών αγαθών, εμπόρων, αγοραστών και </a:t>
            </a:r>
            <a:r>
              <a:rPr lang="el-GR" sz="1400" b="0" dirty="0" smtClean="0"/>
              <a:t>πωλητών.</a:t>
            </a:r>
            <a:r>
              <a:rPr lang="en-US" sz="1400" b="0" dirty="0" smtClean="0"/>
              <a:t> </a:t>
            </a:r>
            <a:endParaRPr lang="en-US"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Mobile Agriculture</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387367676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04800" y="1066800"/>
            <a:ext cx="8534400" cy="4953000"/>
          </a:xfrm>
        </p:spPr>
        <p:txBody>
          <a:bodyPr>
            <a:noAutofit/>
          </a:bodyPr>
          <a:lstStyle/>
          <a:p>
            <a:r>
              <a:rPr lang="el-GR" sz="1400" dirty="0" smtClean="0"/>
              <a:t>Αυτόματη μέτρηση σε πραγματικό χρόνο της χρήσης ηλεκτρικού, φυσικού αερίου, ύδρευσης </a:t>
            </a:r>
            <a:r>
              <a:rPr lang="el-GR" sz="1400" b="0" dirty="0" smtClean="0"/>
              <a:t>που θα επιτρέψει την ταχύτερη εξισορρόποηση ζήτησης και προσφοράς, την άμεση τιμολόγηση και τον περιορισμό του κόστους μέτρησης </a:t>
            </a:r>
          </a:p>
          <a:p>
            <a:r>
              <a:rPr lang="el-GR" sz="1400" b="0" dirty="0" smtClean="0"/>
              <a:t>Με την νέα γένια των δικτυακών έξυπνων μετρητών, </a:t>
            </a:r>
            <a:r>
              <a:rPr lang="el-GR" sz="1400" dirty="0" smtClean="0"/>
              <a:t>η μέτρηση της κατανάλωσης μπορεί να γίνεται κάθε λεπτό </a:t>
            </a:r>
            <a:r>
              <a:rPr lang="el-GR" sz="1400" b="0" dirty="0" smtClean="0"/>
              <a:t>(σε αντίθεση με τη 2μηνιαία, 4μηνιαία χειροκίνητη μέτρηση)</a:t>
            </a:r>
          </a:p>
          <a:p>
            <a:r>
              <a:rPr lang="el-GR" sz="1400" dirty="0" smtClean="0"/>
              <a:t>Μέχρι το 2023, το 31% των νοικοκυριών θα έχουν εγκαταστήσει κάποιου είδους έξυπνης μέτρησης</a:t>
            </a:r>
            <a:r>
              <a:rPr lang="el-GR" sz="1400" b="0" dirty="0" smtClean="0"/>
              <a:t>. </a:t>
            </a:r>
          </a:p>
          <a:p>
            <a:r>
              <a:rPr lang="el-GR" sz="1400" b="0" dirty="0" smtClean="0"/>
              <a:t>Υπάρχουν </a:t>
            </a:r>
            <a:r>
              <a:rPr lang="el-GR" sz="1400" b="0" dirty="0"/>
              <a:t>πολλές </a:t>
            </a:r>
            <a:r>
              <a:rPr lang="el-GR" sz="1400" dirty="0"/>
              <a:t>ομοιότητες μεταξύ των τηλεπικοινωνιακών παρόχων και των εταιρειών κοινής </a:t>
            </a:r>
            <a:r>
              <a:rPr lang="el-GR" sz="1400" dirty="0" smtClean="0"/>
              <a:t>ωφέλειας, </a:t>
            </a:r>
            <a:r>
              <a:rPr lang="el-GR" sz="1400" dirty="0"/>
              <a:t>ειδικά </a:t>
            </a:r>
            <a:r>
              <a:rPr lang="el-GR" sz="1400" dirty="0" smtClean="0"/>
              <a:t>σε ό,τι αφορά τις </a:t>
            </a:r>
            <a:r>
              <a:rPr lang="el-GR" sz="1400" dirty="0"/>
              <a:t>ευέλικτες χρεώσεις και τους έξυπνους μετρητές</a:t>
            </a:r>
            <a:r>
              <a:rPr lang="el-GR" sz="1400" b="0" dirty="0"/>
              <a:t>. </a:t>
            </a:r>
            <a:r>
              <a:rPr lang="el-GR" sz="1400" b="0" dirty="0" smtClean="0"/>
              <a:t>Οι </a:t>
            </a:r>
            <a:r>
              <a:rPr lang="el-GR" sz="1400" b="0" dirty="0"/>
              <a:t>υπάρχουσες </a:t>
            </a:r>
            <a:r>
              <a:rPr lang="el-GR" sz="1400" b="0" dirty="0" smtClean="0"/>
              <a:t>σχέσεις μπορούν </a:t>
            </a:r>
            <a:r>
              <a:rPr lang="el-GR" sz="1400" b="0" dirty="0"/>
              <a:t>να μετατραπούν </a:t>
            </a:r>
            <a:r>
              <a:rPr lang="el-GR" sz="1400" b="0" dirty="0" smtClean="0"/>
              <a:t>σε ‘κανάλι πωλήσεων’ </a:t>
            </a:r>
            <a:r>
              <a:rPr lang="el-GR" sz="1400" b="0" dirty="0"/>
              <a:t>και να δημιουργηθούν πακέτα σύνδεσης χρεώσεων του ηλεκτρικού ρεύματος και των υπόλοιπων προϊόντων των τηλεπικοινωνιακών παρόχων ή ακόμα και νέων (π.χ., αυτοματοποίηση σπιτιού/γραφείου, απομακρυσμένη διαχείριση με τη βοήθεια κινητών συσκευών)</a:t>
            </a:r>
            <a:r>
              <a:rPr lang="el-GR" sz="1400" b="0" dirty="0" smtClean="0"/>
              <a:t>.</a:t>
            </a:r>
          </a:p>
          <a:p>
            <a:pPr marL="533400" indent="0">
              <a:buNone/>
            </a:pPr>
            <a:r>
              <a:rPr lang="el-GR" sz="1400" b="0" dirty="0" smtClean="0"/>
              <a:t>Παράδειγμα: Η βρετανική </a:t>
            </a:r>
            <a:r>
              <a:rPr lang="en-US" sz="1400" b="0" dirty="0" smtClean="0"/>
              <a:t> </a:t>
            </a:r>
            <a:r>
              <a:rPr lang="en-US" sz="1400" b="0" dirty="0" err="1"/>
              <a:t>Telefonica</a:t>
            </a:r>
            <a:r>
              <a:rPr lang="en-US" sz="1400" b="0" dirty="0"/>
              <a:t> (Ο2) </a:t>
            </a:r>
            <a:r>
              <a:rPr lang="el-GR" sz="1400" b="0" dirty="0" smtClean="0"/>
              <a:t>είναι ο </a:t>
            </a:r>
            <a:r>
              <a:rPr lang="el-GR" sz="1400" b="0" dirty="0"/>
              <a:t>πάροχος διασύνδεσης για το πρόγραμμα εγκατάστασης </a:t>
            </a:r>
            <a:r>
              <a:rPr lang="el-GR" sz="1400" b="0" dirty="0" smtClean="0"/>
              <a:t>53 </a:t>
            </a:r>
            <a:r>
              <a:rPr lang="el-GR" sz="1400" b="0" dirty="0"/>
              <a:t>εκ. συνδεδεμένων </a:t>
            </a:r>
            <a:r>
              <a:rPr lang="el-GR" sz="1400" b="0" dirty="0" smtClean="0"/>
              <a:t>έξυπνων μετρητών </a:t>
            </a:r>
            <a:r>
              <a:rPr lang="el-GR" sz="1400" b="0" dirty="0"/>
              <a:t>αερίου και ηλεκτρικού μέχρι το </a:t>
            </a:r>
            <a:r>
              <a:rPr lang="el-GR" sz="1400" b="0" dirty="0" smtClean="0"/>
              <a:t>2020 (κόστος συμφωνίας 1.5 </a:t>
            </a:r>
            <a:r>
              <a:rPr lang="el-GR" sz="1400" b="0" dirty="0"/>
              <a:t>δις βρετανικές </a:t>
            </a:r>
            <a:r>
              <a:rPr lang="el-GR" sz="1400" b="0" dirty="0" smtClean="0"/>
              <a:t>λίρες), χρησιμοποιώντας το </a:t>
            </a:r>
            <a:r>
              <a:rPr lang="el-GR" sz="1400" b="0" dirty="0"/>
              <a:t>δίκτυο της για να προσφέρει συνδεσιμότητα </a:t>
            </a:r>
            <a:r>
              <a:rPr lang="el-GR" sz="1400" b="0" dirty="0" smtClean="0"/>
              <a:t>και </a:t>
            </a:r>
            <a:r>
              <a:rPr lang="el-GR" sz="1400" b="0" dirty="0"/>
              <a:t>τεχνολογία </a:t>
            </a:r>
            <a:r>
              <a:rPr lang="en-US" sz="1400" b="0" dirty="0" smtClean="0"/>
              <a:t>mesh</a:t>
            </a:r>
            <a:r>
              <a:rPr lang="el-GR" sz="1400" b="0" dirty="0" smtClean="0"/>
              <a:t>.</a:t>
            </a:r>
            <a:endParaRPr lang="en-US"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Smart Metering</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428491027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52400" y="990600"/>
            <a:ext cx="3505200" cy="5257800"/>
          </a:xfrm>
        </p:spPr>
        <p:txBody>
          <a:bodyPr>
            <a:noAutofit/>
          </a:bodyPr>
          <a:lstStyle/>
          <a:p>
            <a:r>
              <a:rPr lang="el-GR" sz="1400" dirty="0" smtClean="0"/>
              <a:t>Έξυπνη πόλη: </a:t>
            </a:r>
            <a:r>
              <a:rPr lang="el-GR" sz="1400" b="0" dirty="0" smtClean="0"/>
              <a:t>αυτή η οποία προσπαθεί να αντιμετωπίσει δημόσια ζητήματα με τη βοήθεια των τεχνολογιών πληροφορίας και επικοινωνιών.</a:t>
            </a:r>
          </a:p>
          <a:p>
            <a:r>
              <a:rPr lang="el-GR" sz="1400" dirty="0" smtClean="0"/>
              <a:t>Χαρακτηριστικά</a:t>
            </a:r>
            <a:r>
              <a:rPr lang="el-GR" sz="1400" b="0" dirty="0" smtClean="0"/>
              <a:t>: έξυπνη διακυβέρνηση, έξυπνοι άνθρωποι, έξυπνη διαβίωση, έξυπνη κινητικότητα, έξυπνη οικονομία και έξυπνο περιβάλλον.</a:t>
            </a:r>
          </a:p>
          <a:p>
            <a:r>
              <a:rPr lang="el-GR" sz="1400" dirty="0" smtClean="0"/>
              <a:t>Φαινόμενο των μεγάλων πόλεων</a:t>
            </a:r>
            <a:r>
              <a:rPr lang="el-GR" sz="1400" b="0" dirty="0" smtClean="0"/>
              <a:t>: 240 πόλεις (&gt;100,000 κάτοικοι) έχουν προτείνει ή ήδη εφαρμόσει πρωτοβουλίες για την έξυπνη πόλη. Σχεδόν 90% των πόλεων με πάνω από 500,000 κατοίκους είναι έξυπνες πόλεις.  </a:t>
            </a:r>
            <a:endParaRPr lang="el-GR"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Smart Cities</a:t>
            </a:r>
            <a:endParaRPr lang="en-US" sz="2200" dirty="0">
              <a:solidFill>
                <a:schemeClr val="accent1">
                  <a:lumMod val="75000"/>
                </a:schemeClr>
              </a:solidFill>
              <a:latin typeface="+mn-lt"/>
              <a:ea typeface="+mn-ea"/>
              <a:cs typeface="+mn-cs"/>
            </a:endParaRPr>
          </a:p>
        </p:txBody>
      </p:sp>
      <p:pic>
        <p:nvPicPr>
          <p:cNvPr id="4" name="Picture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1400" y="1524000"/>
            <a:ext cx="5486400" cy="4038600"/>
          </a:xfrm>
          <a:prstGeom prst="rect">
            <a:avLst/>
          </a:prstGeom>
          <a:noFill/>
          <a:ln>
            <a:noFill/>
          </a:ln>
        </p:spPr>
      </p:pic>
    </p:spTree>
    <p:extLst>
      <p:ext uri="{BB962C8B-B14F-4D97-AF65-F5344CB8AC3E}">
        <p14:creationId xmlns="" xmlns:p14="http://schemas.microsoft.com/office/powerpoint/2010/main" val="225170099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2590800" y="1676400"/>
            <a:ext cx="6019800" cy="762000"/>
          </a:xfrm>
          <a:ln>
            <a:solidFill>
              <a:srgbClr val="FF0000"/>
            </a:solidFill>
            <a:prstDash val="sysDash"/>
          </a:ln>
        </p:spPr>
        <p:txBody>
          <a:bodyPr>
            <a:noAutofit/>
          </a:bodyPr>
          <a:lstStyle/>
          <a:p>
            <a:pPr marL="0" indent="0">
              <a:buNone/>
            </a:pPr>
            <a:r>
              <a:rPr lang="el-GR" sz="1400" b="0" dirty="0" smtClean="0"/>
              <a:t>Στην ευρωπαϊκή κατάταξη των έξυπνων πόλεων, υπάρχουν 2 ελληνικές πόλεις: η Λάρισα (71</a:t>
            </a:r>
            <a:r>
              <a:rPr lang="el-GR" sz="1400" b="0" baseline="30000" dirty="0" smtClean="0"/>
              <a:t>η</a:t>
            </a:r>
            <a:r>
              <a:rPr lang="el-GR" sz="1400" b="0" dirty="0" smtClean="0"/>
              <a:t>) και η Πάτρα (74</a:t>
            </a:r>
            <a:r>
              <a:rPr lang="el-GR" sz="1400" b="0" baseline="30000" dirty="0" smtClean="0"/>
              <a:t>η</a:t>
            </a:r>
            <a:r>
              <a:rPr lang="el-GR" sz="1400" b="0" dirty="0" smtClean="0"/>
              <a:t>) </a:t>
            </a:r>
            <a:endParaRPr lang="el-GR"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Smart Cities</a:t>
            </a:r>
            <a:endParaRPr lang="en-US" sz="2200" dirty="0">
              <a:solidFill>
                <a:schemeClr val="accent1">
                  <a:lumMod val="75000"/>
                </a:schemeClr>
              </a:solidFill>
              <a:latin typeface="+mn-lt"/>
              <a:ea typeface="+mn-ea"/>
              <a:cs typeface="+mn-cs"/>
            </a:endParaRPr>
          </a:p>
        </p:txBody>
      </p:sp>
      <p:graphicFrame>
        <p:nvGraphicFramePr>
          <p:cNvPr id="5" name="Chart 4"/>
          <p:cNvGraphicFramePr/>
          <p:nvPr>
            <p:extLst>
              <p:ext uri="{D42A27DB-BD31-4B8C-83A1-F6EECF244321}">
                <p14:modId xmlns="" xmlns:p14="http://schemas.microsoft.com/office/powerpoint/2010/main" val="258061544"/>
              </p:ext>
            </p:extLst>
          </p:nvPr>
        </p:nvGraphicFramePr>
        <p:xfrm>
          <a:off x="762000" y="2209800"/>
          <a:ext cx="3918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 xmlns:p14="http://schemas.microsoft.com/office/powerpoint/2010/main" val="356214490"/>
              </p:ext>
            </p:extLst>
          </p:nvPr>
        </p:nvGraphicFramePr>
        <p:xfrm>
          <a:off x="4464000" y="2209800"/>
          <a:ext cx="4222800" cy="4119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4"/>
          <p:cNvSpPr txBox="1">
            <a:spLocks noChangeArrowheads="1"/>
          </p:cNvSpPr>
          <p:nvPr/>
        </p:nvSpPr>
        <p:spPr bwMode="auto">
          <a:xfrm>
            <a:off x="304800" y="914400"/>
            <a:ext cx="864393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Οι Δήμοι στην Ελλάδα μπορούν να αξιοποιήσουν τις κινητές επικοινωνίες και εφαρμογές για να αναβαθμίσουν τις υπηρεσίες τους και την ποιότητα ζωής των πολιτών και να υποστήριξουν την επιχειρηματικότητα. </a:t>
            </a:r>
          </a:p>
        </p:txBody>
      </p:sp>
    </p:spTree>
    <p:extLst>
      <p:ext uri="{BB962C8B-B14F-4D97-AF65-F5344CB8AC3E}">
        <p14:creationId xmlns="" xmlns:p14="http://schemas.microsoft.com/office/powerpoint/2010/main" val="23725695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Επιτελική σύνοψη</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Αν η Ελλάδα συγκλίνει με την Ευρώπη στη διείσδυση της χρήσης δεδομένων, </a:t>
            </a:r>
            <a:r>
              <a:rPr lang="el-GR" sz="1600" b="1" dirty="0" smtClean="0">
                <a:solidFill>
                  <a:schemeClr val="tx1">
                    <a:lumMod val="65000"/>
                    <a:lumOff val="35000"/>
                  </a:schemeClr>
                </a:solidFill>
                <a:latin typeface="+mn-lt"/>
                <a:cs typeface="Arial" panose="020B0604020202020204" pitchFamily="34" charset="0"/>
              </a:rPr>
              <a:t>η επίδραση στο ΑΕΠ θα ανέλθει στο +1,9% έως το 2019</a:t>
            </a:r>
            <a:r>
              <a:rPr lang="el-GR" sz="1600" dirty="0" smtClean="0">
                <a:solidFill>
                  <a:schemeClr val="tx1">
                    <a:lumMod val="65000"/>
                    <a:lumOff val="35000"/>
                  </a:schemeClr>
                </a:solidFill>
                <a:latin typeface="+mn-lt"/>
                <a:cs typeface="Arial" panose="020B0604020202020204" pitchFamily="34" charset="0"/>
              </a:rPr>
              <a:t>, ενώ θα αυξηθούν και τα </a:t>
            </a:r>
            <a:r>
              <a:rPr lang="el-GR" sz="1600" b="1" dirty="0" smtClean="0">
                <a:solidFill>
                  <a:schemeClr val="tx1">
                    <a:lumMod val="65000"/>
                    <a:lumOff val="35000"/>
                  </a:schemeClr>
                </a:solidFill>
                <a:latin typeface="+mn-lt"/>
                <a:cs typeface="Arial" panose="020B0604020202020204" pitchFamily="34" charset="0"/>
              </a:rPr>
              <a:t>δημόσια έσοδα κατά €1,5 δισ</a:t>
            </a:r>
            <a:r>
              <a:rPr lang="el-GR" sz="1600" dirty="0" smtClean="0">
                <a:solidFill>
                  <a:schemeClr val="tx1">
                    <a:lumMod val="65000"/>
                    <a:lumOff val="35000"/>
                  </a:schemeClr>
                </a:solidFill>
                <a:latin typeface="+mn-lt"/>
                <a:cs typeface="Arial" panose="020B0604020202020204" pitchFamily="34" charset="0"/>
              </a:rPr>
              <a:t>. </a:t>
            </a:r>
            <a:endParaRPr lang="en-US" sz="1600" dirty="0">
              <a:solidFill>
                <a:schemeClr val="tx1">
                  <a:lumMod val="65000"/>
                  <a:lumOff val="35000"/>
                </a:schemeClr>
              </a:solidFill>
              <a:latin typeface="+mn-lt"/>
              <a:cs typeface="Arial" panose="020B0604020202020204" pitchFamily="34" charset="0"/>
            </a:endParaRPr>
          </a:p>
        </p:txBody>
      </p:sp>
      <p:sp>
        <p:nvSpPr>
          <p:cNvPr id="11" name="Content Placeholder 2"/>
          <p:cNvSpPr txBox="1">
            <a:spLocks/>
          </p:cNvSpPr>
          <p:nvPr/>
        </p:nvSpPr>
        <p:spPr>
          <a:xfrm>
            <a:off x="5638800" y="1948021"/>
            <a:ext cx="3387937" cy="3614579"/>
          </a:xfrm>
          <a:prstGeom prst="rect">
            <a:avLst/>
          </a:prstGeom>
        </p:spPr>
        <p:txBody>
          <a:bodyPr vert="horz" lIns="91440" tIns="45720" rIns="91440" bIns="45720" rtlCol="0">
            <a:normAutofit/>
          </a:bodyPr>
          <a:lstStyle/>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Α</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Συνέχιση του ίδιου ρυθμιστικού και φορολογικού πλαισίου</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Β</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Περιορισμένες βελτιώσεις στο ρυθμιστικό και φορολογικό πλαίσιο</a:t>
            </a:r>
          </a:p>
          <a:p>
            <a:pPr marL="171450" indent="-171450">
              <a:lnSpc>
                <a:spcPct val="150000"/>
              </a:lnSpc>
              <a:buClr>
                <a:srgbClr val="0070C0"/>
              </a:buClr>
              <a:buFont typeface="Arial" panose="020B0604020202020204" pitchFamily="34" charset="0"/>
              <a:buChar char="•"/>
            </a:pPr>
            <a:r>
              <a:rPr lang="el-GR" sz="13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Σενάριο Γ:</a:t>
            </a:r>
            <a:r>
              <a:rPr lang="el-GR" sz="13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Κατάργηση ειδικού τέλους, ελκυστικό για τους επενδυτές ρυθμιστικό πλαίσιο, ανταπόκριση της δημόσιας διοίκησης στην αδειοδότηση των ΣΒ</a:t>
            </a:r>
          </a:p>
        </p:txBody>
      </p:sp>
      <p:graphicFrame>
        <p:nvGraphicFramePr>
          <p:cNvPr id="9" name="Chart 8"/>
          <p:cNvGraphicFramePr/>
          <p:nvPr/>
        </p:nvGraphicFramePr>
        <p:xfrm>
          <a:off x="0" y="2286000"/>
          <a:ext cx="2819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895600" y="1828800"/>
          <a:ext cx="2743200" cy="190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2895601" y="3810000"/>
          <a:ext cx="289560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127860042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52400" y="1066800"/>
            <a:ext cx="8839200" cy="5181600"/>
          </a:xfrm>
        </p:spPr>
        <p:txBody>
          <a:bodyPr>
            <a:noAutofit/>
          </a:bodyPr>
          <a:lstStyle/>
          <a:p>
            <a:r>
              <a:rPr lang="el-GR" sz="1400" dirty="0" smtClean="0"/>
              <a:t>Ρίο </a:t>
            </a:r>
            <a:r>
              <a:rPr lang="el-GR" sz="1400" dirty="0"/>
              <a:t>ντε </a:t>
            </a:r>
            <a:r>
              <a:rPr lang="el-GR" sz="1400" dirty="0" smtClean="0"/>
              <a:t>Τζανέιρο: </a:t>
            </a:r>
            <a:r>
              <a:rPr lang="el-GR" sz="1400" b="0" dirty="0" smtClean="0"/>
              <a:t>αναδείχθηκε </a:t>
            </a:r>
            <a:r>
              <a:rPr lang="el-GR" sz="1400" b="0" dirty="0"/>
              <a:t>το 2013 </a:t>
            </a:r>
            <a:r>
              <a:rPr lang="el-GR" sz="1400" b="0" dirty="0" smtClean="0"/>
              <a:t>ως η καλύτερη </a:t>
            </a:r>
            <a:r>
              <a:rPr lang="el-GR" sz="1400" b="0" dirty="0"/>
              <a:t>έξυπνη </a:t>
            </a:r>
            <a:r>
              <a:rPr lang="el-GR" sz="1400" b="0" dirty="0" smtClean="0"/>
              <a:t>πόλη, χάρη στις πρωτοβουλίες στο χώρο της έξυπνης κινητικότητας. Διαθέτει </a:t>
            </a:r>
            <a:r>
              <a:rPr lang="el-GR" sz="1400" b="0" dirty="0"/>
              <a:t>ένα πλήρως εξοπλισμένο κέντρο ελέγχου για τον έλεγχο της κυκλοφορίας στον ιστό της </a:t>
            </a:r>
            <a:r>
              <a:rPr lang="el-GR" sz="1400" b="0" dirty="0" smtClean="0"/>
              <a:t>πόλης με τη δυνατότητα </a:t>
            </a:r>
            <a:r>
              <a:rPr lang="el-GR" sz="1400" b="0" dirty="0"/>
              <a:t>δημιουργίας ενός έξυπνου χάρτη </a:t>
            </a:r>
            <a:r>
              <a:rPr lang="el-GR" sz="1400" b="0" dirty="0" smtClean="0"/>
              <a:t>και </a:t>
            </a:r>
            <a:r>
              <a:rPr lang="el-GR" sz="1400" b="0" dirty="0"/>
              <a:t>προγνωστικής αναλυτικής </a:t>
            </a:r>
            <a:r>
              <a:rPr lang="en-US" sz="1400" b="0" dirty="0"/>
              <a:t>(predictive analytics) </a:t>
            </a:r>
            <a:r>
              <a:rPr lang="el-GR" sz="1400" b="0" dirty="0"/>
              <a:t>σχετικά με τη κυκλοφορία στους δρόμους, πιθανά εμπόδια κλπ. Παράλληλα, συλλέγονται και αναλύονται δεδομένα από τους ίδιους τους κατοίκους </a:t>
            </a:r>
            <a:r>
              <a:rPr lang="el-GR" sz="1400" b="0" dirty="0" smtClean="0"/>
              <a:t>(μέσω στα </a:t>
            </a:r>
            <a:r>
              <a:rPr lang="en-US" sz="1400" b="0" dirty="0"/>
              <a:t>social </a:t>
            </a:r>
            <a:r>
              <a:rPr lang="en-US" sz="1400" b="0" dirty="0" smtClean="0"/>
              <a:t>media</a:t>
            </a:r>
            <a:r>
              <a:rPr lang="el-GR" sz="1400" b="0" dirty="0" smtClean="0"/>
              <a:t>).</a:t>
            </a:r>
          </a:p>
          <a:p>
            <a:endParaRPr lang="el-GR" sz="1400" dirty="0" smtClean="0"/>
          </a:p>
          <a:p>
            <a:r>
              <a:rPr lang="el-GR" sz="1400" dirty="0" smtClean="0"/>
              <a:t>Σεούλ: </a:t>
            </a:r>
            <a:r>
              <a:rPr lang="el-GR" sz="1400" b="0" dirty="0" smtClean="0"/>
              <a:t>το </a:t>
            </a:r>
            <a:r>
              <a:rPr lang="el-GR" sz="1400" b="0" dirty="0"/>
              <a:t>2012, </a:t>
            </a:r>
            <a:r>
              <a:rPr lang="el-GR" sz="1400" b="0" dirty="0" smtClean="0"/>
              <a:t>25.000 </a:t>
            </a:r>
            <a:r>
              <a:rPr lang="el-GR" sz="1400" b="0" dirty="0"/>
              <a:t>ταξί </a:t>
            </a:r>
            <a:r>
              <a:rPr lang="el-GR" sz="1400" b="0" dirty="0" smtClean="0"/>
              <a:t>υιοθέτησαν </a:t>
            </a:r>
            <a:r>
              <a:rPr lang="el-GR" sz="1400" b="0" dirty="0"/>
              <a:t>ένα σύστημα πληρωμών </a:t>
            </a:r>
            <a:r>
              <a:rPr lang="el-GR" sz="1400" b="0" dirty="0" smtClean="0"/>
              <a:t>με </a:t>
            </a:r>
            <a:r>
              <a:rPr lang="el-GR" sz="1400" b="0" dirty="0"/>
              <a:t>κάρτα επαφής (</a:t>
            </a:r>
            <a:r>
              <a:rPr lang="el-GR" sz="1400" b="0" dirty="0" err="1"/>
              <a:t>touchcard</a:t>
            </a:r>
            <a:r>
              <a:rPr lang="el-GR" sz="1400" b="0" dirty="0"/>
              <a:t>), και </a:t>
            </a:r>
            <a:r>
              <a:rPr lang="el-GR" sz="1400" b="0" dirty="0" smtClean="0"/>
              <a:t>υποστηρίζοντας τεχνολογία GPS</a:t>
            </a:r>
            <a:r>
              <a:rPr lang="el-GR" sz="1400" b="0" dirty="0"/>
              <a:t>. Έτσι η πόλη </a:t>
            </a:r>
            <a:r>
              <a:rPr lang="el-GR" sz="1400" b="0" dirty="0" smtClean="0"/>
              <a:t>κατάφερε </a:t>
            </a:r>
            <a:r>
              <a:rPr lang="el-GR" sz="1400" b="0" dirty="0"/>
              <a:t>να συλλέξει και να αξιοποιήσει πληροφορίες για την κίνηση στην πόλη σε πραγματικό χρόνο και με μειωμένο κόστος. </a:t>
            </a:r>
            <a:endParaRPr lang="en-US" sz="1400" b="0" dirty="0"/>
          </a:p>
          <a:p>
            <a:pPr marL="0" indent="0">
              <a:buNone/>
            </a:pPr>
            <a:endParaRPr lang="el-GR" sz="140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Smart Cities</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351359852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52400" y="1066800"/>
            <a:ext cx="8839200" cy="5181600"/>
          </a:xfrm>
        </p:spPr>
        <p:txBody>
          <a:bodyPr>
            <a:noAutofit/>
          </a:bodyPr>
          <a:lstStyle/>
          <a:p>
            <a:pPr marL="0" indent="0">
              <a:buNone/>
            </a:pPr>
            <a:r>
              <a:rPr lang="el-GR" sz="1400" dirty="0" smtClean="0"/>
              <a:t>Μεσοπρόθεσμα</a:t>
            </a:r>
            <a:r>
              <a:rPr lang="en-US" sz="1400" dirty="0" smtClean="0"/>
              <a:t>:</a:t>
            </a:r>
          </a:p>
          <a:p>
            <a:pPr marL="0" indent="0">
              <a:buNone/>
            </a:pPr>
            <a:endParaRPr lang="el-GR" sz="1400" b="0" dirty="0" smtClean="0"/>
          </a:p>
          <a:p>
            <a:pPr lvl="0"/>
            <a:r>
              <a:rPr lang="el-GR" sz="1400" b="0" dirty="0" smtClean="0"/>
              <a:t>Τα </a:t>
            </a:r>
            <a:r>
              <a:rPr lang="el-GR" sz="1400" dirty="0"/>
              <a:t>ανοιχτά δεδομένα </a:t>
            </a:r>
            <a:r>
              <a:rPr lang="el-GR" sz="1400" b="0" dirty="0"/>
              <a:t>(open data) και τα </a:t>
            </a:r>
            <a:r>
              <a:rPr lang="el-GR" sz="1400" dirty="0"/>
              <a:t>ελεύθερα APIs </a:t>
            </a:r>
            <a:r>
              <a:rPr lang="el-GR" sz="1400" b="0" dirty="0"/>
              <a:t>θα </a:t>
            </a:r>
            <a:r>
              <a:rPr lang="el-GR" sz="1400" b="0" dirty="0" smtClean="0"/>
              <a:t>επηρεάζουν </a:t>
            </a:r>
            <a:r>
              <a:rPr lang="el-GR" sz="1400" b="0" dirty="0"/>
              <a:t>την λήψη αποφάσεων.</a:t>
            </a:r>
            <a:endParaRPr lang="en-US" sz="1400" b="0" dirty="0"/>
          </a:p>
          <a:p>
            <a:pPr lvl="0"/>
            <a:r>
              <a:rPr lang="el-GR" sz="1400" b="0" dirty="0"/>
              <a:t>Οι πιο καινοτόμες πόλεις θα πειραματιστούν με την </a:t>
            </a:r>
            <a:r>
              <a:rPr lang="el-GR" sz="1400" dirty="0" err="1"/>
              <a:t>παιχνιδοποίηση</a:t>
            </a:r>
            <a:r>
              <a:rPr lang="el-GR" sz="1400" b="0" dirty="0"/>
              <a:t> </a:t>
            </a:r>
            <a:r>
              <a:rPr lang="en-US" sz="1400" b="0" dirty="0" smtClean="0"/>
              <a:t>(gamification) </a:t>
            </a:r>
            <a:r>
              <a:rPr lang="el-GR" sz="1400" b="0" dirty="0" smtClean="0"/>
              <a:t>σαν </a:t>
            </a:r>
            <a:r>
              <a:rPr lang="el-GR" sz="1400" b="0" dirty="0"/>
              <a:t>ένα πρώτο βήμα για να επιτύχουν την αλλαγή συμπεριφοράς των πολιτών.</a:t>
            </a:r>
            <a:endParaRPr lang="en-US" sz="1400" b="0" dirty="0"/>
          </a:p>
          <a:p>
            <a:pPr lvl="0"/>
            <a:r>
              <a:rPr lang="el-GR" sz="1400" b="0" dirty="0" smtClean="0"/>
              <a:t>Οι </a:t>
            </a:r>
            <a:r>
              <a:rPr lang="el-GR" sz="1400" dirty="0"/>
              <a:t>επενδύσεις των έξυπνων πόλεων </a:t>
            </a:r>
            <a:r>
              <a:rPr lang="el-GR" sz="1400" b="0" dirty="0"/>
              <a:t>σε παγκόσμιο επίπεδο στο Διαδίκτυο των </a:t>
            </a:r>
            <a:r>
              <a:rPr lang="el-GR" sz="1400" b="0" dirty="0" smtClean="0"/>
              <a:t>Πραγμάτων </a:t>
            </a:r>
            <a:r>
              <a:rPr lang="el-GR" sz="1400" b="0" dirty="0"/>
              <a:t>(Internet of Things) θα αγγίξουν τα </a:t>
            </a:r>
            <a:r>
              <a:rPr lang="el-GR" sz="1400" dirty="0"/>
              <a:t>265εκ. δολάρια </a:t>
            </a:r>
            <a:r>
              <a:rPr lang="el-GR" sz="1400" b="0" dirty="0"/>
              <a:t>μέχρι το τέλος του 2014.</a:t>
            </a:r>
            <a:endParaRPr lang="en-US" sz="1400" b="0" dirty="0"/>
          </a:p>
          <a:p>
            <a:pPr lvl="0"/>
            <a:r>
              <a:rPr lang="el-GR" sz="1400" b="0" dirty="0"/>
              <a:t>Το 2014, οι </a:t>
            </a:r>
            <a:r>
              <a:rPr lang="el-GR" sz="1400" dirty="0"/>
              <a:t>έξυπνες πόλεις θα διοχετεύουν 15-20% από τα κόστη σε τεχνολογία </a:t>
            </a:r>
            <a:r>
              <a:rPr lang="el-GR" sz="1400" dirty="0" smtClean="0"/>
              <a:t>στο </a:t>
            </a:r>
            <a:r>
              <a:rPr lang="el-GR" sz="1400" dirty="0"/>
              <a:t>cloud</a:t>
            </a:r>
            <a:r>
              <a:rPr lang="el-GR" sz="1400" b="0" dirty="0"/>
              <a:t>.</a:t>
            </a:r>
            <a:endParaRPr lang="en-US" sz="1400" b="0" dirty="0"/>
          </a:p>
          <a:p>
            <a:pPr lvl="0"/>
            <a:r>
              <a:rPr lang="el-GR" sz="1400" b="0" dirty="0"/>
              <a:t>Το 45% από όλη την χρήση των big data θα αφιερωθεί στην χρηματοδοτική επίδοση, στην δημόσια ασφάλεια και στις μετακινήσεις</a:t>
            </a:r>
            <a:r>
              <a:rPr lang="el-GR" sz="1400" b="0" dirty="0" smtClean="0"/>
              <a:t>.</a:t>
            </a:r>
            <a:endParaRPr lang="en-US" sz="1400" b="0" dirty="0"/>
          </a:p>
        </p:txBody>
      </p:sp>
      <p:sp>
        <p:nvSpPr>
          <p:cNvPr id="2" name="Title 1"/>
          <p:cNvSpPr>
            <a:spLocks noGrp="1"/>
          </p:cNvSpPr>
          <p:nvPr>
            <p:ph type="title"/>
          </p:nvPr>
        </p:nvSpPr>
        <p:spPr/>
        <p:txBody>
          <a:bodyPr>
            <a:normAutofit/>
          </a:bodyPr>
          <a:lstStyle/>
          <a:p>
            <a:r>
              <a:rPr lang="en-US" sz="2200" dirty="0" smtClean="0">
                <a:solidFill>
                  <a:schemeClr val="accent1">
                    <a:lumMod val="75000"/>
                  </a:schemeClr>
                </a:solidFill>
                <a:latin typeface="+mn-lt"/>
                <a:ea typeface="+mn-ea"/>
                <a:cs typeface="+mn-cs"/>
              </a:rPr>
              <a:t>Smart Cities</a:t>
            </a:r>
            <a:endParaRPr lang="en-US" sz="2200" dirty="0">
              <a:solidFill>
                <a:schemeClr val="accent1">
                  <a:lumMod val="75000"/>
                </a:schemeClr>
              </a:solidFill>
              <a:latin typeface="+mn-lt"/>
              <a:ea typeface="+mn-ea"/>
              <a:cs typeface="+mn-cs"/>
            </a:endParaRPr>
          </a:p>
        </p:txBody>
      </p:sp>
    </p:spTree>
    <p:extLst>
      <p:ext uri="{BB962C8B-B14F-4D97-AF65-F5344CB8AC3E}">
        <p14:creationId xmlns="" xmlns:p14="http://schemas.microsoft.com/office/powerpoint/2010/main" val="133916357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spcBef>
                <a:spcPct val="0"/>
              </a:spcBef>
              <a:defRPr/>
            </a:pPr>
            <a:r>
              <a:rPr lang="el-GR" sz="2000" b="1" dirty="0" smtClean="0">
                <a:solidFill>
                  <a:schemeClr val="accent1">
                    <a:lumMod val="75000"/>
                  </a:schemeClr>
                </a:solidFill>
                <a:latin typeface="+mj-lt"/>
                <a:ea typeface="Tahoma" pitchFamily="34" charset="0"/>
                <a:cs typeface="Tahoma" pitchFamily="34" charset="0"/>
              </a:rPr>
              <a:t>Γενικά Συμπεράσματα</a:t>
            </a:r>
            <a:endPara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210207944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Γενικά Συμπεράσματα</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762000"/>
            <a:ext cx="8643937" cy="590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lvl="1">
              <a:spcBef>
                <a:spcPct val="0"/>
              </a:spcBef>
              <a:buFontTx/>
              <a:buChar char="•"/>
            </a:pPr>
            <a:r>
              <a:rPr lang="el-GR" sz="1400" b="1" dirty="0">
                <a:solidFill>
                  <a:schemeClr val="tx1">
                    <a:lumMod val="65000"/>
                    <a:lumOff val="35000"/>
                  </a:schemeClr>
                </a:solidFill>
                <a:latin typeface="+mn-lt"/>
                <a:cs typeface="Arial" panose="020B0604020202020204" pitchFamily="34" charset="0"/>
              </a:rPr>
              <a:t>Οι κινητές τηλεπικοινωνίες υποστηρίζουν την παραγωγικότητα και δημιουργούν πολλαπλασιαστικά αποτελέσματα</a:t>
            </a:r>
            <a:r>
              <a:rPr lang="el-GR" sz="1400" dirty="0">
                <a:solidFill>
                  <a:schemeClr val="tx1">
                    <a:lumMod val="65000"/>
                    <a:lumOff val="35000"/>
                  </a:schemeClr>
                </a:solidFill>
                <a:latin typeface="+mn-lt"/>
                <a:cs typeface="Arial" panose="020B0604020202020204" pitchFamily="34" charset="0"/>
              </a:rPr>
              <a:t> στην οικονομία (π.χ., </a:t>
            </a:r>
            <a:r>
              <a:rPr lang="el-GR" sz="1400" dirty="0" smtClean="0">
                <a:solidFill>
                  <a:schemeClr val="tx1">
                    <a:lumMod val="65000"/>
                    <a:lumOff val="35000"/>
                  </a:schemeClr>
                </a:solidFill>
                <a:latin typeface="+mn-lt"/>
                <a:cs typeface="Arial" panose="020B0604020202020204" pitchFamily="34" charset="0"/>
              </a:rPr>
              <a:t>€</a:t>
            </a:r>
            <a:r>
              <a:rPr lang="el-GR" sz="1400" dirty="0" smtClean="0">
                <a:solidFill>
                  <a:schemeClr val="tx1">
                    <a:lumMod val="65000"/>
                    <a:lumOff val="35000"/>
                  </a:schemeClr>
                </a:solidFill>
                <a:latin typeface="+mn-lt"/>
                <a:cs typeface="Arial" panose="020B0604020202020204" pitchFamily="34" charset="0"/>
              </a:rPr>
              <a:t>12,</a:t>
            </a:r>
            <a:r>
              <a:rPr lang="el-GR" sz="1400" dirty="0" smtClean="0">
                <a:solidFill>
                  <a:schemeClr val="tx1">
                    <a:lumMod val="65000"/>
                    <a:lumOff val="35000"/>
                  </a:schemeClr>
                </a:solidFill>
                <a:latin typeface="+mn-lt"/>
                <a:cs typeface="Arial" panose="020B0604020202020204" pitchFamily="34" charset="0"/>
              </a:rPr>
              <a:t>5</a:t>
            </a:r>
            <a:r>
              <a:rPr lang="el-GR" sz="1400" dirty="0" smtClean="0">
                <a:solidFill>
                  <a:schemeClr val="tx1">
                    <a:lumMod val="65000"/>
                    <a:lumOff val="35000"/>
                  </a:schemeClr>
                </a:solidFill>
                <a:latin typeface="+mn-lt"/>
                <a:cs typeface="Arial" panose="020B0604020202020204" pitchFamily="34" charset="0"/>
              </a:rPr>
              <a:t> </a:t>
            </a:r>
            <a:r>
              <a:rPr lang="el-GR" sz="1400" dirty="0" smtClean="0">
                <a:solidFill>
                  <a:schemeClr val="tx1">
                    <a:lumMod val="65000"/>
                    <a:lumOff val="35000"/>
                  </a:schemeClr>
                </a:solidFill>
                <a:latin typeface="+mn-lt"/>
                <a:cs typeface="Arial" panose="020B0604020202020204" pitchFamily="34" charset="0"/>
              </a:rPr>
              <a:t>δισ. συνεισφορά </a:t>
            </a:r>
            <a:r>
              <a:rPr lang="el-GR" sz="1400" dirty="0">
                <a:solidFill>
                  <a:schemeClr val="tx1">
                    <a:lumMod val="65000"/>
                    <a:lumOff val="35000"/>
                  </a:schemeClr>
                </a:solidFill>
                <a:latin typeface="+mn-lt"/>
                <a:cs typeface="Arial" panose="020B0604020202020204" pitchFamily="34" charset="0"/>
              </a:rPr>
              <a:t>στο </a:t>
            </a:r>
            <a:r>
              <a:rPr lang="el-GR" sz="1400" dirty="0" smtClean="0">
                <a:solidFill>
                  <a:schemeClr val="tx1">
                    <a:lumMod val="65000"/>
                    <a:lumOff val="35000"/>
                  </a:schemeClr>
                </a:solidFill>
                <a:latin typeface="+mn-lt"/>
                <a:cs typeface="Arial" panose="020B0604020202020204" pitchFamily="34" charset="0"/>
              </a:rPr>
              <a:t>ΑΕΠ, €</a:t>
            </a:r>
            <a:r>
              <a:rPr lang="el-GR" sz="1400" dirty="0" smtClean="0">
                <a:solidFill>
                  <a:schemeClr val="tx1">
                    <a:lumMod val="65000"/>
                    <a:lumOff val="35000"/>
                  </a:schemeClr>
                </a:solidFill>
                <a:latin typeface="+mn-lt"/>
                <a:cs typeface="Arial" panose="020B0604020202020204" pitchFamily="34" charset="0"/>
              </a:rPr>
              <a:t>1,24 </a:t>
            </a:r>
            <a:r>
              <a:rPr lang="el-GR" sz="1400" dirty="0" smtClean="0">
                <a:solidFill>
                  <a:schemeClr val="tx1">
                    <a:lumMod val="65000"/>
                    <a:lumOff val="35000"/>
                  </a:schemeClr>
                </a:solidFill>
                <a:latin typeface="+mn-lt"/>
                <a:cs typeface="Arial" panose="020B0604020202020204" pitchFamily="34" charset="0"/>
              </a:rPr>
              <a:t>δισ. δημόσια </a:t>
            </a:r>
            <a:r>
              <a:rPr lang="el-GR" sz="1400" dirty="0">
                <a:solidFill>
                  <a:schemeClr val="tx1">
                    <a:lumMod val="65000"/>
                    <a:lumOff val="35000"/>
                  </a:schemeClr>
                </a:solidFill>
                <a:latin typeface="+mn-lt"/>
                <a:cs typeface="Arial" panose="020B0604020202020204" pitchFamily="34" charset="0"/>
              </a:rPr>
              <a:t>έσοδα και </a:t>
            </a:r>
            <a:r>
              <a:rPr lang="el-GR" sz="1400" dirty="0" smtClean="0">
                <a:solidFill>
                  <a:schemeClr val="tx1">
                    <a:lumMod val="65000"/>
                    <a:lumOff val="35000"/>
                  </a:schemeClr>
                </a:solidFill>
                <a:latin typeface="+mn-lt"/>
                <a:cs typeface="Arial" panose="020B0604020202020204" pitchFamily="34" charset="0"/>
              </a:rPr>
              <a:t>4</a:t>
            </a:r>
            <a:r>
              <a:rPr lang="el-GR" sz="1400" dirty="0" smtClean="0">
                <a:solidFill>
                  <a:schemeClr val="tx1">
                    <a:lumMod val="65000"/>
                    <a:lumOff val="35000"/>
                  </a:schemeClr>
                </a:solidFill>
                <a:latin typeface="+mn-lt"/>
                <a:cs typeface="Arial" panose="020B0604020202020204" pitchFamily="34" charset="0"/>
              </a:rPr>
              <a:t>1</a:t>
            </a:r>
            <a:r>
              <a:rPr lang="en-GB" sz="1400" dirty="0" smtClean="0">
                <a:solidFill>
                  <a:schemeClr val="tx1">
                    <a:lumMod val="65000"/>
                    <a:lumOff val="35000"/>
                  </a:schemeClr>
                </a:solidFill>
                <a:latin typeface="+mn-lt"/>
                <a:cs typeface="Arial" panose="020B0604020202020204" pitchFamily="34" charset="0"/>
              </a:rPr>
              <a:t>,</a:t>
            </a:r>
            <a:r>
              <a:rPr lang="el-GR" sz="1400" dirty="0" smtClean="0">
                <a:solidFill>
                  <a:schemeClr val="tx1">
                    <a:lumMod val="65000"/>
                    <a:lumOff val="35000"/>
                  </a:schemeClr>
                </a:solidFill>
                <a:latin typeface="+mn-lt"/>
                <a:cs typeface="Arial" panose="020B0604020202020204" pitchFamily="34" charset="0"/>
              </a:rPr>
              <a:t>6 </a:t>
            </a:r>
            <a:r>
              <a:rPr lang="el-GR" sz="1400" dirty="0" smtClean="0">
                <a:solidFill>
                  <a:schemeClr val="tx1">
                    <a:lumMod val="65000"/>
                    <a:lumOff val="35000"/>
                  </a:schemeClr>
                </a:solidFill>
                <a:latin typeface="+mn-lt"/>
                <a:cs typeface="Arial" panose="020B0604020202020204" pitchFamily="34" charset="0"/>
              </a:rPr>
              <a:t>χιλ. θέσεις εργασίας). </a:t>
            </a:r>
          </a:p>
          <a:p>
            <a:pPr marL="285750" lvl="1">
              <a:spcBef>
                <a:spcPct val="0"/>
              </a:spcBef>
              <a:buFontTx/>
              <a:buChar char="•"/>
            </a:pPr>
            <a:endParaRPr lang="el-GR" sz="1400" dirty="0" smtClean="0">
              <a:solidFill>
                <a:schemeClr val="tx1">
                  <a:lumMod val="65000"/>
                  <a:lumOff val="35000"/>
                </a:schemeClr>
              </a:solidFill>
              <a:latin typeface="+mn-lt"/>
              <a:cs typeface="Arial" panose="020B0604020202020204" pitchFamily="34" charset="0"/>
            </a:endParaRPr>
          </a:p>
          <a:p>
            <a:pPr marL="285750" lvl="1">
              <a:spcBef>
                <a:spcPct val="0"/>
              </a:spcBef>
              <a:buFontTx/>
              <a:buChar char="•"/>
            </a:pPr>
            <a:r>
              <a:rPr lang="el-GR" sz="1400" b="1" dirty="0" smtClean="0">
                <a:solidFill>
                  <a:schemeClr val="tx1">
                    <a:lumMod val="65000"/>
                    <a:lumOff val="35000"/>
                  </a:schemeClr>
                </a:solidFill>
                <a:latin typeface="+mn-lt"/>
                <a:cs typeface="Arial" panose="020B0604020202020204" pitchFamily="34" charset="0"/>
              </a:rPr>
              <a:t>Οι κινητές τηλεπικοινωνίες υποστηρίζουν </a:t>
            </a:r>
            <a:r>
              <a:rPr lang="el-GR" sz="1400" b="1" dirty="0">
                <a:solidFill>
                  <a:schemeClr val="tx1">
                    <a:lumMod val="65000"/>
                    <a:lumOff val="35000"/>
                  </a:schemeClr>
                </a:solidFill>
                <a:latin typeface="+mn-lt"/>
                <a:cs typeface="Arial" panose="020B0604020202020204" pitchFamily="34" charset="0"/>
              </a:rPr>
              <a:t>την </a:t>
            </a:r>
            <a:r>
              <a:rPr lang="el-GR" sz="1400" b="1" dirty="0" smtClean="0">
                <a:solidFill>
                  <a:schemeClr val="tx1">
                    <a:lumMod val="65000"/>
                    <a:lumOff val="35000"/>
                  </a:schemeClr>
                </a:solidFill>
                <a:latin typeface="+mn-lt"/>
                <a:cs typeface="Arial" panose="020B0604020202020204" pitchFamily="34" charset="0"/>
              </a:rPr>
              <a:t>επιχειρηματικότητα και καινοτομία</a:t>
            </a:r>
            <a:r>
              <a:rPr lang="el-GR" sz="1400" dirty="0" smtClean="0">
                <a:solidFill>
                  <a:schemeClr val="tx1">
                    <a:lumMod val="65000"/>
                    <a:lumOff val="35000"/>
                  </a:schemeClr>
                </a:solidFill>
                <a:latin typeface="+mn-lt"/>
                <a:cs typeface="Arial" panose="020B0604020202020204" pitchFamily="34" charset="0"/>
              </a:rPr>
              <a:t>, </a:t>
            </a:r>
            <a:r>
              <a:rPr lang="el-GR" sz="1400" dirty="0">
                <a:solidFill>
                  <a:schemeClr val="tx1">
                    <a:lumMod val="65000"/>
                    <a:lumOff val="35000"/>
                  </a:schemeClr>
                </a:solidFill>
                <a:latin typeface="+mn-lt"/>
                <a:cs typeface="Arial" panose="020B0604020202020204" pitchFamily="34" charset="0"/>
              </a:rPr>
              <a:t>δημιουργώντας λύσεις Μ2Μ, Mobile Money, Mobile for Development, Mobile Agriculture και  Smart Metering, και υποστηρίζοντας τη δημιουργία </a:t>
            </a:r>
            <a:r>
              <a:rPr lang="en-GB" sz="1400" dirty="0">
                <a:solidFill>
                  <a:schemeClr val="tx1">
                    <a:lumMod val="65000"/>
                    <a:lumOff val="35000"/>
                  </a:schemeClr>
                </a:solidFill>
                <a:latin typeface="+mn-lt"/>
                <a:cs typeface="Arial" panose="020B0604020202020204" pitchFamily="34" charset="0"/>
              </a:rPr>
              <a:t>Smart Cities</a:t>
            </a:r>
            <a:r>
              <a:rPr lang="el-GR" sz="1400" dirty="0">
                <a:solidFill>
                  <a:schemeClr val="tx1">
                    <a:lumMod val="65000"/>
                    <a:lumOff val="35000"/>
                  </a:schemeClr>
                </a:solidFill>
                <a:latin typeface="+mn-lt"/>
                <a:cs typeface="Arial" panose="020B0604020202020204" pitchFamily="34" charset="0"/>
              </a:rPr>
              <a:t>. </a:t>
            </a:r>
          </a:p>
          <a:p>
            <a:pPr>
              <a:spcBef>
                <a:spcPct val="0"/>
              </a:spcBef>
              <a:buNone/>
            </a:pPr>
            <a:endParaRPr lang="el-GR" sz="1400" dirty="0">
              <a:solidFill>
                <a:schemeClr val="tx1">
                  <a:lumMod val="65000"/>
                  <a:lumOff val="35000"/>
                </a:schemeClr>
              </a:solidFill>
              <a:latin typeface="+mn-lt"/>
              <a:cs typeface="Arial" panose="020B0604020202020204" pitchFamily="34" charset="0"/>
            </a:endParaRPr>
          </a:p>
          <a:p>
            <a:pPr marL="285750" indent="-285750">
              <a:spcBef>
                <a:spcPct val="0"/>
              </a:spcBef>
            </a:pPr>
            <a:r>
              <a:rPr lang="el-GR" sz="1400" dirty="0" smtClean="0">
                <a:solidFill>
                  <a:schemeClr val="tx1">
                    <a:lumMod val="65000"/>
                    <a:lumOff val="35000"/>
                  </a:schemeClr>
                </a:solidFill>
                <a:latin typeface="+mn-lt"/>
                <a:cs typeface="Arial" panose="020B0604020202020204" pitchFamily="34" charset="0"/>
              </a:rPr>
              <a:t>Τα </a:t>
            </a:r>
            <a:r>
              <a:rPr lang="el-GR" sz="1400" b="1" dirty="0" smtClean="0">
                <a:solidFill>
                  <a:schemeClr val="tx1">
                    <a:lumMod val="65000"/>
                    <a:lumOff val="35000"/>
                  </a:schemeClr>
                </a:solidFill>
                <a:latin typeface="+mn-lt"/>
                <a:cs typeface="Arial" panose="020B0604020202020204" pitchFamily="34" charset="0"/>
              </a:rPr>
              <a:t>έσοδα και τα κέρδη του κλάδου συνεχίζουν να μειώνονται </a:t>
            </a:r>
            <a:r>
              <a:rPr lang="el-GR" sz="1400" dirty="0" smtClean="0">
                <a:solidFill>
                  <a:schemeClr val="tx1">
                    <a:lumMod val="65000"/>
                    <a:lumOff val="35000"/>
                  </a:schemeClr>
                </a:solidFill>
                <a:latin typeface="+mn-lt"/>
                <a:cs typeface="Arial" panose="020B0604020202020204" pitchFamily="34" charset="0"/>
              </a:rPr>
              <a:t>στο υφεσιακό περιβάλλον της χώρας, ωστόσο </a:t>
            </a:r>
            <a:r>
              <a:rPr lang="el-GR" sz="1400" b="1" dirty="0" smtClean="0">
                <a:solidFill>
                  <a:schemeClr val="tx1">
                    <a:lumMod val="65000"/>
                    <a:lumOff val="35000"/>
                  </a:schemeClr>
                </a:solidFill>
                <a:latin typeface="+mn-lt"/>
                <a:cs typeface="Arial" panose="020B0604020202020204" pitchFamily="34" charset="0"/>
              </a:rPr>
              <a:t>οι επενδύσεις αυξάνονται </a:t>
            </a:r>
            <a:r>
              <a:rPr lang="el-GR" sz="1400" dirty="0" smtClean="0">
                <a:solidFill>
                  <a:schemeClr val="tx1">
                    <a:lumMod val="65000"/>
                    <a:lumOff val="35000"/>
                  </a:schemeClr>
                </a:solidFill>
                <a:latin typeface="+mn-lt"/>
                <a:cs typeface="Arial" panose="020B0604020202020204" pitchFamily="34" charset="0"/>
              </a:rPr>
              <a:t>για να υποστηρίξουν τη γρήγορη ανάπτυξη της χρήσης δεδομένων. </a:t>
            </a:r>
            <a:endParaRPr lang="el-GR" sz="1400" dirty="0">
              <a:solidFill>
                <a:schemeClr val="tx1">
                  <a:lumMod val="65000"/>
                  <a:lumOff val="35000"/>
                </a:schemeClr>
              </a:solidFill>
              <a:latin typeface="+mn-lt"/>
              <a:cs typeface="Arial" panose="020B0604020202020204" pitchFamily="34" charset="0"/>
            </a:endParaRPr>
          </a:p>
          <a:p>
            <a:pPr marL="285750" indent="-285750">
              <a:spcBef>
                <a:spcPct val="0"/>
              </a:spcBef>
            </a:pPr>
            <a:endParaRPr lang="el-GR" sz="1400" dirty="0" smtClean="0">
              <a:solidFill>
                <a:schemeClr val="tx1">
                  <a:lumMod val="65000"/>
                  <a:lumOff val="35000"/>
                </a:schemeClr>
              </a:solidFill>
              <a:latin typeface="+mn-lt"/>
              <a:cs typeface="Arial" panose="020B0604020202020204" pitchFamily="34" charset="0"/>
            </a:endParaRPr>
          </a:p>
          <a:p>
            <a:pPr marL="285750" indent="-285750">
              <a:spcBef>
                <a:spcPct val="0"/>
              </a:spcBef>
            </a:pPr>
            <a:r>
              <a:rPr lang="el-GR" sz="1400" dirty="0" smtClean="0">
                <a:solidFill>
                  <a:schemeClr val="tx1">
                    <a:lumMod val="65000"/>
                    <a:lumOff val="35000"/>
                  </a:schemeClr>
                </a:solidFill>
                <a:latin typeface="+mn-lt"/>
                <a:cs typeface="Arial" panose="020B0604020202020204" pitchFamily="34" charset="0"/>
              </a:rPr>
              <a:t>Παρά την πρόοδο, </a:t>
            </a:r>
            <a:r>
              <a:rPr lang="el-GR" sz="1400" b="1" dirty="0" smtClean="0">
                <a:solidFill>
                  <a:schemeClr val="tx1">
                    <a:lumMod val="65000"/>
                    <a:lumOff val="35000"/>
                  </a:schemeClr>
                </a:solidFill>
                <a:latin typeface="+mn-lt"/>
                <a:cs typeface="Arial" panose="020B0604020202020204" pitchFamily="34" charset="0"/>
              </a:rPr>
              <a:t>η Ελλάδα αποκλίνει </a:t>
            </a:r>
            <a:r>
              <a:rPr lang="el-GR" sz="1400" dirty="0" smtClean="0">
                <a:solidFill>
                  <a:schemeClr val="tx1">
                    <a:lumMod val="65000"/>
                    <a:lumOff val="35000"/>
                  </a:schemeClr>
                </a:solidFill>
                <a:latin typeface="+mn-lt"/>
                <a:cs typeface="Arial" panose="020B0604020202020204" pitchFamily="34" charset="0"/>
              </a:rPr>
              <a:t>από τους στόχους της </a:t>
            </a:r>
            <a:r>
              <a:rPr lang="el-GR" sz="1400" b="1" dirty="0" smtClean="0">
                <a:solidFill>
                  <a:schemeClr val="tx1">
                    <a:lumMod val="65000"/>
                    <a:lumOff val="35000"/>
                  </a:schemeClr>
                </a:solidFill>
                <a:latin typeface="+mn-lt"/>
                <a:cs typeface="Arial" panose="020B0604020202020204" pitchFamily="34" charset="0"/>
              </a:rPr>
              <a:t>Ψηφιακής Ατζέντας </a:t>
            </a:r>
            <a:r>
              <a:rPr lang="el-GR" sz="1400" dirty="0" smtClean="0">
                <a:solidFill>
                  <a:schemeClr val="tx1">
                    <a:lumMod val="65000"/>
                    <a:lumOff val="35000"/>
                  </a:schemeClr>
                </a:solidFill>
                <a:latin typeface="+mn-lt"/>
                <a:cs typeface="Arial" panose="020B0604020202020204" pitchFamily="34" charset="0"/>
              </a:rPr>
              <a:t>και από τους πολύ ταχύτερους ρυθμούς ανάπτυξης της </a:t>
            </a:r>
            <a:r>
              <a:rPr lang="el-GR" sz="1400" b="1" dirty="0" smtClean="0">
                <a:solidFill>
                  <a:schemeClr val="tx1">
                    <a:lumMod val="65000"/>
                    <a:lumOff val="35000"/>
                  </a:schemeClr>
                </a:solidFill>
                <a:latin typeface="+mn-lt"/>
                <a:cs typeface="Arial" panose="020B0604020202020204" pitchFamily="34" charset="0"/>
              </a:rPr>
              <a:t>χρήσης δεδομένων στην Ευρώπη</a:t>
            </a:r>
            <a:r>
              <a:rPr lang="el-GR" sz="1400" dirty="0" smtClean="0">
                <a:solidFill>
                  <a:schemeClr val="tx1">
                    <a:lumMod val="65000"/>
                    <a:lumOff val="35000"/>
                  </a:schemeClr>
                </a:solidFill>
                <a:latin typeface="+mn-lt"/>
                <a:cs typeface="Arial" panose="020B0604020202020204" pitchFamily="34" charset="0"/>
              </a:rPr>
              <a:t>. </a:t>
            </a:r>
          </a:p>
          <a:p>
            <a:pPr marL="285750" indent="-285750">
              <a:spcBef>
                <a:spcPct val="0"/>
              </a:spcBef>
              <a:buNone/>
            </a:pPr>
            <a:r>
              <a:rPr lang="el-GR" sz="1400" dirty="0" smtClean="0">
                <a:solidFill>
                  <a:schemeClr val="tx1">
                    <a:lumMod val="65000"/>
                    <a:lumOff val="35000"/>
                  </a:schemeClr>
                </a:solidFill>
                <a:latin typeface="+mn-lt"/>
                <a:cs typeface="Arial" panose="020B0604020202020204" pitchFamily="34" charset="0"/>
              </a:rPr>
              <a:t>	Υπάρχουν δύο κύρια </a:t>
            </a:r>
            <a:r>
              <a:rPr lang="el-GR" sz="1400" b="1" dirty="0" smtClean="0">
                <a:solidFill>
                  <a:schemeClr val="tx1">
                    <a:lumMod val="65000"/>
                    <a:lumOff val="35000"/>
                  </a:schemeClr>
                </a:solidFill>
                <a:latin typeface="+mn-lt"/>
                <a:cs typeface="Arial" panose="020B0604020202020204" pitchFamily="34" charset="0"/>
              </a:rPr>
              <a:t>εμπόδια από την πολιτεία</a:t>
            </a:r>
            <a:r>
              <a:rPr lang="el-GR" sz="1400" dirty="0" smtClean="0">
                <a:solidFill>
                  <a:schemeClr val="tx1">
                    <a:lumMod val="65000"/>
                    <a:lumOff val="35000"/>
                  </a:schemeClr>
                </a:solidFill>
                <a:latin typeface="+mn-lt"/>
                <a:cs typeface="Arial" panose="020B0604020202020204" pitchFamily="34" charset="0"/>
              </a:rPr>
              <a:t>:</a:t>
            </a:r>
          </a:p>
          <a:p>
            <a:pPr marL="1028700" lvl="1">
              <a:spcBef>
                <a:spcPct val="0"/>
              </a:spcBef>
            </a:pPr>
            <a:r>
              <a:rPr lang="el-GR" sz="1400" dirty="0" smtClean="0">
                <a:solidFill>
                  <a:schemeClr val="tx1">
                    <a:lumMod val="65000"/>
                    <a:lumOff val="35000"/>
                  </a:schemeClr>
                </a:solidFill>
                <a:latin typeface="+mn-lt"/>
                <a:cs typeface="Arial" panose="020B0604020202020204" pitchFamily="34" charset="0"/>
              </a:rPr>
              <a:t>Υπερφορολόγηση του καταναλωτή</a:t>
            </a:r>
          </a:p>
          <a:p>
            <a:pPr marL="1028700" lvl="1">
              <a:spcBef>
                <a:spcPct val="0"/>
              </a:spcBef>
            </a:pPr>
            <a:r>
              <a:rPr lang="el-GR" sz="1400" dirty="0" smtClean="0">
                <a:solidFill>
                  <a:schemeClr val="tx1">
                    <a:lumMod val="65000"/>
                    <a:lumOff val="35000"/>
                  </a:schemeClr>
                </a:solidFill>
                <a:latin typeface="+mn-lt"/>
                <a:cs typeface="Arial" panose="020B0604020202020204" pitchFamily="34" charset="0"/>
              </a:rPr>
              <a:t>Καθυστερήσεις στο ρυθμιστικό πλαίσιο και στην εφαρμογή του για την αδειοδότηση των σταθμών βάσης</a:t>
            </a:r>
          </a:p>
          <a:p>
            <a:pPr marL="285750" indent="-285750">
              <a:spcBef>
                <a:spcPct val="0"/>
              </a:spcBef>
              <a:buNone/>
            </a:pPr>
            <a:r>
              <a:rPr lang="el-GR" sz="1400" dirty="0" smtClean="0">
                <a:solidFill>
                  <a:schemeClr val="tx1">
                    <a:lumMod val="65000"/>
                    <a:lumOff val="35000"/>
                  </a:schemeClr>
                </a:solidFill>
                <a:latin typeface="+mn-lt"/>
                <a:cs typeface="Arial" panose="020B0604020202020204" pitchFamily="34" charset="0"/>
              </a:rPr>
              <a:t>	Θα </a:t>
            </a:r>
            <a:r>
              <a:rPr lang="el-GR" sz="1400" dirty="0">
                <a:solidFill>
                  <a:schemeClr val="tx1">
                    <a:lumMod val="65000"/>
                    <a:lumOff val="35000"/>
                  </a:schemeClr>
                </a:solidFill>
                <a:latin typeface="+mn-lt"/>
                <a:cs typeface="Arial" panose="020B0604020202020204" pitchFamily="34" charset="0"/>
              </a:rPr>
              <a:t>πρέπει να γίνει </a:t>
            </a:r>
            <a:r>
              <a:rPr lang="el-GR" sz="1400" b="1" dirty="0">
                <a:solidFill>
                  <a:schemeClr val="tx1">
                    <a:lumMod val="65000"/>
                    <a:lumOff val="35000"/>
                  </a:schemeClr>
                </a:solidFill>
                <a:latin typeface="+mn-lt"/>
                <a:cs typeface="Arial" panose="020B0604020202020204" pitchFamily="34" charset="0"/>
              </a:rPr>
              <a:t>επαναχάραξη της εθνικής στρατηγικής </a:t>
            </a:r>
            <a:r>
              <a:rPr lang="el-GR" sz="1400" dirty="0">
                <a:solidFill>
                  <a:schemeClr val="tx1">
                    <a:lumMod val="65000"/>
                    <a:lumOff val="35000"/>
                  </a:schemeClr>
                </a:solidFill>
                <a:latin typeface="+mn-lt"/>
                <a:cs typeface="Arial" panose="020B0604020202020204" pitchFamily="34" charset="0"/>
              </a:rPr>
              <a:t>σε ό,τι αφορά τις κινητές τηλεπικοινωνίες ώστε</a:t>
            </a:r>
            <a:r>
              <a:rPr lang="en-US" sz="1400" dirty="0">
                <a:solidFill>
                  <a:schemeClr val="tx1">
                    <a:lumMod val="65000"/>
                    <a:lumOff val="35000"/>
                  </a:schemeClr>
                </a:solidFill>
                <a:latin typeface="+mn-lt"/>
                <a:cs typeface="Arial" panose="020B0604020202020204" pitchFamily="34" charset="0"/>
              </a:rPr>
              <a:t>: </a:t>
            </a:r>
            <a:r>
              <a:rPr lang="el-GR" sz="1400" dirty="0">
                <a:solidFill>
                  <a:schemeClr val="tx1">
                    <a:lumMod val="65000"/>
                    <a:lumOff val="35000"/>
                  </a:schemeClr>
                </a:solidFill>
                <a:latin typeface="+mn-lt"/>
                <a:cs typeface="Arial" panose="020B0604020202020204" pitchFamily="34" charset="0"/>
              </a:rPr>
              <a:t>α) η χώρα να συγκλίνει με τους στόχους της Ψηφιακής </a:t>
            </a:r>
            <a:r>
              <a:rPr lang="el-GR" sz="1400" dirty="0" smtClean="0">
                <a:solidFill>
                  <a:schemeClr val="tx1">
                    <a:lumMod val="65000"/>
                    <a:lumOff val="35000"/>
                  </a:schemeClr>
                </a:solidFill>
                <a:latin typeface="+mn-lt"/>
                <a:cs typeface="Arial" panose="020B0604020202020204" pitchFamily="34" charset="0"/>
              </a:rPr>
              <a:t>Ατζέντας και την Ευρώπη, </a:t>
            </a:r>
            <a:r>
              <a:rPr lang="el-GR" sz="1400" dirty="0">
                <a:solidFill>
                  <a:schemeClr val="tx1">
                    <a:lumMod val="65000"/>
                    <a:lumOff val="35000"/>
                  </a:schemeClr>
                </a:solidFill>
                <a:latin typeface="+mn-lt"/>
                <a:cs typeface="Arial" panose="020B0604020202020204" pitchFamily="34" charset="0"/>
              </a:rPr>
              <a:t>και β) να μπορέσουν οι εγχώριοι πάροχοι να ακολουθήσουν τις διεθνείς εξελίξεις και να ανταποκριθούν στις προκλήσεις που πηγάζουν από την ύπαρξη των </a:t>
            </a:r>
            <a:r>
              <a:rPr lang="en-US" sz="1400" dirty="0">
                <a:solidFill>
                  <a:schemeClr val="tx1">
                    <a:lumMod val="65000"/>
                    <a:lumOff val="35000"/>
                  </a:schemeClr>
                </a:solidFill>
                <a:latin typeface="+mn-lt"/>
                <a:cs typeface="Arial" panose="020B0604020202020204" pitchFamily="34" charset="0"/>
              </a:rPr>
              <a:t>Over the Top </a:t>
            </a:r>
            <a:r>
              <a:rPr lang="en-US" sz="1400" dirty="0" smtClean="0">
                <a:solidFill>
                  <a:schemeClr val="tx1">
                    <a:lumMod val="65000"/>
                    <a:lumOff val="35000"/>
                  </a:schemeClr>
                </a:solidFill>
                <a:latin typeface="+mn-lt"/>
                <a:cs typeface="Arial" panose="020B0604020202020204" pitchFamily="34" charset="0"/>
              </a:rPr>
              <a:t>Players.</a:t>
            </a:r>
            <a:endParaRPr lang="el-GR" sz="1400" dirty="0">
              <a:solidFill>
                <a:schemeClr val="tx1">
                  <a:lumMod val="65000"/>
                  <a:lumOff val="35000"/>
                </a:schemeClr>
              </a:solidFill>
              <a:latin typeface="+mn-lt"/>
              <a:cs typeface="Arial" panose="020B0604020202020204" pitchFamily="34" charset="0"/>
            </a:endParaRPr>
          </a:p>
          <a:p>
            <a:pPr marL="285750" indent="-285750">
              <a:spcBef>
                <a:spcPct val="0"/>
              </a:spcBef>
            </a:pPr>
            <a:endParaRPr lang="el-GR" sz="1400" dirty="0">
              <a:solidFill>
                <a:schemeClr val="tx1">
                  <a:lumMod val="65000"/>
                  <a:lumOff val="35000"/>
                </a:schemeClr>
              </a:solidFill>
              <a:latin typeface="+mn-lt"/>
              <a:cs typeface="Arial" panose="020B0604020202020204" pitchFamily="34" charset="0"/>
            </a:endParaRPr>
          </a:p>
          <a:p>
            <a:pPr marL="285750" indent="-285750">
              <a:spcBef>
                <a:spcPct val="0"/>
              </a:spcBef>
            </a:pPr>
            <a:r>
              <a:rPr lang="el-GR" sz="1400" b="1" dirty="0" smtClean="0">
                <a:solidFill>
                  <a:schemeClr val="tx1">
                    <a:lumMod val="65000"/>
                    <a:lumOff val="35000"/>
                  </a:schemeClr>
                </a:solidFill>
                <a:latin typeface="+mn-lt"/>
                <a:cs typeface="Arial" panose="020B0604020202020204" pitchFamily="34" charset="0"/>
              </a:rPr>
              <a:t>Εάν η Ελλάδα συγκλίνει με την Ευρώπη στη διείσδυση δεδομένων, </a:t>
            </a:r>
            <a:r>
              <a:rPr lang="el-GR" sz="1400" b="1" dirty="0">
                <a:solidFill>
                  <a:schemeClr val="tx1">
                    <a:lumMod val="65000"/>
                    <a:lumOff val="35000"/>
                  </a:schemeClr>
                </a:solidFill>
                <a:latin typeface="+mn-lt"/>
                <a:cs typeface="Arial" panose="020B0604020202020204" pitchFamily="34" charset="0"/>
              </a:rPr>
              <a:t>προβλέπεται </a:t>
            </a:r>
            <a:r>
              <a:rPr lang="el-GR" sz="1400" b="1" dirty="0" smtClean="0">
                <a:solidFill>
                  <a:schemeClr val="tx1">
                    <a:lumMod val="65000"/>
                    <a:lumOff val="35000"/>
                  </a:schemeClr>
                </a:solidFill>
                <a:latin typeface="+mn-lt"/>
                <a:cs typeface="Arial" panose="020B0604020202020204" pitchFamily="34" charset="0"/>
              </a:rPr>
              <a:t>περαιτέρω αύξηση </a:t>
            </a:r>
            <a:r>
              <a:rPr lang="el-GR" sz="1400" b="1" dirty="0">
                <a:solidFill>
                  <a:schemeClr val="tx1">
                    <a:lumMod val="65000"/>
                    <a:lumOff val="35000"/>
                  </a:schemeClr>
                </a:solidFill>
                <a:latin typeface="+mn-lt"/>
                <a:cs typeface="Arial" panose="020B0604020202020204" pitchFamily="34" charset="0"/>
              </a:rPr>
              <a:t>στο ΑΕΠ κατά </a:t>
            </a:r>
            <a:r>
              <a:rPr lang="en-GB" sz="1400" b="1" dirty="0" smtClean="0">
                <a:solidFill>
                  <a:schemeClr val="tx1">
                    <a:lumMod val="65000"/>
                    <a:lumOff val="35000"/>
                  </a:schemeClr>
                </a:solidFill>
                <a:latin typeface="+mn-lt"/>
                <a:cs typeface="Arial" panose="020B0604020202020204" pitchFamily="34" charset="0"/>
              </a:rPr>
              <a:t>1,9</a:t>
            </a:r>
            <a:r>
              <a:rPr lang="el-GR" sz="1400" b="1" dirty="0" smtClean="0">
                <a:solidFill>
                  <a:schemeClr val="tx1">
                    <a:lumMod val="65000"/>
                    <a:lumOff val="35000"/>
                  </a:schemeClr>
                </a:solidFill>
                <a:latin typeface="+mn-lt"/>
                <a:cs typeface="Arial" panose="020B0604020202020204" pitchFamily="34" charset="0"/>
              </a:rPr>
              <a:t>% </a:t>
            </a:r>
            <a:r>
              <a:rPr lang="el-GR" sz="1400" b="1" dirty="0">
                <a:solidFill>
                  <a:schemeClr val="tx1">
                    <a:lumMod val="65000"/>
                    <a:lumOff val="35000"/>
                  </a:schemeClr>
                </a:solidFill>
                <a:latin typeface="+mn-lt"/>
                <a:cs typeface="Arial" panose="020B0604020202020204" pitchFamily="34" charset="0"/>
              </a:rPr>
              <a:t>και στα δημόσια έσοδα κατά €</a:t>
            </a:r>
            <a:r>
              <a:rPr lang="el-GR" sz="1400" b="1" dirty="0" smtClean="0">
                <a:solidFill>
                  <a:schemeClr val="tx1">
                    <a:lumMod val="65000"/>
                    <a:lumOff val="35000"/>
                  </a:schemeClr>
                </a:solidFill>
                <a:latin typeface="+mn-lt"/>
                <a:cs typeface="Arial" panose="020B0604020202020204" pitchFamily="34" charset="0"/>
              </a:rPr>
              <a:t>1,</a:t>
            </a:r>
            <a:r>
              <a:rPr lang="en-GB" sz="1400" b="1" dirty="0" smtClean="0">
                <a:solidFill>
                  <a:schemeClr val="tx1">
                    <a:lumMod val="65000"/>
                    <a:lumOff val="35000"/>
                  </a:schemeClr>
                </a:solidFill>
                <a:latin typeface="+mn-lt"/>
                <a:cs typeface="Arial" panose="020B0604020202020204" pitchFamily="34" charset="0"/>
              </a:rPr>
              <a:t>5</a:t>
            </a:r>
            <a:r>
              <a:rPr lang="el-GR" sz="1400" b="1" dirty="0" smtClean="0">
                <a:solidFill>
                  <a:schemeClr val="tx1">
                    <a:lumMod val="65000"/>
                    <a:lumOff val="35000"/>
                  </a:schemeClr>
                </a:solidFill>
                <a:latin typeface="+mn-lt"/>
                <a:cs typeface="Arial" panose="020B0604020202020204" pitchFamily="34" charset="0"/>
              </a:rPr>
              <a:t> </a:t>
            </a:r>
            <a:r>
              <a:rPr lang="el-GR" sz="1400" b="1" dirty="0">
                <a:solidFill>
                  <a:schemeClr val="tx1">
                    <a:lumMod val="65000"/>
                    <a:lumOff val="35000"/>
                  </a:schemeClr>
                </a:solidFill>
                <a:latin typeface="+mn-lt"/>
                <a:cs typeface="Arial" panose="020B0604020202020204" pitchFamily="34" charset="0"/>
              </a:rPr>
              <a:t>δισ. μέχρι το 2019.</a:t>
            </a:r>
          </a:p>
          <a:p>
            <a:pPr marL="285750" indent="-285750">
              <a:spcBef>
                <a:spcPct val="0"/>
              </a:spcBef>
            </a:pPr>
            <a:endParaRPr lang="el-GR" sz="1400" dirty="0">
              <a:solidFill>
                <a:schemeClr val="tx1">
                  <a:lumMod val="65000"/>
                  <a:lumOff val="35000"/>
                </a:schemeClr>
              </a:solidFill>
              <a:latin typeface="+mn-lt"/>
              <a:cs typeface="Arial" panose="020B0604020202020204" pitchFamily="34" charset="0"/>
            </a:endParaRPr>
          </a:p>
          <a:p>
            <a:pPr>
              <a:spcBef>
                <a:spcPct val="0"/>
              </a:spcBef>
              <a:buFontTx/>
              <a:buNone/>
            </a:pPr>
            <a:endParaRPr lang="el-GR" sz="1400" dirty="0">
              <a:solidFill>
                <a:schemeClr val="tx1">
                  <a:lumMod val="65000"/>
                  <a:lumOff val="35000"/>
                </a:schemeClr>
              </a:solidFill>
              <a:latin typeface="+mn-lt"/>
              <a:cs typeface="Arial" panose="020B0604020202020204" pitchFamily="34" charset="0"/>
            </a:endParaRPr>
          </a:p>
          <a:p>
            <a:pPr>
              <a:spcBef>
                <a:spcPct val="0"/>
              </a:spcBef>
              <a:buFontTx/>
              <a:buNone/>
            </a:pPr>
            <a:endParaRPr lang="en-US" sz="1400" dirty="0">
              <a:solidFill>
                <a:schemeClr val="tx1">
                  <a:lumMod val="65000"/>
                  <a:lumOff val="35000"/>
                </a:schemeClr>
              </a:solidFill>
              <a:latin typeface="+mn-lt"/>
              <a:cs typeface="Arial" panose="020B0604020202020204" pitchFamily="34" charset="0"/>
            </a:endParaRPr>
          </a:p>
        </p:txBody>
      </p:sp>
    </p:spTree>
    <p:extLst>
      <p:ext uri="{BB962C8B-B14F-4D97-AF65-F5344CB8AC3E}">
        <p14:creationId xmlns="" xmlns:p14="http://schemas.microsoft.com/office/powerpoint/2010/main" val="20577134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Επιτελική σύνοψη</a:t>
            </a:r>
            <a:endParaRPr lang="el-GR" sz="2200" dirty="0">
              <a:solidFill>
                <a:schemeClr val="accent1">
                  <a:lumMod val="75000"/>
                </a:schemeClr>
              </a:solidFill>
            </a:endParaRPr>
          </a:p>
        </p:txBody>
      </p:sp>
      <p:sp>
        <p:nvSpPr>
          <p:cNvPr id="8" name="TextBox 4"/>
          <p:cNvSpPr txBox="1">
            <a:spLocks noChangeArrowheads="1"/>
          </p:cNvSpPr>
          <p:nvPr/>
        </p:nvSpPr>
        <p:spPr bwMode="auto">
          <a:xfrm>
            <a:off x="304800" y="956846"/>
            <a:ext cx="864393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600" dirty="0" smtClean="0">
                <a:solidFill>
                  <a:schemeClr val="tx1">
                    <a:lumMod val="65000"/>
                    <a:lumOff val="35000"/>
                  </a:schemeClr>
                </a:solidFill>
                <a:latin typeface="+mn-lt"/>
                <a:cs typeface="Arial" panose="020B0604020202020204" pitchFamily="34" charset="0"/>
              </a:rPr>
              <a:t>Η στρατηγική επανατοποθέτηση της πολιτείας στις κινητές επικοινωνίες, θα επιτρέψει στον κλάδο να ακολουθήσει τις παγκόσμιες εξελίξεις στον κλάδο των ΤΠΕ</a:t>
            </a:r>
            <a:r>
              <a:rPr lang="en-GB" sz="1600" dirty="0" smtClean="0">
                <a:solidFill>
                  <a:schemeClr val="tx1">
                    <a:lumMod val="65000"/>
                    <a:lumOff val="35000"/>
                  </a:schemeClr>
                </a:solidFill>
                <a:latin typeface="+mn-lt"/>
                <a:cs typeface="Arial" panose="020B0604020202020204" pitchFamily="34" charset="0"/>
              </a:rPr>
              <a:t>.</a:t>
            </a:r>
            <a:endParaRPr lang="en-US" sz="1600" dirty="0">
              <a:solidFill>
                <a:schemeClr val="tx1">
                  <a:lumMod val="65000"/>
                  <a:lumOff val="35000"/>
                </a:schemeClr>
              </a:solidFill>
              <a:latin typeface="+mn-lt"/>
              <a:cs typeface="Arial" panose="020B0604020202020204" pitchFamily="34" charset="0"/>
            </a:endParaRPr>
          </a:p>
        </p:txBody>
      </p:sp>
      <p:sp>
        <p:nvSpPr>
          <p:cNvPr id="25" name="AutoShape 7"/>
          <p:cNvSpPr>
            <a:spLocks noChangeArrowheads="1"/>
          </p:cNvSpPr>
          <p:nvPr/>
        </p:nvSpPr>
        <p:spPr bwMode="auto">
          <a:xfrm>
            <a:off x="381000" y="1600200"/>
            <a:ext cx="8305800" cy="4038600"/>
          </a:xfrm>
          <a:prstGeom prst="roundRect">
            <a:avLst>
              <a:gd name="adj" fmla="val 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txBody>
          <a:bodyPr lIns="90000" tIns="90000" rIns="46800"/>
          <a:lstStyle>
            <a:lvl1pPr marL="342900" indent="-342900">
              <a:spcBef>
                <a:spcPct val="20000"/>
              </a:spcBef>
              <a:buChar char="•"/>
              <a:tabLst>
                <a:tab pos="533400" algn="l"/>
              </a:tabLst>
              <a:defRPr sz="3200">
                <a:solidFill>
                  <a:schemeClr val="tx1"/>
                </a:solidFill>
                <a:latin typeface="Arial" panose="020B0604020202020204" pitchFamily="34" charset="0"/>
                <a:ea typeface="ＭＳ Ｐゴシック" panose="020B0600070205080204" pitchFamily="34" charset="-128"/>
              </a:defRPr>
            </a:lvl1pPr>
            <a:lvl2pPr marL="180975" indent="-180975">
              <a:spcBef>
                <a:spcPct val="20000"/>
              </a:spcBef>
              <a:buChar char="–"/>
              <a:tabLst>
                <a:tab pos="5334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5334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533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533400" algn="l"/>
              </a:tabLst>
              <a:defRPr sz="2000">
                <a:solidFill>
                  <a:schemeClr val="tx1"/>
                </a:solidFill>
                <a:latin typeface="Arial" panose="020B0604020202020204" pitchFamily="34" charset="0"/>
                <a:ea typeface="ＭＳ Ｐゴシック" panose="020B0600070205080204" pitchFamily="34" charset="-128"/>
              </a:defRPr>
            </a:lvl9pPr>
          </a:lstStyle>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Η παγκόσμια κίνηση δεδομένων αυξήθηκε κατά </a:t>
            </a:r>
            <a:r>
              <a:rPr lang="en-US" sz="1400" dirty="0" smtClean="0">
                <a:solidFill>
                  <a:schemeClr val="tx1">
                    <a:lumMod val="65000"/>
                    <a:lumOff val="35000"/>
                  </a:schemeClr>
                </a:solidFill>
                <a:latin typeface="+mn-lt"/>
                <a:cs typeface="Arial" panose="020B0604020202020204" pitchFamily="34" charset="0"/>
              </a:rPr>
              <a:t>81</a:t>
            </a:r>
            <a:r>
              <a:rPr lang="el-GR" sz="1400" dirty="0" smtClean="0">
                <a:solidFill>
                  <a:schemeClr val="tx1">
                    <a:lumMod val="65000"/>
                    <a:lumOff val="35000"/>
                  </a:schemeClr>
                </a:solidFill>
                <a:latin typeface="+mn-lt"/>
                <a:cs typeface="Arial" panose="020B0604020202020204" pitchFamily="34" charset="0"/>
              </a:rPr>
              <a:t>% το 2013 και εκτιμάται ότι </a:t>
            </a:r>
            <a:r>
              <a:rPr lang="el-GR" sz="1400" b="1" dirty="0" smtClean="0">
                <a:solidFill>
                  <a:schemeClr val="tx1">
                    <a:lumMod val="65000"/>
                    <a:lumOff val="35000"/>
                  </a:schemeClr>
                </a:solidFill>
                <a:latin typeface="+mn-lt"/>
                <a:cs typeface="Arial" panose="020B0604020202020204" pitchFamily="34" charset="0"/>
              </a:rPr>
              <a:t>θα αυξάνεται με ετήσιο ρυθμό κατά 61% μέχρι το 2018 </a:t>
            </a:r>
            <a:r>
              <a:rPr lang="el-GR" sz="1400" dirty="0" smtClean="0">
                <a:solidFill>
                  <a:schemeClr val="tx1">
                    <a:lumMod val="65000"/>
                    <a:lumOff val="35000"/>
                  </a:schemeClr>
                </a:solidFill>
                <a:latin typeface="+mn-lt"/>
                <a:cs typeface="Arial" panose="020B0604020202020204" pitchFamily="34" charset="0"/>
              </a:rPr>
              <a:t>(Cisco). </a:t>
            </a:r>
          </a:p>
          <a:p>
            <a:pPr lvl="1">
              <a:lnSpc>
                <a:spcPct val="120000"/>
              </a:lnSpc>
              <a:buClr>
                <a:srgbClr val="0E2947"/>
              </a:buClr>
              <a:buFontTx/>
              <a:buChar char="•"/>
            </a:pPr>
            <a:r>
              <a:rPr lang="el-GR" sz="1400" dirty="0" smtClean="0">
                <a:solidFill>
                  <a:schemeClr val="tx1">
                    <a:lumMod val="65000"/>
                    <a:lumOff val="35000"/>
                  </a:schemeClr>
                </a:solidFill>
                <a:latin typeface="+mn-lt"/>
                <a:cs typeface="Arial" panose="020B0604020202020204" pitchFamily="34" charset="0"/>
              </a:rPr>
              <a:t>Οι σημαντικότεροι τομείς επιχειρηματικότητας και δημόσιας διοίκησηςστους οποίους η κινητή τηλεφωνία μπορεί να συμβάλλει : </a:t>
            </a:r>
            <a:r>
              <a:rPr lang="el-GR" sz="1400" b="1" dirty="0" smtClean="0">
                <a:solidFill>
                  <a:schemeClr val="tx1">
                    <a:lumMod val="65000"/>
                    <a:lumOff val="35000"/>
                  </a:schemeClr>
                </a:solidFill>
                <a:latin typeface="+mn-lt"/>
                <a:cs typeface="Arial" panose="020B0604020202020204" pitchFamily="34" charset="0"/>
              </a:rPr>
              <a:t>Μ2Μ, Mobile Money, Mobile for Development, Mobile Agriculture, Smart Metering, </a:t>
            </a:r>
            <a:r>
              <a:rPr lang="en-GB" sz="1400" b="1" dirty="0" smtClean="0">
                <a:solidFill>
                  <a:schemeClr val="tx1">
                    <a:lumMod val="65000"/>
                    <a:lumOff val="35000"/>
                  </a:schemeClr>
                </a:solidFill>
                <a:latin typeface="+mn-lt"/>
                <a:cs typeface="Arial" panose="020B0604020202020204" pitchFamily="34" charset="0"/>
              </a:rPr>
              <a:t>Smart Cities</a:t>
            </a:r>
            <a:r>
              <a:rPr lang="el-GR" sz="1400" dirty="0" smtClean="0">
                <a:solidFill>
                  <a:schemeClr val="tx1">
                    <a:lumMod val="65000"/>
                    <a:lumOff val="35000"/>
                  </a:schemeClr>
                </a:solidFill>
                <a:latin typeface="+mn-lt"/>
                <a:cs typeface="Arial" panose="020B0604020202020204" pitchFamily="34" charset="0"/>
              </a:rPr>
              <a:t>. </a:t>
            </a:r>
          </a:p>
          <a:p>
            <a:pPr lvl="1">
              <a:lnSpc>
                <a:spcPct val="120000"/>
              </a:lnSpc>
              <a:buClr>
                <a:srgbClr val="0E2947"/>
              </a:buClr>
              <a:buFontTx/>
              <a:buChar char="•"/>
            </a:pPr>
            <a:r>
              <a:rPr lang="el-GR" sz="1400" b="1" dirty="0" smtClean="0">
                <a:solidFill>
                  <a:schemeClr val="tx1">
                    <a:lumMod val="65000"/>
                    <a:lumOff val="35000"/>
                  </a:schemeClr>
                </a:solidFill>
                <a:latin typeface="+mn-lt"/>
                <a:cs typeface="Arial" panose="020B0604020202020204" pitchFamily="34" charset="0"/>
              </a:rPr>
              <a:t>Ανταγωνισμός με νέους παίκτες, όπως οι over-the-top (OTT) </a:t>
            </a:r>
            <a:r>
              <a:rPr lang="el-GR" sz="1400" dirty="0" smtClean="0">
                <a:solidFill>
                  <a:schemeClr val="tx1">
                    <a:lumMod val="65000"/>
                    <a:lumOff val="35000"/>
                  </a:schemeClr>
                </a:solidFill>
                <a:latin typeface="+mn-lt"/>
                <a:cs typeface="Arial" panose="020B0604020202020204" pitchFamily="34" charset="0"/>
              </a:rPr>
              <a:t>πάροχοι υπηρεσιών, που διαθέτουν  μονοπωλιακή δύναμη στις αγορές τους, χωρίς να επιβαρύνονται με το εγχώριο φορολογικό και ρυθμιστικό πλάσιο</a:t>
            </a:r>
            <a:r>
              <a:rPr lang="en-GB" sz="1400" dirty="0" smtClean="0">
                <a:solidFill>
                  <a:schemeClr val="tx1">
                    <a:lumMod val="65000"/>
                    <a:lumOff val="35000"/>
                  </a:schemeClr>
                </a:solidFill>
                <a:latin typeface="+mn-lt"/>
                <a:cs typeface="Arial" panose="020B0604020202020204" pitchFamily="34" charset="0"/>
              </a:rPr>
              <a:t>.</a:t>
            </a:r>
            <a:endParaRPr lang="el-GR" sz="1400" dirty="0" smtClean="0">
              <a:solidFill>
                <a:schemeClr val="tx1">
                  <a:lumMod val="65000"/>
                  <a:lumOff val="35000"/>
                </a:schemeClr>
              </a:solidFill>
              <a:latin typeface="+mn-lt"/>
              <a:cs typeface="Arial" panose="020B0604020202020204" pitchFamily="34" charset="0"/>
            </a:endParaRPr>
          </a:p>
        </p:txBody>
      </p:sp>
      <p:graphicFrame>
        <p:nvGraphicFramePr>
          <p:cNvPr id="5" name="Chart 4"/>
          <p:cNvGraphicFramePr/>
          <p:nvPr>
            <p:extLst>
              <p:ext uri="{D42A27DB-BD31-4B8C-83A1-F6EECF244321}">
                <p14:modId xmlns="" xmlns:p14="http://schemas.microsoft.com/office/powerpoint/2010/main" val="3779530311"/>
              </p:ext>
            </p:extLst>
          </p:nvPr>
        </p:nvGraphicFramePr>
        <p:xfrm>
          <a:off x="4191000" y="4038600"/>
          <a:ext cx="3886200" cy="213359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457200" y="4038600"/>
            <a:ext cx="3657600" cy="2133600"/>
            <a:chOff x="0" y="0"/>
            <a:chExt cx="4572000" cy="2743200"/>
          </a:xfrm>
        </p:grpSpPr>
        <p:graphicFrame>
          <p:nvGraphicFramePr>
            <p:cNvPr id="12" name="Chart 11"/>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p:nvPr/>
          </p:nvCxnSpPr>
          <p:spPr>
            <a:xfrm flipV="1">
              <a:off x="1304925" y="489857"/>
              <a:ext cx="2314575" cy="134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7"/>
            <p:cNvSpPr txBox="1"/>
            <p:nvPr/>
          </p:nvSpPr>
          <p:spPr>
            <a:xfrm rot="19706134">
              <a:off x="1752600" y="653768"/>
              <a:ext cx="103822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l-GR" sz="1100" dirty="0"/>
                <a:t>61% </a:t>
              </a:r>
              <a:r>
                <a:rPr lang="el-GR" sz="1100" dirty="0">
                  <a:ln>
                    <a:noFill/>
                  </a:ln>
                </a:rPr>
                <a:t>ετησίως</a:t>
              </a:r>
              <a:endParaRPr lang="en-US" sz="1100" dirty="0">
                <a:ln>
                  <a:noFill/>
                </a:ln>
              </a:endParaRPr>
            </a:p>
          </p:txBody>
        </p:sp>
      </p:grpSp>
      <p:cxnSp>
        <p:nvCxnSpPr>
          <p:cNvPr id="15" name="Straight Arrow Connector 14"/>
          <p:cNvCxnSpPr/>
          <p:nvPr/>
        </p:nvCxnSpPr>
        <p:spPr>
          <a:xfrm flipV="1">
            <a:off x="5197519" y="4343400"/>
            <a:ext cx="2117681" cy="705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7"/>
          <p:cNvSpPr txBox="1"/>
          <p:nvPr/>
        </p:nvSpPr>
        <p:spPr>
          <a:xfrm rot="20526165">
            <a:off x="5723302" y="4403316"/>
            <a:ext cx="917099" cy="1984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l-GR" sz="1100" dirty="0" smtClean="0"/>
              <a:t>26% </a:t>
            </a:r>
            <a:r>
              <a:rPr lang="el-GR" sz="1100" dirty="0">
                <a:ln>
                  <a:noFill/>
                </a:ln>
              </a:rPr>
              <a:t>ετησίως</a:t>
            </a:r>
            <a:endParaRPr lang="en-US" sz="1100" dirty="0">
              <a:ln>
                <a:noFill/>
              </a:ln>
            </a:endParaRPr>
          </a:p>
        </p:txBody>
      </p:sp>
    </p:spTree>
    <p:extLst>
      <p:ext uri="{BB962C8B-B14F-4D97-AF65-F5344CB8AC3E}">
        <p14:creationId xmlns="" xmlns:p14="http://schemas.microsoft.com/office/powerpoint/2010/main" val="12786004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txBox="1">
            <a:spLocks/>
          </p:cNvSpPr>
          <p:nvPr/>
        </p:nvSpPr>
        <p:spPr>
          <a:xfrm>
            <a:off x="4419600" y="1524000"/>
            <a:ext cx="4724400" cy="914400"/>
          </a:xfrm>
          <a:prstGeom prst="rect">
            <a:avLst/>
          </a:prstGeom>
        </p:spPr>
        <p:txBody>
          <a:bodyPr/>
          <a:lstStyle/>
          <a:p>
            <a:pPr lvl="0">
              <a:spcBef>
                <a:spcPct val="0"/>
              </a:spcBef>
              <a:defRPr/>
            </a:pPr>
            <a:r>
              <a:rPr lang="el-GR" sz="2000" b="1" dirty="0" smtClean="0">
                <a:solidFill>
                  <a:schemeClr val="accent1">
                    <a:lumMod val="75000"/>
                  </a:schemeClr>
                </a:solidFill>
                <a:latin typeface="+mj-lt"/>
                <a:ea typeface="Tahoma" pitchFamily="34" charset="0"/>
                <a:cs typeface="Tahoma" pitchFamily="34" charset="0"/>
              </a:rPr>
              <a:t>Αποτελέσματα Κλάδου στην Ύφεση: </a:t>
            </a:r>
            <a:r>
              <a:rPr lang="el-GR" sz="2000" b="1" dirty="0" smtClean="0">
                <a:solidFill>
                  <a:schemeClr val="tx1">
                    <a:lumMod val="75000"/>
                    <a:lumOff val="25000"/>
                  </a:schemeClr>
                </a:solidFill>
                <a:latin typeface="+mj-lt"/>
                <a:ea typeface="Tahoma" pitchFamily="34" charset="0"/>
                <a:cs typeface="Tahoma" pitchFamily="34" charset="0"/>
              </a:rPr>
              <a:t>Μείωση Εσόδων και Κερδών</a:t>
            </a:r>
            <a:endPara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6" name="5 - Εικόνα" descr="1233511701.jpg"/>
          <p:cNvPicPr>
            <a:picLocks noChangeAspect="1"/>
          </p:cNvPicPr>
          <p:nvPr/>
        </p:nvPicPr>
        <p:blipFill>
          <a:blip r:embed="rId3" cstate="print"/>
          <a:srcRect t="25997" b="18795"/>
          <a:stretch>
            <a:fillRect/>
          </a:stretch>
        </p:blipFill>
        <p:spPr>
          <a:xfrm>
            <a:off x="0" y="3124200"/>
            <a:ext cx="9144000" cy="3505200"/>
          </a:xfrm>
          <a:prstGeom prst="rect">
            <a:avLst/>
          </a:prstGeom>
        </p:spPr>
      </p:pic>
    </p:spTree>
    <p:extLst>
      <p:ext uri="{BB962C8B-B14F-4D97-AF65-F5344CB8AC3E}">
        <p14:creationId xmlns="" xmlns:p14="http://schemas.microsoft.com/office/powerpoint/2010/main" val="38460720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838200"/>
          </a:xfrm>
        </p:spPr>
        <p:txBody>
          <a:bodyPr>
            <a:normAutofit/>
          </a:bodyPr>
          <a:lstStyle/>
          <a:p>
            <a:r>
              <a:rPr lang="el-GR" sz="2200" dirty="0" smtClean="0">
                <a:solidFill>
                  <a:schemeClr val="accent1">
                    <a:lumMod val="75000"/>
                  </a:schemeClr>
                </a:solidFill>
                <a:ea typeface="ＭＳ Ｐゴシック" panose="020B0600070205080204" pitchFamily="34" charset="-128"/>
              </a:rPr>
              <a:t>Το Ελληνικό οικονομικό περιβάλλον της ύφεσης και οι κινητές τηλεπικοινωνίες</a:t>
            </a:r>
            <a:endParaRPr lang="el-GR" sz="2200" dirty="0">
              <a:solidFill>
                <a:schemeClr val="accent1">
                  <a:lumMod val="75000"/>
                </a:schemeClr>
              </a:solidFill>
              <a:ea typeface="ＭＳ Ｐゴシック" panose="020B0600070205080204" pitchFamily="34" charset="-128"/>
            </a:endParaRPr>
          </a:p>
        </p:txBody>
      </p:sp>
      <p:sp>
        <p:nvSpPr>
          <p:cNvPr id="6" name="7 - Στρογγυλεμένο ορθογώνιο"/>
          <p:cNvSpPr/>
          <p:nvPr/>
        </p:nvSpPr>
        <p:spPr>
          <a:xfrm>
            <a:off x="381000" y="1676400"/>
            <a:ext cx="8339137" cy="4210466"/>
          </a:xfrm>
          <a:prstGeom prst="roundRect">
            <a:avLst>
              <a:gd name="adj" fmla="val 6061"/>
            </a:avLst>
          </a:prstGeom>
          <a:gradFill flip="none" rotWithShape="1">
            <a:gsLst>
              <a:gs pos="0">
                <a:schemeClr val="bg1">
                  <a:lumMod val="85000"/>
                </a:schemeClr>
              </a:gs>
              <a:gs pos="50000">
                <a:schemeClr val="bg1">
                  <a:lumMod val="95000"/>
                </a:schemeClr>
              </a:gs>
              <a:gs pos="100000">
                <a:schemeClr val="bg1"/>
              </a:gs>
            </a:gsLst>
            <a:lin ang="16200000" scaled="1"/>
            <a:tileRect/>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p:cNvSpPr txBox="1">
            <a:spLocks noChangeArrowheads="1"/>
          </p:cNvSpPr>
          <p:nvPr/>
        </p:nvSpPr>
        <p:spPr bwMode="auto">
          <a:xfrm>
            <a:off x="487773" y="1089014"/>
            <a:ext cx="86439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l-GR" sz="1400" dirty="0" smtClean="0">
                <a:solidFill>
                  <a:schemeClr val="tx1">
                    <a:lumMod val="65000"/>
                    <a:lumOff val="35000"/>
                  </a:schemeClr>
                </a:solidFill>
                <a:latin typeface="+mn-lt"/>
                <a:cs typeface="Arial" panose="020B0604020202020204" pitchFamily="34" charset="0"/>
              </a:rPr>
              <a:t>Το υφεσιακό περιβάλλον της ελληνικής οικονομίας έχει επιδράσει άμεσα στον κλάδο των κινητών τηλεπικοινωνιών, με αποτέλεσμα τη μείωση των εσόδων κατά 50% από το 2007. </a:t>
            </a:r>
            <a:endParaRPr lang="en-US" sz="1400" dirty="0">
              <a:solidFill>
                <a:schemeClr val="tx1">
                  <a:lumMod val="65000"/>
                  <a:lumOff val="35000"/>
                </a:schemeClr>
              </a:solidFill>
              <a:latin typeface="+mn-lt"/>
              <a:cs typeface="Arial" panose="020B0604020202020204" pitchFamily="34" charset="0"/>
            </a:endParaRPr>
          </a:p>
        </p:txBody>
      </p:sp>
      <p:sp>
        <p:nvSpPr>
          <p:cNvPr id="7" name="AutoShape 7"/>
          <p:cNvSpPr>
            <a:spLocks noChangeArrowheads="1"/>
          </p:cNvSpPr>
          <p:nvPr/>
        </p:nvSpPr>
        <p:spPr bwMode="auto">
          <a:xfrm>
            <a:off x="4038600" y="6281738"/>
            <a:ext cx="3886200" cy="500062"/>
          </a:xfrm>
          <a:prstGeom prst="roundRect">
            <a:avLst>
              <a:gd name="adj" fmla="val 0"/>
            </a:avLst>
          </a:prstGeom>
          <a:noFill/>
          <a:ln w="25400">
            <a:noFill/>
            <a:round/>
            <a:headEnd/>
            <a:tailEnd/>
          </a:ln>
        </p:spPr>
        <p:txBody>
          <a:bodyPr lIns="90000" tIns="90000" rIns="46800"/>
          <a:lstStyle/>
          <a:p>
            <a:pPr marL="0" lvl="1">
              <a:lnSpc>
                <a:spcPct val="120000"/>
              </a:lnSpc>
              <a:buClr>
                <a:srgbClr val="0E2947"/>
              </a:buClr>
              <a:buNone/>
            </a:pPr>
            <a:r>
              <a:rPr lang="el-GR" sz="1000" i="1" dirty="0" smtClean="0">
                <a:solidFill>
                  <a:schemeClr val="bg1"/>
                </a:solidFill>
                <a:cs typeface="Arial" panose="020B0604020202020204" pitchFamily="34" charset="0"/>
              </a:rPr>
              <a:t>Πηγή: </a:t>
            </a:r>
            <a:r>
              <a:rPr lang="en-GB" sz="1000" i="1" dirty="0" err="1" smtClean="0">
                <a:solidFill>
                  <a:schemeClr val="bg1"/>
                </a:solidFill>
                <a:cs typeface="Arial" panose="020B0604020202020204" pitchFamily="34" charset="0"/>
              </a:rPr>
              <a:t>Eurostat</a:t>
            </a:r>
            <a:r>
              <a:rPr lang="en-GB" sz="1000" i="1" dirty="0" smtClean="0">
                <a:solidFill>
                  <a:schemeClr val="bg1"/>
                </a:solidFill>
                <a:cs typeface="Arial" panose="020B0604020202020204" pitchFamily="34" charset="0"/>
              </a:rPr>
              <a:t>, </a:t>
            </a:r>
            <a:r>
              <a:rPr lang="el-GR" sz="1000" i="1" dirty="0" smtClean="0">
                <a:solidFill>
                  <a:schemeClr val="bg1"/>
                </a:solidFill>
                <a:cs typeface="Arial" panose="020B0604020202020204" pitchFamily="34" charset="0"/>
              </a:rPr>
              <a:t>ανάλυση στοιχείων παρόχων κινητής τηλεφωνίας</a:t>
            </a:r>
            <a:endParaRPr lang="el-GR" sz="1000" i="1" dirty="0">
              <a:solidFill>
                <a:schemeClr val="bg1"/>
              </a:solidFill>
              <a:cs typeface="Arial" panose="020B0604020202020204" pitchFamily="34" charset="0"/>
            </a:endParaRPr>
          </a:p>
        </p:txBody>
      </p:sp>
      <p:graphicFrame>
        <p:nvGraphicFramePr>
          <p:cNvPr id="10" name="Chart 9"/>
          <p:cNvGraphicFramePr/>
          <p:nvPr/>
        </p:nvGraphicFramePr>
        <p:xfrm>
          <a:off x="609600" y="1828800"/>
          <a:ext cx="7620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278600424"/>
      </p:ext>
    </p:extLst>
  </p:cSld>
  <p:clrMapOvr>
    <a:masterClrMapping/>
  </p:clrMapOvr>
  <p:transition>
    <p:fade/>
  </p:transition>
</p:sld>
</file>

<file path=ppt/theme/theme1.xml><?xml version="1.0" encoding="utf-8"?>
<a:theme xmlns:a="http://schemas.openxmlformats.org/drawingml/2006/main" name="Θέμα του Office">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7484</TotalTime>
  <Words>6737</Words>
  <Application>Microsoft Office PowerPoint</Application>
  <PresentationFormat>On-screen Show (4:3)</PresentationFormat>
  <Paragraphs>761</Paragraphs>
  <Slides>63</Slides>
  <Notes>63</Notes>
  <HiddenSlides>0</HiddenSlides>
  <MMClips>0</MMClip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Θέμα του Office</vt:lpstr>
      <vt:lpstr>Προσαρμοσμένη σχεδίαση</vt:lpstr>
      <vt:lpstr>1_Προσαρμοσμένη σχεδίαση</vt:lpstr>
      <vt:lpstr>Slide 1</vt:lpstr>
      <vt:lpstr>Περιεχόμενα</vt:lpstr>
      <vt:lpstr>Επιτελική σύνοψη</vt:lpstr>
      <vt:lpstr>Επιτελική σύνοψη</vt:lpstr>
      <vt:lpstr>Επιτελική σύνοψη</vt:lpstr>
      <vt:lpstr>Επιτελική σύνοψη</vt:lpstr>
      <vt:lpstr>Επιτελική σύνοψη</vt:lpstr>
      <vt:lpstr>Slide 8</vt:lpstr>
      <vt:lpstr>Το Ελληνικό οικονομικό περιβάλλον της ύφεσης και οι κινητές τηλεπικοινωνίες</vt:lpstr>
      <vt:lpstr>Slide 10</vt:lpstr>
      <vt:lpstr>Slide 11</vt:lpstr>
      <vt:lpstr>Δείκτες χρήσης – Συνδρομητές</vt:lpstr>
      <vt:lpstr>Δείκτες χρήσης – Έσοδα ανά χρήστη (ARPU)</vt:lpstr>
      <vt:lpstr>Δείκτες χρήσης – Λεπτά ομιλίας</vt:lpstr>
      <vt:lpstr>Slide 15</vt:lpstr>
      <vt:lpstr>Slide 16</vt:lpstr>
      <vt:lpstr>Slide 17</vt:lpstr>
      <vt:lpstr>Συνεισφορά στην οικονομία - ΑΕΠ</vt:lpstr>
      <vt:lpstr>Συνεισφορά στην οικονομία - ΑΕΠ</vt:lpstr>
      <vt:lpstr>Συνεισφορά στην οικονομία - Απασχόληση</vt:lpstr>
      <vt:lpstr>Συνεισφορά στην οικονομία – Δημόσια έσοδα</vt:lpstr>
      <vt:lpstr>Συνεισφορά στην οικονομία – Δημόσια έσοδα</vt:lpstr>
      <vt:lpstr>Συνεισφορά στην οικονομία – Δημόσια έσοδα</vt:lpstr>
      <vt:lpstr>Slide 24</vt:lpstr>
      <vt:lpstr>Συνεισφορά στην οικονομία - Επενδύσεις</vt:lpstr>
      <vt:lpstr>Slide 26</vt:lpstr>
      <vt:lpstr>Ψηφιακή Ατζέντα – πρόοδος έναντι στόχων</vt:lpstr>
      <vt:lpstr>Δείκτες ψηφιακής σύγκλισης </vt:lpstr>
      <vt:lpstr>Οι προοπτικές της Ψηφιακής Ατζέντας στην Ελλάδα</vt:lpstr>
      <vt:lpstr>Ρυθμιστικά εμπόδια του Δημοσίου στην ανάπτυξη των τηλεπικοινωνιών</vt:lpstr>
      <vt:lpstr>Διοικητικά εμπόδια του Δημοσίου στην ανάπτυξη των τηλεπικοινωνιών</vt:lpstr>
      <vt:lpstr>Λοιπά εμπόδια στις τηλεπικοινωνίες</vt:lpstr>
      <vt:lpstr>Φορολογικά εμπόδια στην ανάπτυξη των κινητών επικοινωνιών</vt:lpstr>
      <vt:lpstr>Δημοσιονομικό όφελος από τη μείωση του ειδικού τέλους</vt:lpstr>
      <vt:lpstr>Slide 35</vt:lpstr>
      <vt:lpstr>Slide 36</vt:lpstr>
      <vt:lpstr>Σενάρια ανάπτυξης και διείσδυσης δικτύων νέας γενιάς</vt:lpstr>
      <vt:lpstr>Οφέλη από τη σύγκλιση και την ανάπτυξη δικτύων νέας γενιάς</vt:lpstr>
      <vt:lpstr>Μελλοντικά οφέλη από την ανάπτυξη δικτύων νέας γενιάς</vt:lpstr>
      <vt:lpstr>Slide 40</vt:lpstr>
      <vt:lpstr>Over the Top Players Vs. Πάροχοι Τηλεπικοινωνιών</vt:lpstr>
      <vt:lpstr>Over the Top Players Vs. Πάροχοι Τηλεπικοινωνιών</vt:lpstr>
      <vt:lpstr>Στρατηγικές Αντιμετώπισης VoIP</vt:lpstr>
      <vt:lpstr>Στρατηγικές Αντιμετώπισης MoIP</vt:lpstr>
      <vt:lpstr>Εξελίξεις στην κινητή τηλεφωνία: σύγκριση ΗΠΑ και ΕΕ</vt:lpstr>
      <vt:lpstr>Εξελίξεις στην κινητή τηλεφωνία: σύγκριση ΗΠΑ και ΕΕ</vt:lpstr>
      <vt:lpstr>Ασύρματη vs. Ενσύρματη</vt:lpstr>
      <vt:lpstr>Ασύρματη vs. Ενσύρματη</vt:lpstr>
      <vt:lpstr>Τεχνολογικές Εξελίξεις και ευκαιρίες για τους παρόχους</vt:lpstr>
      <vt:lpstr>Τεχνολογικές Εξελίξεις και ευκαιρίες για τους παρόχους - Cloud</vt:lpstr>
      <vt:lpstr>Τεχνολογικές Εξελίξεις και ευκαιρίες για τους παρόχους - Cloud</vt:lpstr>
      <vt:lpstr>Τεχνολογικές Εξελίξεις και ευκαιρίες για τους παροχους – Big Data</vt:lpstr>
      <vt:lpstr>Τεχνολογικές Εξελίξεις και ευκαιρίες για τους παρόχους – Big Data</vt:lpstr>
      <vt:lpstr>Εφαρμογές κινητών υπηρεσιών και ανάπτυξη δεδομένων</vt:lpstr>
      <vt:lpstr>M2M</vt:lpstr>
      <vt:lpstr>Mobile Agriculture</vt:lpstr>
      <vt:lpstr>Smart Metering</vt:lpstr>
      <vt:lpstr>Smart Cities</vt:lpstr>
      <vt:lpstr>Smart Cities</vt:lpstr>
      <vt:lpstr>Smart Cities</vt:lpstr>
      <vt:lpstr>Smart Cities</vt:lpstr>
      <vt:lpstr>Slide 62</vt:lpstr>
      <vt:lpstr>Γενικά Συμπεράσματα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Philip</dc:creator>
  <cp:lastModifiedBy>Aristotelis</cp:lastModifiedBy>
  <cp:revision>541</cp:revision>
  <dcterms:created xsi:type="dcterms:W3CDTF">2013-05-17T11:19:20Z</dcterms:created>
  <dcterms:modified xsi:type="dcterms:W3CDTF">2015-03-31T18:32:16Z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