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330" r:id="rId5"/>
    <p:sldId id="277" r:id="rId6"/>
    <p:sldId id="278" r:id="rId7"/>
    <p:sldId id="331" r:id="rId8"/>
    <p:sldId id="332" r:id="rId9"/>
    <p:sldId id="279" r:id="rId10"/>
    <p:sldId id="356" r:id="rId11"/>
    <p:sldId id="281" r:id="rId12"/>
    <p:sldId id="351" r:id="rId13"/>
    <p:sldId id="352" r:id="rId14"/>
    <p:sldId id="355" r:id="rId15"/>
    <p:sldId id="357" r:id="rId16"/>
    <p:sldId id="313" r:id="rId17"/>
    <p:sldId id="305" r:id="rId18"/>
    <p:sldId id="348" r:id="rId19"/>
    <p:sldId id="349" r:id="rId20"/>
    <p:sldId id="359" r:id="rId21"/>
    <p:sldId id="360" r:id="rId22"/>
    <p:sldId id="335" r:id="rId23"/>
    <p:sldId id="362" r:id="rId24"/>
    <p:sldId id="343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aiti, Aspasia, Vodafone Greece" initials="MAVG" lastIdx="14" clrIdx="0"/>
  <p:cmAuthor id="1" name="evelentza" initials="e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E82"/>
    <a:srgbClr val="9B9A9A"/>
    <a:srgbClr val="828282"/>
    <a:srgbClr val="E6007E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20" autoAdjust="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104"/>
    </p:cViewPr>
  </p:sorterViewPr>
  <p:notesViewPr>
    <p:cSldViewPr>
      <p:cViewPr varScale="1">
        <p:scale>
          <a:sx n="115" d="100"/>
          <a:sy n="115" d="100"/>
        </p:scale>
        <p:origin x="-24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89587392351949E-2"/>
          <c:y val="5.1400554097404488E-2"/>
          <c:w val="0.77370347740207457"/>
          <c:h val="0.89719889180519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[Book1]Sheet1!$B$5</c:f>
              <c:strCache>
                <c:ptCount val="1"/>
                <c:pt idx="0">
                  <c:v>Voice Revenue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[Book1]Sheet1!$C$4:$N$4</c:f>
              <c:strCache>
                <c:ptCount val="12"/>
                <c:pt idx="0">
                  <c:v>Q1 10</c:v>
                </c:pt>
                <c:pt idx="1">
                  <c:v>Q2 10</c:v>
                </c:pt>
                <c:pt idx="2">
                  <c:v>Q3 10</c:v>
                </c:pt>
                <c:pt idx="3">
                  <c:v>Q4 10</c:v>
                </c:pt>
                <c:pt idx="4">
                  <c:v>Q1 11</c:v>
                </c:pt>
                <c:pt idx="5">
                  <c:v>Q2 11</c:v>
                </c:pt>
                <c:pt idx="6">
                  <c:v>Q3 11</c:v>
                </c:pt>
                <c:pt idx="7">
                  <c:v>Q4 11</c:v>
                </c:pt>
                <c:pt idx="8">
                  <c:v>Q1 12</c:v>
                </c:pt>
                <c:pt idx="9">
                  <c:v>Q2 12</c:v>
                </c:pt>
                <c:pt idx="10">
                  <c:v>Q3 12</c:v>
                </c:pt>
                <c:pt idx="11">
                  <c:v>Q4 12</c:v>
                </c:pt>
              </c:strCache>
            </c:strRef>
          </c:cat>
          <c:val>
            <c:numRef>
              <c:f>[Book1]Sheet1!$C$5:$N$5</c:f>
              <c:numCache>
                <c:formatCode>0.00%</c:formatCode>
                <c:ptCount val="12"/>
                <c:pt idx="0">
                  <c:v>-5.6000000000000001E-2</c:v>
                </c:pt>
                <c:pt idx="1">
                  <c:v>-5.5E-2</c:v>
                </c:pt>
                <c:pt idx="2">
                  <c:v>-4.4999999999999998E-2</c:v>
                </c:pt>
                <c:pt idx="3" formatCode="0%">
                  <c:v>-0.05</c:v>
                </c:pt>
                <c:pt idx="4">
                  <c:v>-8.2000000000000003E-2</c:v>
                </c:pt>
                <c:pt idx="5">
                  <c:v>-9.8000000000000004E-2</c:v>
                </c:pt>
                <c:pt idx="6">
                  <c:v>-0.10400000000000001</c:v>
                </c:pt>
                <c:pt idx="7">
                  <c:v>-0.114</c:v>
                </c:pt>
                <c:pt idx="8">
                  <c:v>-9.7000000000000003E-2</c:v>
                </c:pt>
                <c:pt idx="9">
                  <c:v>-0.107</c:v>
                </c:pt>
                <c:pt idx="10">
                  <c:v>-0.11899999999999999</c:v>
                </c:pt>
                <c:pt idx="11">
                  <c:v>-0.123</c:v>
                </c:pt>
              </c:numCache>
            </c:numRef>
          </c:val>
        </c:ser>
        <c:ser>
          <c:idx val="1"/>
          <c:order val="1"/>
          <c:tx>
            <c:strRef>
              <c:f>[Book1]Sheet1!$B$6</c:f>
              <c:strCache>
                <c:ptCount val="1"/>
                <c:pt idx="0">
                  <c:v>Data Revenue Growth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[Book1]Sheet1!$C$4:$N$4</c:f>
              <c:strCache>
                <c:ptCount val="12"/>
                <c:pt idx="0">
                  <c:v>Q1 10</c:v>
                </c:pt>
                <c:pt idx="1">
                  <c:v>Q2 10</c:v>
                </c:pt>
                <c:pt idx="2">
                  <c:v>Q3 10</c:v>
                </c:pt>
                <c:pt idx="3">
                  <c:v>Q4 10</c:v>
                </c:pt>
                <c:pt idx="4">
                  <c:v>Q1 11</c:v>
                </c:pt>
                <c:pt idx="5">
                  <c:v>Q2 11</c:v>
                </c:pt>
                <c:pt idx="6">
                  <c:v>Q3 11</c:v>
                </c:pt>
                <c:pt idx="7">
                  <c:v>Q4 11</c:v>
                </c:pt>
                <c:pt idx="8">
                  <c:v>Q1 12</c:v>
                </c:pt>
                <c:pt idx="9">
                  <c:v>Q2 12</c:v>
                </c:pt>
                <c:pt idx="10">
                  <c:v>Q3 12</c:v>
                </c:pt>
                <c:pt idx="11">
                  <c:v>Q4 12</c:v>
                </c:pt>
              </c:strCache>
            </c:strRef>
          </c:cat>
          <c:val>
            <c:numRef>
              <c:f>[Book1]Sheet1!$C$6:$N$6</c:f>
              <c:numCache>
                <c:formatCode>0.00%</c:formatCode>
                <c:ptCount val="12"/>
                <c:pt idx="0">
                  <c:v>0.122</c:v>
                </c:pt>
                <c:pt idx="1">
                  <c:v>0.126</c:v>
                </c:pt>
                <c:pt idx="2">
                  <c:v>0.11</c:v>
                </c:pt>
                <c:pt idx="3">
                  <c:v>9.5000000000000001E-2</c:v>
                </c:pt>
                <c:pt idx="4" formatCode="0%">
                  <c:v>0.12</c:v>
                </c:pt>
                <c:pt idx="5">
                  <c:v>0.13600000000000001</c:v>
                </c:pt>
                <c:pt idx="6" formatCode="0%">
                  <c:v>0.15</c:v>
                </c:pt>
                <c:pt idx="7">
                  <c:v>0.121</c:v>
                </c:pt>
                <c:pt idx="8">
                  <c:v>0.10100000000000001</c:v>
                </c:pt>
                <c:pt idx="9">
                  <c:v>7.3999999999999996E-2</c:v>
                </c:pt>
                <c:pt idx="10">
                  <c:v>3.1E-2</c:v>
                </c:pt>
                <c:pt idx="11">
                  <c:v>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217104"/>
        <c:axId val="233217488"/>
      </c:barChart>
      <c:catAx>
        <c:axId val="23321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l-GR"/>
          </a:p>
        </c:txPr>
        <c:crossAx val="233217488"/>
        <c:crosses val="autoZero"/>
        <c:auto val="1"/>
        <c:lblAlgn val="ctr"/>
        <c:lblOffset val="100"/>
        <c:noMultiLvlLbl val="0"/>
      </c:catAx>
      <c:valAx>
        <c:axId val="2332174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33217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566710090960443"/>
          <c:y val="8.2949475065616798E-2"/>
          <c:w val="0.17485637109656654"/>
          <c:h val="0.16743438320209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[Book1.xlsx]Sheet1!$A$4</c:f>
              <c:strCache>
                <c:ptCount val="1"/>
                <c:pt idx="0">
                  <c:v>WESTERN EUROPE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[Book1.xlsx]Sheet1!$B$3:$G$3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[Book1.xlsx]Sheet1!$B$4:$G$4</c:f>
              <c:numCache>
                <c:formatCode>#,##0</c:formatCode>
                <c:ptCount val="6"/>
                <c:pt idx="0">
                  <c:v>181397</c:v>
                </c:pt>
                <c:pt idx="1">
                  <c:v>276405</c:v>
                </c:pt>
                <c:pt idx="2">
                  <c:v>276405</c:v>
                </c:pt>
                <c:pt idx="3">
                  <c:v>655201</c:v>
                </c:pt>
                <c:pt idx="4">
                  <c:v>975681</c:v>
                </c:pt>
                <c:pt idx="5">
                  <c:v>1384072</c:v>
                </c:pt>
              </c:numCache>
            </c:numRef>
          </c:val>
        </c:ser>
        <c:ser>
          <c:idx val="1"/>
          <c:order val="1"/>
          <c:tx>
            <c:strRef>
              <c:f>[Book1.xlsx]Sheet1!$A$5</c:f>
              <c:strCache>
                <c:ptCount val="1"/>
                <c:pt idx="0">
                  <c:v>CENTRAL &amp; EASTERN EUROPE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[Book1.xlsx]Sheet1!$B$3:$G$3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[Book1.xlsx]Sheet1!$B$5:$G$5</c:f>
              <c:numCache>
                <c:formatCode>#,##0</c:formatCode>
                <c:ptCount val="6"/>
                <c:pt idx="0">
                  <c:v>66084</c:v>
                </c:pt>
                <c:pt idx="1">
                  <c:v>116012</c:v>
                </c:pt>
                <c:pt idx="2">
                  <c:v>210841</c:v>
                </c:pt>
                <c:pt idx="3">
                  <c:v>365498</c:v>
                </c:pt>
                <c:pt idx="4">
                  <c:v>577265</c:v>
                </c:pt>
                <c:pt idx="5">
                  <c:v>844887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7101616"/>
        <c:axId val="217102008"/>
      </c:barChart>
      <c:catAx>
        <c:axId val="217101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7102008"/>
        <c:crosses val="autoZero"/>
        <c:auto val="1"/>
        <c:lblAlgn val="ctr"/>
        <c:lblOffset val="100"/>
        <c:noMultiLvlLbl val="0"/>
      </c:catAx>
      <c:valAx>
        <c:axId val="21710200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2171016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el-GR"/>
          </a:p>
        </c:txPr>
      </c:legendEntry>
      <c:layout>
        <c:manualLayout>
          <c:xMode val="edge"/>
          <c:yMode val="edge"/>
          <c:x val="0.7279202037085073"/>
          <c:y val="5.6102759107225862E-2"/>
          <c:w val="0.25215451869733663"/>
          <c:h val="0.1183952701510726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A0773-7A2B-43A3-B179-64400E74AFFD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264D-CB7B-48E5-BFFD-822F54FF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CE12-B760-4233-A0F6-68E80E259F7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04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1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A7AD8-EE4C-4CEB-BB1C-8B7C048DFFB7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38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CE12-B760-4233-A0F6-68E80E259F7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89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4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CE12-B760-4233-A0F6-68E80E259F7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560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CE12-B760-4233-A0F6-68E80E259F7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716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1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CE12-B760-4233-A0F6-68E80E259F7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47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38175" lvl="2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 typeface="Courier New" pitchFamily="49" charset="0"/>
              <a:buNone/>
              <a:tabLst>
                <a:tab pos="533400" algn="l"/>
              </a:tabLst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47131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pt-cover-g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182880" indent="-182880">
              <a:lnSpc>
                <a:spcPct val="150000"/>
              </a:lnSpc>
              <a:spcBef>
                <a:spcPts val="0"/>
              </a:spcBef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inside-g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Kλικ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για επεξεργασία των στυλ του υποδείγματος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3D764-ADDD-4C44-95D1-F82D0DE0203B}" type="slidenum">
              <a:rPr kumimoji="0" lang="en-GB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0070C0"/>
        </a:buClr>
        <a:buSzTx/>
        <a:buFont typeface="Arial" pitchFamily="34" charset="0"/>
        <a:buChar char="•"/>
        <a:tabLst/>
        <a:defRPr sz="1200" b="1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CD8E-63F2-4DA5-A478-2DCC92C3215F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E947-4239-48F5-A051-444CB837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4E69-F75F-4D45-92A6-F1A5FB6A7F1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7A7A-79E8-4799-8A8C-9A1CB6A0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pt-cover-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 txBox="1">
            <a:spLocks/>
          </p:cNvSpPr>
          <p:nvPr/>
        </p:nvSpPr>
        <p:spPr>
          <a:xfrm>
            <a:off x="3276600" y="3810000"/>
            <a:ext cx="58674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The Mobile Communications Sector within the Greek Economy and Society</a:t>
            </a:r>
            <a:endParaRPr lang="el-GR" sz="2000" b="1" dirty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b="1" noProof="0" dirty="0" smtClean="0">
              <a:solidFill>
                <a:srgbClr val="0070C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Στρογγυλεμένο ορθογώνιο"/>
          <p:cNvSpPr/>
          <p:nvPr/>
        </p:nvSpPr>
        <p:spPr>
          <a:xfrm>
            <a:off x="381000" y="2286000"/>
            <a:ext cx="8153400" cy="39624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2266639" y="2428875"/>
            <a:ext cx="4458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00" dirty="0" smtClean="0">
                <a:solidFill>
                  <a:schemeClr val="bg1">
                    <a:lumMod val="50000"/>
                  </a:schemeClr>
                </a:solidFill>
              </a:rPr>
              <a:t>Estimated Sector Contribution in GDP (% in total)</a:t>
            </a:r>
            <a:endParaRPr lang="en-US" sz="14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286000"/>
            <a:ext cx="84391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733878"/>
            <a:ext cx="8802911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Arial" pitchFamily="34" charset="0"/>
              <a:buChar char="•"/>
            </a:pPr>
            <a:endParaRPr lang="el-GR" sz="15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2880" indent="-182880">
              <a:lnSpc>
                <a:spcPts val="2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The Sector’s total contribution to the GDP within the last decade is 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7%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(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excluding the 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380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mil. of 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2011).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In a few months there will be more investment due to the auctioning of new spectrum for the 15 year licenses of the Mob.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Operators</a:t>
            </a:r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marL="182880" indent="-182880">
              <a:lnSpc>
                <a:spcPts val="2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The Sector’s contribution is quite significant considering that the total growth of the Greek economy was 31.2% in the period 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1992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- 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2012</a:t>
            </a:r>
            <a:endParaRPr lang="el-GR" sz="15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8767" y="95177"/>
            <a:ext cx="86141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The Sector’s contribution to the GDP</a:t>
            </a:r>
            <a:endParaRPr lang="el-GR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6209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685800" y="1593112"/>
            <a:ext cx="7620000" cy="4631476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4000" y="245321"/>
            <a:ext cx="5562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The Sector’s contribution to Public Revenues</a:t>
            </a:r>
            <a:endParaRPr lang="el-GR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3856"/>
            <a:ext cx="6400800" cy="358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8600" y="1124118"/>
            <a:ext cx="868679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>
              <a:lnSpc>
                <a:spcPts val="2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The Sector is one of the most significant partners of 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Greek economy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384492" y="5574506"/>
            <a:ext cx="4716463" cy="357187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l-G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Analysis of  data from the Operators</a:t>
            </a:r>
            <a:r>
              <a:rPr lang="el-G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EL. STAT.</a:t>
            </a:r>
            <a:r>
              <a:rPr lang="el-G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Bank of Greece</a:t>
            </a:r>
            <a:endParaRPr lang="el-G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10 - TextBox"/>
          <p:cNvSpPr txBox="1"/>
          <p:nvPr/>
        </p:nvSpPr>
        <p:spPr>
          <a:xfrm>
            <a:off x="2232261" y="1836460"/>
            <a:ext cx="5020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EVOLUTION OF THE SECTOR’S CONTRIBUTION TO PUBLIC REVENUES</a:t>
            </a:r>
            <a:endParaRPr lang="en-US" sz="11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8600" y="59769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Source</a:t>
            </a:r>
            <a:r>
              <a:rPr lang="el-GR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of data from Mobile Telephony Operators</a:t>
            </a:r>
            <a:endParaRPr lang="el-GR" sz="10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90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304800" y="1236594"/>
            <a:ext cx="8458199" cy="4707006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2014937" y="1295400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NET PRICE PER CALL MINUTE - </a:t>
            </a:r>
            <a:r>
              <a:rPr lang="el-GR" sz="1100" b="1" spc="100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  <a:endParaRPr lang="en-US" sz="11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97462" y="5933187"/>
            <a:ext cx="5105400" cy="609600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</a:pPr>
            <a:r>
              <a:rPr lang="en-US" sz="1000" i="1" dirty="0" smtClean="0">
                <a:solidFill>
                  <a:srgbClr val="0070C0"/>
                </a:solidFill>
              </a:rPr>
              <a:t>Source</a:t>
            </a:r>
            <a:r>
              <a:rPr lang="el-GR" sz="1000" i="1" dirty="0" smtClean="0">
                <a:solidFill>
                  <a:srgbClr val="0070C0"/>
                </a:solidFill>
              </a:rPr>
              <a:t>: </a:t>
            </a:r>
            <a:r>
              <a:rPr lang="en-US" sz="1000" i="1" dirty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European Telecoms Matrix Q</a:t>
            </a:r>
            <a:r>
              <a:rPr lang="el-GR" sz="1000" i="1" dirty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1</a:t>
            </a:r>
            <a:r>
              <a:rPr lang="en-US" sz="1000" i="1" dirty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 201</a:t>
            </a:r>
            <a:r>
              <a:rPr lang="el-GR" sz="1000" i="1" dirty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3</a:t>
            </a:r>
            <a:r>
              <a:rPr lang="en-US" sz="1000" i="1" dirty="0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, Merrill Lynch &amp; Bank of America</a:t>
            </a:r>
            <a:endParaRPr lang="en-US" sz="1800" dirty="0">
              <a:solidFill>
                <a:srgbClr val="0070C0"/>
              </a:solidFill>
            </a:endParaRPr>
          </a:p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</a:pPr>
            <a:r>
              <a:rPr lang="el-GR" sz="1000" i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762" y="1634635"/>
            <a:ext cx="4806438" cy="41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8500" y="1758713"/>
            <a:ext cx="27432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Presently Greece has the lowest prices of all other countries in West Europe, even after considering the additional burden to the consumer from the special mobile telephony tax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. </a:t>
            </a:r>
            <a:r>
              <a:rPr lang="el-G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l-GR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l-G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2700" y="165615"/>
            <a:ext cx="768467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The Sector’s contribution to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consumer-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Price Reduction</a:t>
            </a:r>
            <a:endParaRPr lang="el-GR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613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Στρογγυλεμένο ορθογώνιο"/>
          <p:cNvSpPr/>
          <p:nvPr/>
        </p:nvSpPr>
        <p:spPr>
          <a:xfrm>
            <a:off x="1065772" y="1219200"/>
            <a:ext cx="7316228" cy="4498258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076055" y="2034480"/>
            <a:ext cx="3610745" cy="3832920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638175" lvl="2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 typeface="Courier New" pitchFamily="49" charset="0"/>
              <a:buChar char="o"/>
              <a:tabLst>
                <a:tab pos="533400" algn="l"/>
              </a:tabLst>
            </a:pPr>
            <a:endParaRPr lang="el-GR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828800"/>
            <a:ext cx="6649189" cy="368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1" y="87660"/>
            <a:ext cx="5562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The Sector’s contribution to Employment</a:t>
            </a:r>
            <a:endParaRPr lang="el-GR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9 - TextBox"/>
          <p:cNvSpPr txBox="1"/>
          <p:nvPr/>
        </p:nvSpPr>
        <p:spPr>
          <a:xfrm>
            <a:off x="2296779" y="1429970"/>
            <a:ext cx="4854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CREATION OF DIRECT AND INDIRECT EMPLOYMENT BY THE SECTOR</a:t>
            </a:r>
            <a:endParaRPr lang="en-US" sz="11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524000" y="5738813"/>
            <a:ext cx="3643313" cy="357187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el-GR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Analysis  of data  from the Operator</a:t>
            </a:r>
            <a:r>
              <a:rPr lang="el-GR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EL. STAT.</a:t>
            </a:r>
            <a:endParaRPr lang="el-G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0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81353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During its twenty year presence in the Greek market  the Mobile Communications Sector has contributed significantly in the shaping of today’s business scene through the creation of:</a:t>
            </a:r>
            <a:r>
              <a:rPr 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endParaRPr lang="el-GR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  <a:buNone/>
            </a:pPr>
            <a:endParaRPr lang="el-GR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New areas of business activity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 (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eg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 industrial devices)</a:t>
            </a:r>
            <a:r>
              <a:rPr 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 pitchFamily="34" charset="0"/>
              <a:cs typeface="Calibri" pitchFamily="34" charset="0"/>
            </a:endParaRP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It is estimates that sales of Apple's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iPhone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 5 accounted for 0.25%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 0.5% of U.S. GDP</a:t>
            </a:r>
          </a:p>
          <a:p>
            <a:pPr marL="457200" lvl="1" indent="0">
              <a:lnSpc>
                <a:spcPts val="2000"/>
              </a:lnSpc>
            </a:pP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New vertical activities in existing sectors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(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eg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 Mobile Advertising, M Health, M Education, Mobility - Social Networking) 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 pitchFamily="34" charset="0"/>
              <a:cs typeface="Calibri" pitchFamily="34" charset="0"/>
            </a:endParaRP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Facebook is expected to increase fivefold its revenues from mobile services and mobile advertising in the next year.</a:t>
            </a:r>
          </a:p>
          <a:p>
            <a:pPr marL="457200" lvl="1" indent="0">
              <a:lnSpc>
                <a:spcPts val="2000"/>
              </a:lnSpc>
            </a:pP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New markets such as the market of mobile applications, with a turnover of approximately €400 mil.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In 2012 ($12 billion worldwide) and with an expected grow of 40% by 2017.  The percentage of exports and investment in research and development surpass 80% and 25% of turnover, respectively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.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itchFamily="34" charset="0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6324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The Sector’s contribution to Entrepreneurship</a:t>
            </a:r>
            <a:endParaRPr lang="el-GR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4419600" y="1295400"/>
            <a:ext cx="4724400" cy="114300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The future of Mobile Communications and its contribution to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rowth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- Εικόνα" descr="technologies.jpg"/>
          <p:cNvPicPr>
            <a:picLocks noChangeAspect="1"/>
          </p:cNvPicPr>
          <p:nvPr/>
        </p:nvPicPr>
        <p:blipFill>
          <a:blip r:embed="rId2" cstate="print"/>
          <a:srcRect t="12416" b="23552"/>
          <a:stretch>
            <a:fillRect/>
          </a:stretch>
        </p:blipFill>
        <p:spPr>
          <a:xfrm>
            <a:off x="0" y="31242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EE-Mobile Data Volume Growth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1 - Στρογγυλεμένο ορθογώνιο"/>
          <p:cNvSpPr/>
          <p:nvPr/>
        </p:nvSpPr>
        <p:spPr>
          <a:xfrm>
            <a:off x="176913" y="1342004"/>
            <a:ext cx="8586087" cy="4218237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01975153"/>
              </p:ext>
            </p:extLst>
          </p:nvPr>
        </p:nvGraphicFramePr>
        <p:xfrm>
          <a:off x="457201" y="1691580"/>
          <a:ext cx="8115300" cy="310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9 - TextBox"/>
          <p:cNvSpPr txBox="1"/>
          <p:nvPr/>
        </p:nvSpPr>
        <p:spPr>
          <a:xfrm>
            <a:off x="3366785" y="1429970"/>
            <a:ext cx="2714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EUROPEAN SERVICE REVENUE </a:t>
            </a:r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SPLIT </a:t>
            </a:r>
            <a:endParaRPr lang="en-US" sz="11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867400" y="5943600"/>
            <a:ext cx="21900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Source: GSMA Mobile Economy 2013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491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838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EE-Mobile Data volume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rowth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638607"/>
              </p:ext>
            </p:extLst>
          </p:nvPr>
        </p:nvGraphicFramePr>
        <p:xfrm>
          <a:off x="990600" y="1676400"/>
          <a:ext cx="7329488" cy="427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9 - TextBox"/>
          <p:cNvSpPr txBox="1"/>
          <p:nvPr/>
        </p:nvSpPr>
        <p:spPr>
          <a:xfrm>
            <a:off x="3446520" y="1219200"/>
            <a:ext cx="2560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MOBILE DATA VOLUME GROWTH </a:t>
            </a:r>
            <a:endParaRPr lang="en-US" sz="11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7400" y="5943600"/>
            <a:ext cx="21900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Source: GSMA Mobile Economy 2013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429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Στρογγυλεμένο ορθογώνιο"/>
          <p:cNvSpPr/>
          <p:nvPr/>
        </p:nvSpPr>
        <p:spPr>
          <a:xfrm>
            <a:off x="762000" y="1676400"/>
            <a:ext cx="7662864" cy="40386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 - Εικόνα" descr="mobile broadban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51"/>
          <a:stretch>
            <a:fillRect/>
          </a:stretch>
        </p:blipFill>
        <p:spPr>
          <a:xfrm>
            <a:off x="1047328" y="2334652"/>
            <a:ext cx="6996535" cy="338034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219200" y="1869925"/>
            <a:ext cx="6323396" cy="31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spc="100" dirty="0" smtClean="0">
                <a:solidFill>
                  <a:schemeClr val="bg1">
                    <a:lumMod val="50000"/>
                  </a:schemeClr>
                </a:solidFill>
              </a:rPr>
              <a:t>Mobile Broadband </a:t>
            </a:r>
            <a:r>
              <a:rPr lang="el-GR" sz="1400" spc="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spc="100" dirty="0" smtClean="0">
                <a:solidFill>
                  <a:schemeClr val="bg1">
                    <a:lumMod val="50000"/>
                  </a:schemeClr>
                </a:solidFill>
              </a:rPr>
              <a:t>Active Users-</a:t>
            </a:r>
            <a:r>
              <a:rPr lang="en-US" sz="1400" spc="100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sz="1400" spc="100" dirty="0" smtClean="0">
                <a:solidFill>
                  <a:schemeClr val="bg1">
                    <a:lumMod val="50000"/>
                  </a:schemeClr>
                </a:solidFill>
              </a:rPr>
              <a:t>anuary </a:t>
            </a:r>
            <a:r>
              <a:rPr lang="el-GR" sz="1400" spc="100" dirty="0" smtClean="0">
                <a:solidFill>
                  <a:schemeClr val="bg1">
                    <a:lumMod val="50000"/>
                  </a:schemeClr>
                </a:solidFill>
              </a:rPr>
              <a:t>2013)</a:t>
            </a:r>
            <a:endParaRPr lang="en-US" sz="1400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1524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International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Trends in Mobile Communications </a:t>
            </a:r>
            <a:endParaRPr lang="fr-FR" sz="2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Mobile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BB 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064" y="1109246"/>
            <a:ext cx="5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The Sector lags 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average EU penetration in Mobile Broadband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 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9200" y="5859880"/>
            <a:ext cx="10326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Source: Eurostat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1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957263" y="1524000"/>
            <a:ext cx="7142161" cy="4554379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1384300" y="1555729"/>
            <a:ext cx="616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spc="100" dirty="0" smtClean="0">
                <a:solidFill>
                  <a:schemeClr val="bg1">
                    <a:lumMod val="50000"/>
                  </a:schemeClr>
                </a:solidFill>
              </a:rPr>
              <a:t>Data as </a:t>
            </a:r>
            <a:r>
              <a:rPr lang="el-GR" sz="1400" spc="100" dirty="0" smtClean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en-US" sz="1400" spc="100" dirty="0" smtClean="0">
                <a:solidFill>
                  <a:schemeClr val="bg1">
                    <a:lumMod val="50000"/>
                  </a:schemeClr>
                </a:solidFill>
              </a:rPr>
              <a:t>of Service Revenues </a:t>
            </a:r>
            <a:r>
              <a:rPr lang="el-GR" sz="1400" spc="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spc="1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spc="100" dirty="0" smtClean="0">
                <a:solidFill>
                  <a:schemeClr val="bg1">
                    <a:lumMod val="50000"/>
                  </a:schemeClr>
                </a:solidFill>
              </a:rPr>
              <a:t>ncluding SMS</a:t>
            </a:r>
            <a:r>
              <a:rPr lang="el-GR" sz="1400" spc="1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6078379"/>
            <a:ext cx="4169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Source: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European Telecoms Matrix Q</a:t>
            </a:r>
            <a:r>
              <a:rPr lang="el-G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1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 201</a:t>
            </a:r>
            <a:r>
              <a:rPr lang="el-GR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3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, Merrill Lynch &amp; Bank of America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969242"/>
            <a:ext cx="6467064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85023"/>
            <a:ext cx="41148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Current Situation– Greece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vs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 EE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023224" cy="687572"/>
          </a:xfrm>
        </p:spPr>
        <p:txBody>
          <a:bodyPr>
            <a:normAutofit/>
          </a:bodyPr>
          <a:lstStyle/>
          <a:p>
            <a:pPr algn="ctr"/>
            <a:r>
              <a:rPr lang="en-US" sz="1600" b="0" dirty="0" smtClean="0">
                <a:latin typeface="+mn-lt"/>
                <a:sym typeface="Wingdings" pitchFamily="2" charset="2"/>
              </a:rPr>
              <a:t>The Sector lags the EU with respect to data service revenue</a:t>
            </a:r>
            <a:r>
              <a:rPr 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- </a:t>
            </a:r>
            <a:r>
              <a:rPr 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16,2%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(Greece) vs </a:t>
            </a:r>
            <a:r>
              <a:rPr lang="el-G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31,6%. 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(EU)</a:t>
            </a:r>
            <a:endParaRPr lang="el-GR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830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62800" cy="838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The Greek economic environment 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and the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consequences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of recession </a:t>
            </a:r>
            <a:endParaRPr lang="el-G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7 - Στρογγυλεμένο ορθογώνιο"/>
          <p:cNvSpPr/>
          <p:nvPr/>
        </p:nvSpPr>
        <p:spPr>
          <a:xfrm>
            <a:off x="381000" y="1676400"/>
            <a:ext cx="8339137" cy="4210466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7773" y="1089014"/>
            <a:ext cx="8643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general state of recession has directly affected the mobile telephony sector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resulting in a faster rate of revenues decrease than the rate of GDP decrease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62" y="1727200"/>
            <a:ext cx="7648937" cy="39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86004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47852"/>
            <a:ext cx="5585513" cy="68181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Current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Situation –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Greece vs EE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8" y="1577369"/>
            <a:ext cx="4777188" cy="27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460" y="3881538"/>
            <a:ext cx="4376540" cy="232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95801"/>
            <a:ext cx="15648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Calibri" pitchFamily="34" charset="0"/>
              </a:rPr>
              <a:t>Source: Vodafone Q1 2014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381000" y="1099628"/>
            <a:ext cx="6096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Sector lags in smart phone penetration and data transfer bundles</a:t>
            </a:r>
            <a:r>
              <a:rPr lang="el-GR" sz="1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!</a:t>
            </a:r>
            <a:endParaRPr lang="el-GR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559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62219" y="1524000"/>
            <a:ext cx="8400782" cy="487335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342900" lvl="1" indent="-342900">
              <a:lnSpc>
                <a:spcPct val="150000"/>
              </a:lnSpc>
              <a:buClr>
                <a:srgbClr val="0070C0"/>
              </a:buClr>
              <a:buAutoNum type="arabicPeriod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The dysfunction of Public Administration hinders the Mob. Operators from realizing their investment plans: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365125" indent="-365125"/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High risk of loss of investment due to the inability of the Public Administration to license the Operators’ network investments within the time period that they are implemented.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Significant waste of resources on court adjudications and on fines which result from the untimely (overly delayed) licensing of the Operators’ network infrastructure. 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Considerable delay by the Ministry of Infrastructure, Transport and Networks regarding the tabling of the draft Law which will improve the licensing procedure for mobile networks. 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Significant delay in the issuance of Common Ministerial Decisions which are needed for the completion of the licensing framework.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</a:pPr>
            <a:endParaRPr lang="el-GR" sz="1600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Font typeface="+mj-lt"/>
              <a:buAutoNum type="arabicPeriod" startAt="2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An unfavorable and inconsistent mobile telephony taxation framework:</a:t>
            </a:r>
            <a:endParaRPr lang="el-GR" sz="1600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365125" indent="-365125"/>
            <a:endParaRPr lang="el-GR" sz="1600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The taxation of corporate mobile use as personal income should be abolished.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The Special Mobile Telephony Tax should be reexamined in order to reduce the telephone bill of the Greek consumer.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983" y="316173"/>
            <a:ext cx="8289138" cy="555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Tahoma" pitchFamily="34" charset="0"/>
              </a:rPr>
              <a:t>Growth upon conditions</a:t>
            </a:r>
            <a:endParaRPr lang="el-GR" sz="2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2219" y="914400"/>
            <a:ext cx="8289138" cy="68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The Mobile Communications Sector is one of the biggest and steadiest investors in the Greek economy, yet the hurdles to investment still persist</a:t>
            </a:r>
          </a:p>
        </p:txBody>
      </p:sp>
    </p:spTree>
    <p:extLst>
      <p:ext uri="{BB962C8B-B14F-4D97-AF65-F5344CB8AC3E}">
        <p14:creationId xmlns:p14="http://schemas.microsoft.com/office/powerpoint/2010/main" val="274433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0" y="914401"/>
            <a:ext cx="9144000" cy="55626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920" y="1600200"/>
            <a:ext cx="4920280" cy="50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59300" y="5970311"/>
            <a:ext cx="1302192" cy="381000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</a:pP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l-G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Kearney</a:t>
            </a:r>
            <a:endParaRPr lang="el-G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9551" y="854150"/>
            <a:ext cx="8858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" indent="-182880">
              <a:lnSpc>
                <a:spcPts val="2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Greece is 1</a:t>
            </a:r>
            <a:r>
              <a:rPr lang="en-US" sz="15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st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in the EU and 4</a:t>
            </a:r>
            <a:r>
              <a:rPr lang="en-US" sz="15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worldwide respecting the analogy of taxes</a:t>
            </a:r>
            <a:endParaRPr lang="el-GR" sz="15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182880" indent="-182880">
              <a:lnSpc>
                <a:spcPts val="2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The mobile telephony subscribers are burdened with total taxation of </a:t>
            </a:r>
            <a:r>
              <a:rPr lang="el-G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36-48%. </a:t>
            </a:r>
            <a:endParaRPr lang="el-GR" sz="15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182880" indent="-182880">
              <a:lnSpc>
                <a:spcPts val="2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At the EU level, total taxation does not exceed </a:t>
            </a:r>
            <a:r>
              <a:rPr lang="el-G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25</a:t>
            </a:r>
            <a:r>
              <a:rPr lang="el-GR" sz="15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%. </a:t>
            </a:r>
          </a:p>
          <a:p>
            <a:pPr marL="274638" indent="-274638" eaLnBrk="0" hangingPunct="0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1" y="762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Reduction of the Special Mobile Telephony Tax</a:t>
            </a:r>
            <a:endParaRPr lang="el-GR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0 - TextBox"/>
          <p:cNvSpPr txBox="1"/>
          <p:nvPr/>
        </p:nvSpPr>
        <p:spPr>
          <a:xfrm>
            <a:off x="6320499" y="3310980"/>
            <a:ext cx="223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100" b="1" spc="100" dirty="0" smtClean="0">
                <a:solidFill>
                  <a:schemeClr val="bg1">
                    <a:lumMod val="50000"/>
                  </a:schemeClr>
                </a:solidFill>
              </a:rPr>
              <a:t>Government tax burden per country on mobile telecommunications in euro cents per minute</a:t>
            </a:r>
            <a:r>
              <a:rPr lang="el-GR" sz="1100" b="1" spc="100" dirty="0" smtClean="0">
                <a:solidFill>
                  <a:schemeClr val="bg1">
                    <a:lumMod val="50000"/>
                  </a:schemeClr>
                </a:solidFill>
              </a:rPr>
              <a:t> (2013)</a:t>
            </a:r>
            <a:endParaRPr lang="en-US" sz="11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1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4135" y="97932"/>
            <a:ext cx="7770335" cy="86836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Impact of Taxation Policy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Changes in the special mobile telephony tax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Public revenues and Recession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041" y="1229722"/>
            <a:ext cx="8858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… the impact of the increase in the special mobile telephony tax along with the economic crisis result in lower Public revenues and lower usage of mobile telephony</a:t>
            </a:r>
            <a:endParaRPr lang="el-GR" sz="15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9 - Στρογγυλεμένο ορθογώνιο"/>
          <p:cNvSpPr/>
          <p:nvPr/>
        </p:nvSpPr>
        <p:spPr>
          <a:xfrm>
            <a:off x="304799" y="2121096"/>
            <a:ext cx="8609491" cy="3898704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9481"/>
            <a:ext cx="6324451" cy="361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81651" y="2981733"/>
            <a:ext cx="186649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2013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Public revenues decreased to levels lower than those of the period prior to the last increase in the special mobile telephony tax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(2009). </a:t>
            </a:r>
          </a:p>
          <a:p>
            <a:pPr eaLnBrk="1" hangingPunct="1">
              <a:spcBef>
                <a:spcPct val="0"/>
              </a:spcBef>
            </a:pPr>
            <a:endParaRPr lang="el-GR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275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Στρογγυλεμένο ορθογώνιο"/>
          <p:cNvSpPr/>
          <p:nvPr/>
        </p:nvSpPr>
        <p:spPr>
          <a:xfrm>
            <a:off x="228599" y="1820861"/>
            <a:ext cx="8915401" cy="4275139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-152400" y="153541"/>
            <a:ext cx="828675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Sector Results and Indexes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Mobile Telephony Revenues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5442" y="1196754"/>
            <a:ext cx="864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2013 Sector’s service revenues have decreased to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2086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mil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euro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down by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since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2007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943600" y="1911023"/>
            <a:ext cx="2923324" cy="403225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the past 5 years, annual revenue decreases in Greece were in the double digits in contrast to the rest of Europe were decreases have been under 5% annually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Revenues have been negatively affected by the economic crisis, the regulatory interventions and over taxation of mobile com. services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Approximately half of the service revenues reduction in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2013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is due to the reduction of termination tariffs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885623"/>
            <a:ext cx="5743575" cy="42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28600" y="59769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Source</a:t>
            </a:r>
            <a:r>
              <a:rPr lang="el-GR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of data from Mobile Telephony Operators</a:t>
            </a:r>
            <a:endParaRPr lang="el-GR" sz="10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Στρογγυλεμένο ορθογώνιο"/>
          <p:cNvSpPr/>
          <p:nvPr/>
        </p:nvSpPr>
        <p:spPr>
          <a:xfrm>
            <a:off x="157139" y="1594150"/>
            <a:ext cx="8910661" cy="4222149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063245" y="1905000"/>
            <a:ext cx="2852155" cy="360045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tariff decrease due to competition and regulatory intervention has contracted the Sector’s earnings</a:t>
            </a:r>
            <a:endParaRPr lang="el-G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Sector’s EBITDA margin has increased during the last few years as the Operators have contained expenses</a:t>
            </a:r>
            <a:endParaRPr lang="el-G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157139" y="152400"/>
            <a:ext cx="6853261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Sector Results and Indexes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Mobile Telephony Revenues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7139" y="1052682"/>
            <a:ext cx="8986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 Sector’s 2013 EBITDA have decreased to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56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mil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euro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down by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39%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since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2008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0" y="1699013"/>
            <a:ext cx="5878345" cy="45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826" y="4322391"/>
            <a:ext cx="2902974" cy="223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8600" y="59769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Source</a:t>
            </a:r>
            <a:r>
              <a:rPr lang="el-GR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of data from Mobile Telephony Operators</a:t>
            </a:r>
            <a:endParaRPr lang="el-GR" sz="10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3815" y="146757"/>
            <a:ext cx="5688437" cy="47979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Sector Results and Indexes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Call minutes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9402" y="949714"/>
            <a:ext cx="84511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2013, total call minutes increased slightly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1,8%)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but call minutes per user decreased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(-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3,4%)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02434" y="1338061"/>
            <a:ext cx="8785225" cy="14319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For the first time in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2012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2013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the call minutes per user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MOU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showed a decrease due to the negative impact of the financial crisis on demand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The large increase between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2009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– 2011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was due to the reduction of the number of users following the obligatory registration of card users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Total call minutes increased in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2013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following a decrease in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2012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as the number of subscribers increased</a:t>
            </a: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34" y="2705839"/>
            <a:ext cx="4404197" cy="320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847" y="2819780"/>
            <a:ext cx="4258753" cy="30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8600" y="59769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Source</a:t>
            </a:r>
            <a:r>
              <a:rPr lang="el-GR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of data from Mobile Telephony Operators</a:t>
            </a:r>
            <a:endParaRPr lang="el-GR" sz="10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880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86032" y="139937"/>
            <a:ext cx="8286750" cy="8683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Sector Results and Indexes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Revenue per user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(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ARPU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)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1684" y="1030694"/>
            <a:ext cx="8643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2013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revenue per user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ARPU)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Greece decreased by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22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10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8€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;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at far lower levels than the rest of Europe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8 - Στρογγυλεμένο ορθογώνιο"/>
          <p:cNvSpPr/>
          <p:nvPr/>
        </p:nvSpPr>
        <p:spPr>
          <a:xfrm>
            <a:off x="188321" y="1714167"/>
            <a:ext cx="8910661" cy="4222149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172200" y="1896758"/>
            <a:ext cx="2971800" cy="40767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While up to </a:t>
            </a: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2006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the ARPU</a:t>
            </a: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in Greece and Europe were at the same level, in the following years the ARPU in Greece decreased steeply and fell well below the European</a:t>
            </a: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None/>
            </a:pP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lower tariff per call minute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and the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lower data penetration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rPr>
              <a:t>in Greece relatively to Europe have a negative impact on this index</a:t>
            </a: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None/>
            </a:pPr>
            <a:endParaRPr lang="el-GR" sz="1400" dirty="0"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11" y="1827814"/>
            <a:ext cx="5810003" cy="410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38945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Στρογγυλεμένο ορθογώνιο"/>
          <p:cNvSpPr/>
          <p:nvPr/>
        </p:nvSpPr>
        <p:spPr>
          <a:xfrm>
            <a:off x="176913" y="1636932"/>
            <a:ext cx="8786980" cy="4340005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084168" y="2924944"/>
            <a:ext cx="2879725" cy="3382963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180975" lvl="1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Tx/>
              <a:buChar char="•"/>
              <a:tabLst>
                <a:tab pos="533400" algn="l"/>
              </a:tabLst>
            </a:pPr>
            <a:endParaRPr lang="el-GR" sz="1400" dirty="0">
              <a:solidFill>
                <a:srgbClr val="174578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40" y="1828800"/>
            <a:ext cx="5030445" cy="37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" y="152400"/>
            <a:ext cx="8305800" cy="714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</a:rPr>
              <a:t>Sector Results and Indexes</a:t>
            </a:r>
            <a:r>
              <a:rPr lang="el-GR" sz="2200" b="1" dirty="0" smtClean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</a:rPr>
              <a:t> –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</a:rPr>
              <a:t>  1</a:t>
            </a:r>
            <a:r>
              <a:rPr lang="en-US" sz="2200" b="1" baseline="30000" dirty="0" smtClean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</a:rPr>
              <a:t>st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ea typeface="ＭＳ Ｐゴシック" panose="020B0600070205080204" pitchFamily="34" charset="-128"/>
              </a:rPr>
              <a:t> Q 2014</a:t>
            </a:r>
            <a:endParaRPr lang="el-GR" sz="2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6201" y="990601"/>
            <a:ext cx="8643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Q1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decrease in service revenue is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7,3%,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the least severe of the past two years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228485" y="1672674"/>
            <a:ext cx="3372134" cy="4253114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180975" lvl="1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Tx/>
              <a:buChar char="•"/>
              <a:tabLst>
                <a:tab pos="533400" algn="l"/>
              </a:tabLst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Sector continues to be in a more profound recession than the whole economy</a:t>
            </a:r>
            <a:r>
              <a:rPr lang="el-G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regulatory interventions, over taxation and competition put pressure on its revenues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l-G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1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Tx/>
              <a:buChar char="•"/>
              <a:tabLst>
                <a:tab pos="533400" algn="l"/>
              </a:tabLst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Termination tariffs decreased further as of</a:t>
            </a:r>
            <a:r>
              <a:rPr lang="el-G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1/1/2014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the decrease is smaller than that of the previous year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l-G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1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Tx/>
              <a:buChar char="•"/>
              <a:tabLst>
                <a:tab pos="533400" algn="l"/>
              </a:tabLst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Contrary to the Sector’s revenues,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EBITDA show a milder decrease due to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strict control over expenses</a:t>
            </a:r>
            <a:endParaRPr lang="el-GR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1" indent="-180975" eaLnBrk="0" hangingPunct="0">
              <a:lnSpc>
                <a:spcPct val="120000"/>
              </a:lnSpc>
              <a:spcBef>
                <a:spcPct val="20000"/>
              </a:spcBef>
              <a:buClr>
                <a:srgbClr val="0E2947"/>
              </a:buClr>
              <a:buFontTx/>
              <a:buChar char="•"/>
              <a:tabLst>
                <a:tab pos="533400" algn="l"/>
              </a:tabLst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Sector continues to invest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economy with</a:t>
            </a:r>
            <a:r>
              <a:rPr lang="el-G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own capital of up to </a:t>
            </a:r>
            <a:r>
              <a:rPr lang="el-G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el-G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</a:t>
            </a:r>
            <a:r>
              <a:rPr lang="el-G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quarter, increasing by </a:t>
            </a:r>
            <a:r>
              <a:rPr lang="el-G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20,6%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y/y </a:t>
            </a:r>
            <a:endParaRPr lang="el-GR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28600" y="59769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Source</a:t>
            </a:r>
            <a:r>
              <a:rPr lang="el-GR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of data from Mobile Telephony Operators</a:t>
            </a:r>
            <a:endParaRPr lang="el-GR" sz="10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4419600" y="1524000"/>
            <a:ext cx="4724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Sector’s contribution in the Greek Economy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 descr="1233511701.jpg"/>
          <p:cNvPicPr>
            <a:picLocks noChangeAspect="1"/>
          </p:cNvPicPr>
          <p:nvPr/>
        </p:nvPicPr>
        <p:blipFill>
          <a:blip r:embed="rId2" cstate="print"/>
          <a:srcRect t="25997" b="18795"/>
          <a:stretch>
            <a:fillRect/>
          </a:stretch>
        </p:blipFill>
        <p:spPr>
          <a:xfrm>
            <a:off x="0" y="31242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2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228600" y="1812072"/>
            <a:ext cx="8763000" cy="4055328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38169"/>
            <a:ext cx="8077200" cy="586119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Sector Results and Indexes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–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Investments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2401" y="951024"/>
            <a:ext cx="8803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2013, the Sector invested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255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mil. Euro in Greece and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€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7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billion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since the beginning of its operation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thus significantly contributing in the development and technological upgrading of the country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738353" y="2201090"/>
            <a:ext cx="3217364" cy="366631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Investments were funded by own capital due to the inability of the banks to finance the Operators through loans.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expected decrease in revenues and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EBITDA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the coming years will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limit the ability of the Operators to finance the investments that are necessary for network upgrading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972223"/>
            <a:ext cx="5448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8600" y="59769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Source</a:t>
            </a:r>
            <a:r>
              <a:rPr lang="el-GR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en-US" sz="1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Analysis of data from Mobile Telephony Operators</a:t>
            </a:r>
            <a:endParaRPr lang="el-GR" sz="10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1535</Words>
  <Application>Microsoft Office PowerPoint</Application>
  <PresentationFormat>On-screen Show (4:3)</PresentationFormat>
  <Paragraphs>119</Paragraphs>
  <Slides>23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Tahoma</vt:lpstr>
      <vt:lpstr>Times New Roman</vt:lpstr>
      <vt:lpstr>Trebuchet MS</vt:lpstr>
      <vt:lpstr>Wingdings</vt:lpstr>
      <vt:lpstr>Θέμα του Office</vt:lpstr>
      <vt:lpstr>Προσαρμοσμένη σχεδίαση</vt:lpstr>
      <vt:lpstr>1_Προσαρμοσμένη σχεδίαση</vt:lpstr>
      <vt:lpstr>PowerPoint Presentation</vt:lpstr>
      <vt:lpstr>The Greek economic environment  and the consequences of recession </vt:lpstr>
      <vt:lpstr>PowerPoint Presentation</vt:lpstr>
      <vt:lpstr>PowerPoint Presentation</vt:lpstr>
      <vt:lpstr>Sector Results and Indexes – Call minutes</vt:lpstr>
      <vt:lpstr>Sector Results and Indexes – Revenue per user (ARPU)</vt:lpstr>
      <vt:lpstr>PowerPoint Presentation</vt:lpstr>
      <vt:lpstr>PowerPoint Presentation</vt:lpstr>
      <vt:lpstr>Sector Results and Indexes –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EE-Mobile Data Volume Growth</vt:lpstr>
      <vt:lpstr>EE-Mobile Data volume growth</vt:lpstr>
      <vt:lpstr>PowerPoint Presentation</vt:lpstr>
      <vt:lpstr>Current Situation– Greece vs EE </vt:lpstr>
      <vt:lpstr>Current Situation – Greece vs EE </vt:lpstr>
      <vt:lpstr>PowerPoint Presentation</vt:lpstr>
      <vt:lpstr>PowerPoint Presentation</vt:lpstr>
      <vt:lpstr>Impact of Taxation Policy – Changes in the special mobile telephony tax, Public revenues and Recession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Philip</dc:creator>
  <cp:lastModifiedBy>Magda Liapi</cp:lastModifiedBy>
  <cp:revision>428</cp:revision>
  <dcterms:created xsi:type="dcterms:W3CDTF">2013-05-17T11:19:20Z</dcterms:created>
  <dcterms:modified xsi:type="dcterms:W3CDTF">2014-06-20T08:01:04Z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